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17"/>
  </p:notesMasterIdLst>
  <p:handoutMasterIdLst>
    <p:handoutMasterId r:id="rId18"/>
  </p:handoutMasterIdLst>
  <p:sldIdLst>
    <p:sldId id="326" r:id="rId3"/>
    <p:sldId id="429" r:id="rId4"/>
    <p:sldId id="414" r:id="rId5"/>
    <p:sldId id="415" r:id="rId6"/>
    <p:sldId id="417" r:id="rId7"/>
    <p:sldId id="428" r:id="rId8"/>
    <p:sldId id="418" r:id="rId9"/>
    <p:sldId id="421" r:id="rId10"/>
    <p:sldId id="423" r:id="rId11"/>
    <p:sldId id="424" r:id="rId12"/>
    <p:sldId id="426" r:id="rId13"/>
    <p:sldId id="427" r:id="rId14"/>
    <p:sldId id="422" r:id="rId15"/>
    <p:sldId id="430" r:id="rId16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00" kern="1200">
        <a:solidFill>
          <a:srgbClr val="003883"/>
        </a:solidFill>
        <a:latin typeface="Arial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700" kern="1200">
        <a:solidFill>
          <a:srgbClr val="003883"/>
        </a:solidFill>
        <a:latin typeface="Arial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700" kern="1200">
        <a:solidFill>
          <a:srgbClr val="003883"/>
        </a:solidFill>
        <a:latin typeface="Arial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700" kern="1200">
        <a:solidFill>
          <a:srgbClr val="003883"/>
        </a:solidFill>
        <a:latin typeface="Arial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700" kern="1200">
        <a:solidFill>
          <a:srgbClr val="003883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700" kern="1200">
        <a:solidFill>
          <a:srgbClr val="003883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700" kern="1200">
        <a:solidFill>
          <a:srgbClr val="003883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700" kern="1200">
        <a:solidFill>
          <a:srgbClr val="003883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700" kern="1200">
        <a:solidFill>
          <a:srgbClr val="003883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pos="3442">
          <p15:clr>
            <a:srgbClr val="A4A3A4"/>
          </p15:clr>
        </p15:guide>
        <p15:guide id="3" pos="5598">
          <p15:clr>
            <a:srgbClr val="A4A3A4"/>
          </p15:clr>
        </p15:guide>
        <p15:guide id="4" pos="55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lichtová Markéta" initials="PM" lastIdx="12" clrIdx="0">
    <p:extLst/>
  </p:cmAuthor>
  <p:cmAuthor id="2" name="Martin Luth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385"/>
    <a:srgbClr val="831A15"/>
    <a:srgbClr val="031E48"/>
    <a:srgbClr val="EAF3FB"/>
    <a:srgbClr val="77C0FB"/>
    <a:srgbClr val="051E47"/>
    <a:srgbClr val="358BD1"/>
    <a:srgbClr val="124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 snapToGrid="0" snapToObjects="1">
      <p:cViewPr varScale="1">
        <p:scale>
          <a:sx n="106" d="100"/>
          <a:sy n="106" d="100"/>
        </p:scale>
        <p:origin x="1686" y="108"/>
      </p:cViewPr>
      <p:guideLst>
        <p:guide orient="horz" pos="4204"/>
        <p:guide pos="3442"/>
        <p:guide pos="5598"/>
        <p:guide pos="5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4"/>
    </p:cViewPr>
  </p:sorterViewPr>
  <p:notesViewPr>
    <p:cSldViewPr snapToGrid="0" snapToObjects="1">
      <p:cViewPr varScale="1">
        <p:scale>
          <a:sx n="63" d="100"/>
          <a:sy n="63" d="100"/>
        </p:scale>
        <p:origin x="-2898" y="-102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Frutiger Condensed CE Light"/>
                <a:ea typeface="Frutiger Condensed CE Light"/>
                <a:cs typeface="+mn-cs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Frutiger Condensed CE Light" charset="0"/>
              </a:defRPr>
            </a:lvl1pPr>
          </a:lstStyle>
          <a:p>
            <a:pPr>
              <a:defRPr/>
            </a:pPr>
            <a:fld id="{F23EAB2D-2CF4-C541-A63D-A780C834CCE6}" type="datetimeFigureOut">
              <a:rPr lang="cs-CZ"/>
              <a:pPr>
                <a:defRPr/>
              </a:pPr>
              <a:t>15.10.2018</a:t>
            </a:fld>
            <a:endParaRPr lang="cs-CZ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1" tIns="45766" rIns="91531" bIns="457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Frutiger Condensed CE Light"/>
                <a:ea typeface="Frutiger Condensed CE Light"/>
                <a:cs typeface="+mn-cs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2925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31" tIns="45766" rIns="91531" bIns="457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Frutiger Condensed CE Light" charset="0"/>
              </a:defRPr>
            </a:lvl1pPr>
          </a:lstStyle>
          <a:p>
            <a:pPr>
              <a:defRPr/>
            </a:pPr>
            <a:fld id="{6036FB12-FD5F-B24D-A74C-CA4BD15670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168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Frutiger Condensed CE Light"/>
                <a:ea typeface="Frutiger Condensed CE Ligh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Frutiger Condensed CE Light"/>
                <a:ea typeface="Frutiger Condensed CE Ligh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728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5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Frutiger Condensed CE Light"/>
                <a:ea typeface="Frutiger Condensed CE Ligh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1" tIns="45766" rIns="91531" bIns="4576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Frutiger Condensed CE Light" charset="0"/>
              </a:defRPr>
            </a:lvl1pPr>
          </a:lstStyle>
          <a:p>
            <a:pPr>
              <a:defRPr/>
            </a:pPr>
            <a:fld id="{6B6162D1-E289-D24C-AB2A-B074035516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371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Condensed CE Light"/>
        <a:ea typeface="MS PGothic" pitchFamily="34" charset="-128"/>
        <a:cs typeface="Frutiger Condensed CE Light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Condensed CE Light"/>
        <a:ea typeface="Frutiger Condensed CE Light"/>
        <a:cs typeface="Frutiger Condensed CE Light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Condensed CE Light"/>
        <a:ea typeface="Frutiger Condensed CE Light"/>
        <a:cs typeface="Frutiger Condensed CE Light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Condensed CE Light"/>
        <a:ea typeface="Frutiger Condensed CE Light"/>
        <a:cs typeface="Frutiger Condensed CE Light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Condensed CE Light"/>
        <a:ea typeface="Frutiger Condensed CE Light"/>
        <a:cs typeface="Frutiger Condensed CE Light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7C0FB"/>
                </a:solidFill>
              </a:defRPr>
            </a:lvl1pPr>
          </a:lstStyle>
          <a:p>
            <a:r>
              <a:rPr lang="sk-SK"/>
              <a:t>Click to edit Master title style</a:t>
            </a:r>
            <a:endParaRPr lang="en-GB"/>
          </a:p>
        </p:txBody>
      </p:sp>
      <p:sp>
        <p:nvSpPr>
          <p:cNvPr id="8" name="Vertical Content Placeholder 7"/>
          <p:cNvSpPr>
            <a:spLocks noGrp="1"/>
          </p:cNvSpPr>
          <p:nvPr>
            <p:ph orient="vert" sz="quarter" idx="10"/>
          </p:nvPr>
        </p:nvSpPr>
        <p:spPr>
          <a:xfrm>
            <a:off x="8350250" y="0"/>
            <a:ext cx="793750" cy="6070600"/>
          </a:xfrm>
          <a:solidFill>
            <a:srgbClr val="031E48"/>
          </a:solidFill>
        </p:spPr>
        <p:txBody>
          <a:bodyPr vert="eaVert" anchor="ctr"/>
          <a:lstStyle>
            <a:lvl1pPr marL="432000" indent="0" algn="l"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04800" y="990600"/>
            <a:ext cx="78994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lvl="0"/>
            <a:r>
              <a:rPr lang="en-GB" noProof="0"/>
              <a:t>Click to write something smart!</a:t>
            </a:r>
          </a:p>
        </p:txBody>
      </p:sp>
    </p:spTree>
    <p:extLst>
      <p:ext uri="{BB962C8B-B14F-4D97-AF65-F5344CB8AC3E}">
        <p14:creationId xmlns:p14="http://schemas.microsoft.com/office/powerpoint/2010/main" val="401787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21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350" y="2600325"/>
            <a:ext cx="5324475" cy="16573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64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baseline="0"/>
            </a:lvl1pPr>
            <a:lvl2pPr marL="627063" indent="-269875">
              <a:spcBef>
                <a:spcPts val="0"/>
              </a:spcBef>
              <a:defRPr>
                <a:ea typeface="Frutiger Condensed CE Light"/>
              </a:defRPr>
            </a:lvl2pPr>
            <a:lvl3pPr marL="896938" indent="-269875">
              <a:defRPr>
                <a:ea typeface="Frutiger Condensed CE Light"/>
              </a:defRPr>
            </a:lvl3pPr>
            <a:lvl4pPr marL="1166813" indent="-269875">
              <a:defRPr>
                <a:ea typeface="Frutiger Condensed CE Light"/>
              </a:defRPr>
            </a:lvl4pPr>
            <a:lvl5pPr marL="1436688" indent="-269875">
              <a:defRPr>
                <a:ea typeface="Frutiger Condensed CE Light"/>
              </a:defRPr>
            </a:lvl5pPr>
          </a:lstStyle>
          <a:p>
            <a:pPr lvl="0"/>
            <a:r>
              <a:rPr lang="en-GB" dirty="0"/>
              <a:t>Click</a:t>
            </a:r>
          </a:p>
          <a:p>
            <a:pPr lvl="0"/>
            <a:r>
              <a:rPr lang="en-GB" dirty="0"/>
              <a:t>to write</a:t>
            </a:r>
          </a:p>
          <a:p>
            <a:pPr lvl="0"/>
            <a:r>
              <a:rPr lang="en-GB" dirty="0"/>
              <a:t>something</a:t>
            </a:r>
          </a:p>
          <a:p>
            <a:pPr lvl="0"/>
            <a:r>
              <a:rPr lang="en-GB" dirty="0"/>
              <a:t>smart!</a:t>
            </a:r>
          </a:p>
        </p:txBody>
      </p:sp>
      <p:sp>
        <p:nvSpPr>
          <p:cNvPr id="4" name="Vertical Content Placeholder 7"/>
          <p:cNvSpPr>
            <a:spLocks noGrp="1"/>
          </p:cNvSpPr>
          <p:nvPr>
            <p:ph orient="vert" sz="quarter" idx="10"/>
          </p:nvPr>
        </p:nvSpPr>
        <p:spPr>
          <a:xfrm>
            <a:off x="8350250" y="0"/>
            <a:ext cx="793750" cy="6070600"/>
          </a:xfrm>
          <a:solidFill>
            <a:srgbClr val="031E48"/>
          </a:solidFill>
        </p:spPr>
        <p:txBody>
          <a:bodyPr vert="eaVert" anchor="ctr"/>
          <a:lstStyle>
            <a:lvl1pPr marL="432000" indent="0" algn="l"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21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401" y="315913"/>
            <a:ext cx="4114800" cy="62388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9401" y="1136650"/>
            <a:ext cx="4114800" cy="5378450"/>
          </a:xfrm>
        </p:spPr>
        <p:txBody>
          <a:bodyPr/>
          <a:lstStyle>
            <a:lvl1pPr marL="342900" indent="-342900">
              <a:spcBef>
                <a:spcPts val="1200"/>
              </a:spcBef>
              <a:spcAft>
                <a:spcPts val="600"/>
              </a:spcAft>
              <a:defRPr/>
            </a:lvl1pPr>
            <a:lvl2pPr marL="627063" indent="-269875">
              <a:defRPr>
                <a:ea typeface="Frutiger Condensed CE Light"/>
              </a:defRPr>
            </a:lvl2pPr>
            <a:lvl3pPr marL="896938" indent="-269875">
              <a:defRPr>
                <a:ea typeface="Frutiger Condensed CE Light"/>
              </a:defRPr>
            </a:lvl3pPr>
            <a:lvl4pPr marL="1166813" indent="-269875">
              <a:defRPr>
                <a:ea typeface="Frutiger Condensed CE Light"/>
              </a:defRPr>
            </a:lvl4pPr>
            <a:lvl5pPr marL="1436688" indent="-269875">
              <a:defRPr>
                <a:ea typeface="Frutiger Condensed CE 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Vertical Content Placeholder 7"/>
          <p:cNvSpPr>
            <a:spLocks noGrp="1"/>
          </p:cNvSpPr>
          <p:nvPr>
            <p:ph orient="vert" sz="quarter" idx="10"/>
          </p:nvPr>
        </p:nvSpPr>
        <p:spPr>
          <a:xfrm>
            <a:off x="8350250" y="0"/>
            <a:ext cx="793750" cy="6070600"/>
          </a:xfrm>
          <a:solidFill>
            <a:srgbClr val="031E48"/>
          </a:solidFill>
        </p:spPr>
        <p:txBody>
          <a:bodyPr vert="eaVert" anchor="ctr"/>
          <a:lstStyle>
            <a:lvl1pPr marL="432000" indent="0" algn="l"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42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1" y="315913"/>
            <a:ext cx="7569200" cy="62388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1" y="1136650"/>
            <a:ext cx="3632199" cy="5378450"/>
          </a:xfrm>
        </p:spPr>
        <p:txBody>
          <a:bodyPr/>
          <a:lstStyle>
            <a:lvl1pPr marL="342900" indent="-342900">
              <a:spcBef>
                <a:spcPts val="1200"/>
              </a:spcBef>
              <a:spcAft>
                <a:spcPts val="600"/>
              </a:spcAft>
              <a:defRPr/>
            </a:lvl1pPr>
            <a:lvl2pPr marL="627063" indent="-269875">
              <a:defRPr>
                <a:ea typeface="Frutiger Condensed CE Light"/>
              </a:defRPr>
            </a:lvl2pPr>
            <a:lvl3pPr marL="896938" indent="-269875">
              <a:defRPr>
                <a:ea typeface="Frutiger Condensed CE Light"/>
              </a:defRPr>
            </a:lvl3pPr>
            <a:lvl4pPr marL="1166813" indent="-269875">
              <a:defRPr>
                <a:ea typeface="Frutiger Condensed CE Light"/>
              </a:defRPr>
            </a:lvl4pPr>
            <a:lvl5pPr marL="1436688" indent="-269875">
              <a:defRPr>
                <a:ea typeface="Frutiger Condensed CE 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Vertical Content Placeholder 7"/>
          <p:cNvSpPr>
            <a:spLocks noGrp="1"/>
          </p:cNvSpPr>
          <p:nvPr>
            <p:ph orient="vert" sz="quarter" idx="11"/>
          </p:nvPr>
        </p:nvSpPr>
        <p:spPr>
          <a:xfrm>
            <a:off x="8350250" y="0"/>
            <a:ext cx="793750" cy="6070600"/>
          </a:xfrm>
          <a:solidFill>
            <a:srgbClr val="031E48"/>
          </a:solidFill>
        </p:spPr>
        <p:txBody>
          <a:bodyPr vert="eaVert" anchor="ctr"/>
          <a:lstStyle>
            <a:lvl1pPr marL="432000" indent="0" algn="l"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82601" y="1136650"/>
            <a:ext cx="3632199" cy="5378450"/>
          </a:xfrm>
        </p:spPr>
        <p:txBody>
          <a:bodyPr/>
          <a:lstStyle>
            <a:lvl1pPr marL="342900" indent="-342900">
              <a:spcBef>
                <a:spcPts val="1200"/>
              </a:spcBef>
              <a:spcAft>
                <a:spcPts val="600"/>
              </a:spcAft>
              <a:defRPr/>
            </a:lvl1pPr>
            <a:lvl2pPr marL="627063" indent="-269875">
              <a:defRPr>
                <a:ea typeface="Frutiger Condensed CE Light"/>
              </a:defRPr>
            </a:lvl2pPr>
            <a:lvl3pPr marL="896938" indent="-269875">
              <a:defRPr>
                <a:ea typeface="Frutiger Condensed CE Light"/>
              </a:defRPr>
            </a:lvl3pPr>
            <a:lvl4pPr marL="1166813" indent="-269875">
              <a:defRPr>
                <a:ea typeface="Frutiger Condensed CE Light"/>
              </a:defRPr>
            </a:lvl4pPr>
            <a:lvl5pPr marL="1436688" indent="-269875">
              <a:defRPr>
                <a:ea typeface="Frutiger Condensed CE 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11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4" name="Vertical Content Placeholder 7"/>
          <p:cNvSpPr>
            <a:spLocks noGrp="1"/>
          </p:cNvSpPr>
          <p:nvPr>
            <p:ph orient="vert" sz="quarter" idx="11"/>
          </p:nvPr>
        </p:nvSpPr>
        <p:spPr>
          <a:xfrm>
            <a:off x="8350250" y="0"/>
            <a:ext cx="793750" cy="6070600"/>
          </a:xfrm>
          <a:solidFill>
            <a:srgbClr val="031E48"/>
          </a:solidFill>
        </p:spPr>
        <p:txBody>
          <a:bodyPr vert="eaVert" anchor="ctr"/>
          <a:lstStyle>
            <a:lvl1pPr marL="432000" indent="0" algn="l"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9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2413"/>
            <a:ext cx="8509000" cy="62388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23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7"/>
          <p:cNvSpPr>
            <a:spLocks noGrp="1"/>
          </p:cNvSpPr>
          <p:nvPr>
            <p:ph orient="vert" sz="quarter" idx="11"/>
          </p:nvPr>
        </p:nvSpPr>
        <p:spPr>
          <a:xfrm>
            <a:off x="8350250" y="0"/>
            <a:ext cx="793750" cy="6070600"/>
          </a:xfrm>
          <a:solidFill>
            <a:srgbClr val="031E48"/>
          </a:solidFill>
        </p:spPr>
        <p:txBody>
          <a:bodyPr vert="eaVert" anchor="ctr"/>
          <a:lstStyle>
            <a:lvl1pPr marL="432000" indent="0" algn="l"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8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33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62350" y="2662238"/>
            <a:ext cx="5200650" cy="99536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62349" y="3779520"/>
            <a:ext cx="5210175" cy="585787"/>
          </a:xfrm>
        </p:spPr>
        <p:txBody>
          <a:bodyPr anchor="ctr"/>
          <a:lstStyle>
            <a:lvl1pPr marL="0" indent="0">
              <a:buFontTx/>
              <a:buNone/>
              <a:defRPr sz="2000"/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33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4313"/>
            <a:ext cx="7899400" cy="623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7899400" cy="3238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6800" rIns="72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write something smart!</a:t>
            </a:r>
          </a:p>
        </p:txBody>
      </p:sp>
      <p:pic>
        <p:nvPicPr>
          <p:cNvPr id="1028" name="Picture 8" descr="O2-Logo-fb2.jp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0900" y="6223000"/>
            <a:ext cx="5143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77C0FB"/>
          </a:solidFill>
          <a:latin typeface="Frutiger Condensed CE Light"/>
          <a:ea typeface="MS PGothic" pitchFamily="34" charset="-128"/>
          <a:cs typeface="Frutiger Condensed C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77C0FB"/>
          </a:solidFill>
          <a:latin typeface="Frutiger Condensed CE Light" pitchFamily="50" charset="-18"/>
          <a:ea typeface="MS PGothic" pitchFamily="34" charset="-128"/>
          <a:cs typeface="Frutiger Condensed CE Light" pitchFamily="50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77C0FB"/>
          </a:solidFill>
          <a:latin typeface="Frutiger Condensed CE Light" pitchFamily="50" charset="-18"/>
          <a:ea typeface="MS PGothic" pitchFamily="34" charset="-128"/>
          <a:cs typeface="Frutiger Condensed CE Light" pitchFamily="50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77C0FB"/>
          </a:solidFill>
          <a:latin typeface="Frutiger Condensed CE Light" pitchFamily="50" charset="-18"/>
          <a:ea typeface="MS PGothic" pitchFamily="34" charset="-128"/>
          <a:cs typeface="Frutiger Condensed CE Light" pitchFamily="50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77C0FB"/>
          </a:solidFill>
          <a:latin typeface="Frutiger Condensed CE Light" pitchFamily="50" charset="-18"/>
          <a:ea typeface="MS PGothic" pitchFamily="34" charset="-128"/>
          <a:cs typeface="Frutiger Condensed CE Light" pitchFamily="50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900"/>
        </a:spcBef>
        <a:spcAft>
          <a:spcPts val="300"/>
        </a:spcAft>
        <a:buFont typeface="Arial" charset="0"/>
        <a:defRPr>
          <a:solidFill>
            <a:srgbClr val="031E48"/>
          </a:solidFill>
          <a:latin typeface="Frutiger Condensed CE Light"/>
          <a:ea typeface="Frutiger Condensed CE Light"/>
          <a:cs typeface="Frutiger Condensed CE Light"/>
        </a:defRPr>
      </a:lvl1pPr>
      <a:lvl2pPr marL="7683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eriod"/>
        <a:defRPr>
          <a:solidFill>
            <a:srgbClr val="031E48"/>
          </a:solidFill>
          <a:latin typeface="Frutiger Condensed CE Light"/>
          <a:ea typeface="Frutiger CE"/>
          <a:cs typeface="Frutiger Condensed CE Light"/>
        </a:defRPr>
      </a:lvl2pPr>
      <a:lvl3pPr marL="862013" indent="-3048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31E48"/>
          </a:solidFill>
          <a:latin typeface="Frutiger Condensed CE Light"/>
          <a:ea typeface="Frutiger CE"/>
          <a:cs typeface="Frutiger Condensed CE Light"/>
        </a:defRPr>
      </a:lvl3pPr>
      <a:lvl4pPr marL="1001713" indent="-3048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31E48"/>
          </a:solidFill>
          <a:latin typeface="Frutiger Condensed CE Light"/>
          <a:ea typeface="Frutiger CE"/>
          <a:cs typeface="Frutiger Condensed CE Light"/>
        </a:defRPr>
      </a:lvl4pPr>
      <a:lvl5pPr marL="1189038" indent="-3048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31E48"/>
          </a:solidFill>
          <a:latin typeface="Frutiger Condensed CE Light"/>
          <a:ea typeface="Frutiger CE"/>
          <a:cs typeface="Frutiger Condensed CE Light"/>
        </a:defRPr>
      </a:lvl5pPr>
      <a:lvl6pPr marL="1001713" indent="-138113" algn="l" rtl="0" fontAlgn="base">
        <a:spcBef>
          <a:spcPct val="20000"/>
        </a:spcBef>
        <a:spcAft>
          <a:spcPct val="10000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1458913" indent="-138113" algn="l" rtl="0" fontAlgn="base">
        <a:spcBef>
          <a:spcPct val="20000"/>
        </a:spcBef>
        <a:spcAft>
          <a:spcPct val="10000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1916113" indent="-138113" algn="l" rtl="0" fontAlgn="base">
        <a:spcBef>
          <a:spcPct val="20000"/>
        </a:spcBef>
        <a:spcAft>
          <a:spcPct val="10000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2373313" indent="-138113" algn="l" rtl="0" fontAlgn="base">
        <a:spcBef>
          <a:spcPct val="20000"/>
        </a:spcBef>
        <a:spcAft>
          <a:spcPct val="10000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62350" y="1187450"/>
            <a:ext cx="5324475" cy="801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62350" y="2159000"/>
            <a:ext cx="5324475" cy="3692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052" name="Picture 9" descr="H:\000 Clients\lambie nairn\O2_white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0" y="6116638"/>
            <a:ext cx="458788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Frutiger Condensed CE Light"/>
          <a:ea typeface="MS PGothic" pitchFamily="34" charset="-128"/>
          <a:cs typeface="Frutiger Condensed C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Frutiger Condensed CE Light" pitchFamily="50" charset="-18"/>
          <a:ea typeface="MS PGothic" pitchFamily="34" charset="-128"/>
          <a:cs typeface="Frutiger Condensed CE Light" pitchFamily="50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Frutiger Condensed CE Light" pitchFamily="50" charset="-18"/>
          <a:ea typeface="MS PGothic" pitchFamily="34" charset="-128"/>
          <a:cs typeface="Frutiger Condensed CE Light" pitchFamily="50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Frutiger Condensed CE Light" pitchFamily="50" charset="-18"/>
          <a:ea typeface="MS PGothic" pitchFamily="34" charset="-128"/>
          <a:cs typeface="Frutiger Condensed CE Light" pitchFamily="50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Frutiger Condensed CE Light" pitchFamily="50" charset="-18"/>
          <a:ea typeface="MS PGothic" pitchFamily="34" charset="-128"/>
          <a:cs typeface="Frutiger Condensed CE Light" pitchFamily="50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04800" indent="-304800" algn="l" rtl="0" eaLnBrk="0" fontAlgn="base" hangingPunct="0">
        <a:spcBef>
          <a:spcPts val="900"/>
        </a:spcBef>
        <a:spcAft>
          <a:spcPts val="300"/>
        </a:spcAft>
        <a:buAutoNum type="arabicPeriod"/>
        <a:defRPr sz="1600">
          <a:solidFill>
            <a:schemeClr val="bg1"/>
          </a:solidFill>
          <a:latin typeface="Frutiger Condensed CE Light"/>
          <a:ea typeface="MS PGothic" pitchFamily="34" charset="-128"/>
          <a:cs typeface="Frutiger Condensed CE Light"/>
        </a:defRPr>
      </a:lvl1pPr>
      <a:lvl2pPr marL="76835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eriod"/>
        <a:defRPr sz="1600">
          <a:solidFill>
            <a:schemeClr val="bg1"/>
          </a:solidFill>
          <a:latin typeface="Frutiger Condensed CE Light"/>
          <a:ea typeface="Frutiger Condensed CE Light"/>
          <a:cs typeface="Frutiger Condensed CE Light"/>
        </a:defRPr>
      </a:lvl2pPr>
      <a:lvl3pPr marL="862013" indent="-3048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Frutiger Condensed CE Light"/>
          <a:ea typeface="Frutiger Condensed CE Light"/>
          <a:cs typeface="Frutiger Condensed CE Light"/>
        </a:defRPr>
      </a:lvl3pPr>
      <a:lvl4pPr marL="1001713" indent="-3048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Frutiger Condensed CE Light"/>
          <a:ea typeface="Frutiger Condensed CE Light"/>
          <a:cs typeface="Frutiger Condensed CE Light"/>
        </a:defRPr>
      </a:lvl4pPr>
      <a:lvl5pPr marL="1189038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Frutiger Condensed CE Light"/>
          <a:ea typeface="Frutiger Condensed CE Light"/>
          <a:cs typeface="Frutiger Condensed CE Light"/>
        </a:defRPr>
      </a:lvl5pPr>
      <a:lvl6pPr marL="1646238" indent="-3048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6pPr>
      <a:lvl7pPr marL="2103438" indent="-3048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7pPr>
      <a:lvl8pPr marL="2560638" indent="-3048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8pPr>
      <a:lvl9pPr marL="3017838" indent="-3048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3546021" y="2890838"/>
            <a:ext cx="5200650" cy="995362"/>
          </a:xfrm>
        </p:spPr>
        <p:txBody>
          <a:bodyPr/>
          <a:lstStyle/>
          <a:p>
            <a:r>
              <a:rPr lang="sk-SK" dirty="0" smtClean="0">
                <a:latin typeface="Frutiger CE" charset="0"/>
                <a:ea typeface="Frutiger CE" charset="0"/>
                <a:cs typeface="Frutiger CE" charset="0"/>
              </a:rPr>
              <a:t>Smutný Paľko (Čo robiť, keď internet ide pomaly)</a:t>
            </a:r>
            <a:endParaRPr lang="en-US" dirty="0">
              <a:latin typeface="Frutiger CE" charset="0"/>
              <a:ea typeface="Frutiger CE" charset="0"/>
              <a:cs typeface="Frutiger CE" charset="0"/>
            </a:endParaRPr>
          </a:p>
        </p:txBody>
      </p:sp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3546021" y="3945892"/>
            <a:ext cx="5210175" cy="585787"/>
          </a:xfrm>
        </p:spPr>
        <p:txBody>
          <a:bodyPr/>
          <a:lstStyle/>
          <a:p>
            <a:r>
              <a:rPr lang="sk-SK" dirty="0" smtClean="0">
                <a:latin typeface="Frutiger CE" charset="0"/>
                <a:ea typeface="Frutiger CE" charset="0"/>
                <a:cs typeface="Frutiger CE" charset="0"/>
              </a:rPr>
              <a:t>Február/Marec 2018</a:t>
            </a:r>
            <a:endParaRPr lang="sk-SK" dirty="0">
              <a:latin typeface="Frutiger CE" charset="0"/>
              <a:ea typeface="Frutiger CE" charset="0"/>
              <a:cs typeface="Frutiger C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0235"/>
            <a:ext cx="8509000" cy="623887"/>
          </a:xfrm>
        </p:spPr>
        <p:txBody>
          <a:bodyPr/>
          <a:lstStyle/>
          <a:p>
            <a:r>
              <a:rPr lang="sk-SK" sz="2400" dirty="0" smtClean="0"/>
              <a:t>FUN </a:t>
            </a:r>
            <a:r>
              <a:rPr lang="sk-SK" sz="2400" dirty="0" err="1" smtClean="0"/>
              <a:t>Radio</a:t>
            </a:r>
            <a:r>
              <a:rPr lang="sk-SK" sz="2400" dirty="0" smtClean="0"/>
              <a:t> a </a:t>
            </a:r>
            <a:r>
              <a:rPr lang="sk-SK" sz="2400" dirty="0" err="1" smtClean="0"/>
              <a:t>Sajfa</a:t>
            </a:r>
            <a:r>
              <a:rPr lang="sk-SK" sz="2400" dirty="0" smtClean="0"/>
              <a:t> na svojom Facebooku odvysielalo </a:t>
            </a:r>
            <a:r>
              <a:rPr lang="sk-SK" sz="2400" dirty="0" err="1" smtClean="0"/>
              <a:t>live</a:t>
            </a:r>
            <a:r>
              <a:rPr lang="sk-SK" sz="2400" dirty="0" smtClean="0"/>
              <a:t> reportáže, ktoré videlo viac ako 21k ľudí</a:t>
            </a:r>
            <a:endParaRPr lang="sk-SK" sz="24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406288"/>
            <a:ext cx="4763069" cy="46863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71" y="1599992"/>
            <a:ext cx="4708479" cy="45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2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78533"/>
            <a:ext cx="8509000" cy="623887"/>
          </a:xfrm>
        </p:spPr>
        <p:txBody>
          <a:bodyPr/>
          <a:lstStyle/>
          <a:p>
            <a:r>
              <a:rPr lang="sk-SK" dirty="0" smtClean="0"/>
              <a:t>FUN </a:t>
            </a:r>
            <a:r>
              <a:rPr lang="sk-SK" dirty="0" err="1" smtClean="0"/>
              <a:t>Radio</a:t>
            </a:r>
            <a:r>
              <a:rPr lang="sk-SK" dirty="0" smtClean="0"/>
              <a:t> a </a:t>
            </a:r>
            <a:r>
              <a:rPr lang="sk-SK" dirty="0" err="1" smtClean="0"/>
              <a:t>Sajfa</a:t>
            </a:r>
            <a:r>
              <a:rPr lang="sk-SK" dirty="0" smtClean="0"/>
              <a:t> komunikovali aj cez </a:t>
            </a:r>
            <a:r>
              <a:rPr lang="sk-SK" dirty="0" err="1" smtClean="0"/>
              <a:t>Insta</a:t>
            </a:r>
            <a:r>
              <a:rPr lang="sk-SK" dirty="0" smtClean="0"/>
              <a:t> </a:t>
            </a:r>
            <a:r>
              <a:rPr lang="sk-SK" dirty="0" err="1" smtClean="0"/>
              <a:t>stories</a:t>
            </a:r>
            <a:r>
              <a:rPr lang="sk-SK" dirty="0" smtClean="0"/>
              <a:t> a posty. Posty mali viac ako 20 tisícový </a:t>
            </a:r>
            <a:r>
              <a:rPr lang="sk-SK" dirty="0" err="1" smtClean="0"/>
              <a:t>reach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8" y="1309228"/>
            <a:ext cx="4517410" cy="221093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575" y="1238021"/>
            <a:ext cx="4006015" cy="211331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009" y="3640181"/>
            <a:ext cx="1721646" cy="306070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175" y="3640180"/>
            <a:ext cx="1721646" cy="306070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88" y="1189211"/>
            <a:ext cx="1378670" cy="245096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843" y="3640181"/>
            <a:ext cx="1721646" cy="306070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8" y="3640180"/>
            <a:ext cx="1721646" cy="306070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313" y="3640181"/>
            <a:ext cx="1721645" cy="3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8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564356"/>
            <a:ext cx="8509000" cy="623887"/>
          </a:xfrm>
        </p:spPr>
        <p:txBody>
          <a:bodyPr/>
          <a:lstStyle/>
          <a:p>
            <a:r>
              <a:rPr lang="sk-SK" dirty="0" smtClean="0"/>
              <a:t>Z cesty </a:t>
            </a:r>
            <a:r>
              <a:rPr lang="sk-SK" dirty="0" err="1" smtClean="0"/>
              <a:t>postovali</a:t>
            </a:r>
            <a:r>
              <a:rPr lang="sk-SK" dirty="0" smtClean="0"/>
              <a:t> aj na O2 </a:t>
            </a:r>
            <a:r>
              <a:rPr lang="sk-SK" dirty="0" err="1" smtClean="0"/>
              <a:t>Instagram</a:t>
            </a:r>
            <a:r>
              <a:rPr lang="sk-SK" dirty="0" smtClean="0"/>
              <a:t> (O2 realizovalo </a:t>
            </a:r>
            <a:r>
              <a:rPr lang="sk-SK" dirty="0" err="1" smtClean="0"/>
              <a:t>influencer</a:t>
            </a:r>
            <a:r>
              <a:rPr lang="sk-SK" dirty="0" smtClean="0"/>
              <a:t> </a:t>
            </a:r>
            <a:r>
              <a:rPr lang="sk-SK" dirty="0" err="1" smtClean="0"/>
              <a:t>handover</a:t>
            </a:r>
            <a:r>
              <a:rPr lang="sk-SK" dirty="0" smtClean="0"/>
              <a:t>). </a:t>
            </a:r>
            <a:endParaRPr lang="sk-SK" dirty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30" y="2288712"/>
            <a:ext cx="3454702" cy="4357962"/>
          </a:xfrm>
          <a:prstGeom prst="rect">
            <a:avLst/>
          </a:prstGeom>
        </p:spPr>
      </p:pic>
      <p:pic>
        <p:nvPicPr>
          <p:cNvPr id="4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962" y="2288712"/>
            <a:ext cx="3469238" cy="4347388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205212" y="1681496"/>
            <a:ext cx="7899400" cy="8234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ts val="900"/>
              </a:spcBef>
              <a:spcAft>
                <a:spcPts val="300"/>
              </a:spcAft>
              <a:buFont typeface="Arial" charset="0"/>
              <a:defRPr>
                <a:solidFill>
                  <a:srgbClr val="031E48"/>
                </a:solidFill>
                <a:latin typeface="Frutiger Condensed CE Light"/>
                <a:ea typeface="Frutiger Condensed CE Light"/>
                <a:cs typeface="Frutiger Condensed CE Light"/>
              </a:defRPr>
            </a:lvl1pPr>
            <a:lvl2pPr marL="76835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lphaLcPeriod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2pPr>
            <a:lvl3pPr marL="862013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3pPr>
            <a:lvl4pPr marL="1001713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4pPr>
            <a:lvl5pPr marL="1189038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5pPr>
            <a:lvl6pPr marL="10017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14589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19161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3733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/>
            <a:r>
              <a:rPr lang="sk-SK" sz="1400" kern="0" dirty="0">
                <a:latin typeface="Frutiger CE" charset="0"/>
                <a:ea typeface="Frutiger CE" charset="0"/>
                <a:cs typeface="Frutiger CE" charset="0"/>
              </a:rPr>
              <a:t>Tieto posty sa ďalej distribuovali do účtu </a:t>
            </a:r>
            <a:r>
              <a:rPr lang="en-US" sz="1400" kern="0" dirty="0">
                <a:latin typeface="Frutiger CE" charset="0"/>
                <a:ea typeface="Frutiger CE" charset="0"/>
                <a:cs typeface="Frutiger CE" charset="0"/>
              </a:rPr>
              <a:t>#</a:t>
            </a:r>
            <a:r>
              <a:rPr lang="en-US" sz="1400" kern="0" dirty="0" err="1" smtClean="0">
                <a:latin typeface="Frutiger CE" charset="0"/>
                <a:ea typeface="Frutiger CE" charset="0"/>
                <a:cs typeface="Frutiger CE" charset="0"/>
              </a:rPr>
              <a:t>dnescestujem</a:t>
            </a:r>
            <a:r>
              <a:rPr lang="sk-SK" sz="1400" kern="0" dirty="0" smtClean="0">
                <a:latin typeface="Frutiger CE" charset="0"/>
                <a:ea typeface="Frutiger CE" charset="0"/>
                <a:cs typeface="Frutiger CE" charset="0"/>
              </a:rPr>
              <a:t>. Spolu </a:t>
            </a:r>
            <a:r>
              <a:rPr lang="en-US" sz="1400" kern="0" dirty="0" smtClean="0">
                <a:latin typeface="Frutiger CE" charset="0"/>
                <a:ea typeface="Frutiger CE" charset="0"/>
                <a:cs typeface="Frutiger CE" charset="0"/>
              </a:rPr>
              <a:t>10 stories </a:t>
            </a:r>
            <a:r>
              <a:rPr lang="en-US" sz="1400" kern="0" dirty="0" err="1" smtClean="0">
                <a:latin typeface="Frutiger CE" charset="0"/>
                <a:ea typeface="Frutiger CE" charset="0"/>
                <a:cs typeface="Frutiger CE" charset="0"/>
              </a:rPr>
              <a:t>nazbierali</a:t>
            </a:r>
            <a:r>
              <a:rPr lang="en-US" sz="1400" kern="0" dirty="0" smtClean="0">
                <a:latin typeface="Frutiger CE" charset="0"/>
                <a:ea typeface="Frutiger CE" charset="0"/>
                <a:cs typeface="Frutiger CE" charset="0"/>
              </a:rPr>
              <a:t> </a:t>
            </a:r>
            <a:r>
              <a:rPr lang="en-US" sz="1400" kern="0" dirty="0" err="1" smtClean="0">
                <a:latin typeface="Frutiger CE" charset="0"/>
                <a:ea typeface="Frutiger CE" charset="0"/>
                <a:cs typeface="Frutiger CE" charset="0"/>
              </a:rPr>
              <a:t>cez</a:t>
            </a:r>
            <a:r>
              <a:rPr lang="en-US" sz="1400" kern="0" dirty="0" smtClean="0">
                <a:latin typeface="Frutiger CE" charset="0"/>
                <a:ea typeface="Frutiger CE" charset="0"/>
                <a:cs typeface="Frutiger CE" charset="0"/>
              </a:rPr>
              <a:t> 158 000 </a:t>
            </a:r>
            <a:r>
              <a:rPr lang="en-US" sz="1400" kern="0" dirty="0" err="1" smtClean="0">
                <a:latin typeface="Frutiger CE" charset="0"/>
                <a:ea typeface="Frutiger CE" charset="0"/>
                <a:cs typeface="Frutiger CE" charset="0"/>
              </a:rPr>
              <a:t>impresií</a:t>
            </a:r>
            <a:r>
              <a:rPr lang="en-US" sz="1400" kern="0" dirty="0" smtClean="0">
                <a:latin typeface="Frutiger CE" charset="0"/>
                <a:ea typeface="Frutiger CE" charset="0"/>
                <a:cs typeface="Frutiger CE" charset="0"/>
              </a:rPr>
              <a:t>.</a:t>
            </a:r>
            <a:endParaRPr lang="en-US" sz="1400" kern="0" dirty="0">
              <a:latin typeface="Frutiger CE" charset="0"/>
              <a:ea typeface="Frutiger CE" charset="0"/>
              <a:cs typeface="Frutiger 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42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Článok s </a:t>
            </a:r>
            <a:r>
              <a:rPr lang="sk-SK" dirty="0" err="1" smtClean="0"/>
              <a:t>vlogom</a:t>
            </a:r>
            <a:r>
              <a:rPr lang="sk-SK" dirty="0" smtClean="0"/>
              <a:t> na </a:t>
            </a:r>
            <a:r>
              <a:rPr lang="sk-SK" dirty="0" err="1" smtClean="0"/>
              <a:t>Fun</a:t>
            </a:r>
            <a:r>
              <a:rPr lang="sk-SK" dirty="0" smtClean="0"/>
              <a:t> rádiu navštívilo takmer 1,5 tisíca ľudí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974"/>
            <a:ext cx="91440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19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zamestnanec O2 získal novú skúsenosť</a:t>
            </a:r>
            <a:endParaRPr lang="sk-SK" dirty="0"/>
          </a:p>
        </p:txBody>
      </p:sp>
      <p:pic>
        <p:nvPicPr>
          <p:cNvPr id="1026" name="Picture 2" descr="VÃ½sledok vyhÄ¾adÃ¡vania obrÃ¡zkov pre dopyt smutny pal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0" y="2306369"/>
            <a:ext cx="8850219" cy="232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39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Insight</a:t>
            </a:r>
            <a:r>
              <a:rPr lang="sk-SK" dirty="0" smtClean="0"/>
              <a:t> &amp; realizácia</a:t>
            </a:r>
            <a:endParaRPr lang="sk-SK" dirty="0"/>
          </a:p>
        </p:txBody>
      </p:sp>
      <p:sp>
        <p:nvSpPr>
          <p:cNvPr id="7" name="Zástupný symbol obsahu 6"/>
          <p:cNvSpPr>
            <a:spLocks noGrp="1"/>
          </p:cNvSpPr>
          <p:nvPr>
            <p:ph idx="1"/>
          </p:nvPr>
        </p:nvSpPr>
        <p:spPr>
          <a:xfrm>
            <a:off x="304800" y="990600"/>
            <a:ext cx="7899400" cy="487604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k-SK" sz="1400" b="1" dirty="0" smtClean="0"/>
              <a:t>V súčasnosti pokrývame rýchlou 4G sieťou viac ako 94 % ľudí. 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14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k-SK" sz="1400" b="1" dirty="0"/>
              <a:t>Našu sieť však </a:t>
            </a:r>
            <a:r>
              <a:rPr lang="sk-SK" sz="1400" b="1" dirty="0" smtClean="0"/>
              <a:t>nevyužívajú všetci zákazníci naplno, keďže nemajú vhodné a dobre nastavené 4G zariadenie alebo SIM kartu.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1400" dirty="0" smtClean="0"/>
          </a:p>
          <a:p>
            <a:pPr marL="896938" indent="-363538">
              <a:buFont typeface="Courier New" panose="02070309020205020404" pitchFamily="49" charset="0"/>
              <a:buChar char="o"/>
            </a:pPr>
            <a:r>
              <a:rPr lang="sk-SK" sz="1400" dirty="0" smtClean="0"/>
              <a:t>Na začiatku teda boli 4 vety ako návod, čo môže zákazník urobiť sám preto, aby mu v mobile išiel internet rýchlejšie</a:t>
            </a:r>
          </a:p>
          <a:p>
            <a:pPr marL="896938" indent="-363538">
              <a:buFont typeface="Courier New" panose="02070309020205020404" pitchFamily="49" charset="0"/>
              <a:buChar char="o"/>
            </a:pPr>
            <a:endParaRPr lang="sk-SK" sz="1400" dirty="0" smtClean="0"/>
          </a:p>
          <a:p>
            <a:pPr marL="896938" indent="-363538">
              <a:buFont typeface="Courier New" panose="02070309020205020404" pitchFamily="49" charset="0"/>
              <a:buChar char="o"/>
            </a:pPr>
            <a:r>
              <a:rPr lang="sk-SK" sz="1400" dirty="0" smtClean="0"/>
              <a:t>Z návodu sa stalo video, ktorého cieľom bolo inšpirovať zákazníkov, aby si skontrolovali svoje nastavenia a SIM kartu skôr, ako sa budú sťažovať na sieť operátora</a:t>
            </a:r>
          </a:p>
          <a:p>
            <a:pPr marL="896938" indent="-363538">
              <a:buFont typeface="Courier New" panose="02070309020205020404" pitchFamily="49" charset="0"/>
              <a:buChar char="o"/>
            </a:pPr>
            <a:endParaRPr lang="sk-SK" sz="1400" dirty="0" smtClean="0"/>
          </a:p>
          <a:p>
            <a:pPr marL="896938" indent="-363538">
              <a:buFont typeface="Courier New" panose="02070309020205020404" pitchFamily="49" charset="0"/>
              <a:buChar char="o"/>
            </a:pPr>
            <a:r>
              <a:rPr lang="sk-SK" sz="1400" dirty="0" smtClean="0"/>
              <a:t>Z videa sa zrodila „celebrita“ – smutný Paľko – reálny zamestnanec O2 z oddelenia, kde sťažnosti na pomalý internet zvyknú končiť</a:t>
            </a:r>
          </a:p>
          <a:p>
            <a:pPr marL="896938" indent="-363538">
              <a:buFont typeface="Courier New" panose="02070309020205020404" pitchFamily="49" charset="0"/>
              <a:buChar char="o"/>
            </a:pPr>
            <a:endParaRPr lang="sk-SK" sz="1400" dirty="0" smtClean="0"/>
          </a:p>
          <a:p>
            <a:pPr marL="896938" indent="-363538">
              <a:buFont typeface="Courier New" panose="02070309020205020404" pitchFamily="49" charset="0"/>
              <a:buChar char="o"/>
            </a:pPr>
            <a:r>
              <a:rPr lang="sk-SK" sz="1400" dirty="0" smtClean="0"/>
              <a:t>Zo Smutného Paľka sa postupným vývojom stal evanjelizátor a inšpirátor témy rýchleho internetu v mobile</a:t>
            </a:r>
          </a:p>
          <a:p>
            <a:pPr marL="896938" indent="-363538">
              <a:buFont typeface="Courier New" panose="02070309020205020404" pitchFamily="49" charset="0"/>
              <a:buChar char="o"/>
            </a:pPr>
            <a:endParaRPr lang="sk-SK" sz="1400" dirty="0" smtClean="0"/>
          </a:p>
          <a:p>
            <a:pPr marL="896938" indent="-363538">
              <a:buFont typeface="Courier New" panose="02070309020205020404" pitchFamily="49" charset="0"/>
              <a:buChar char="o"/>
            </a:pPr>
            <a:r>
              <a:rPr lang="sk-SK" sz="1400" dirty="0" smtClean="0"/>
              <a:t>A z návodu sa stala </a:t>
            </a:r>
            <a:r>
              <a:rPr lang="sk-SK" sz="1400" dirty="0" err="1" smtClean="0"/>
              <a:t>megaúspešná</a:t>
            </a:r>
            <a:r>
              <a:rPr lang="sk-SK" sz="1400" dirty="0" smtClean="0"/>
              <a:t> kampaň s reálnym dopadom na plnenie cieľov pri výmene vhodných 4G SIM kariet 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3730751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373959" y="4189862"/>
            <a:ext cx="7569199" cy="23252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k-SK" sz="1400" dirty="0" smtClean="0"/>
              <a:t>V čase realizácie kampane dosiahlo 747 tisíc videní na YouTube &amp; Facebooku O2 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400" dirty="0" smtClean="0"/>
              <a:t>Video malo 903 interakcií (</a:t>
            </a:r>
            <a:r>
              <a:rPr lang="sk-SK" sz="1400" dirty="0" err="1" smtClean="0"/>
              <a:t>likes</a:t>
            </a:r>
            <a:r>
              <a:rPr lang="sk-SK" sz="1400" dirty="0" smtClean="0"/>
              <a:t> &amp; </a:t>
            </a:r>
            <a:r>
              <a:rPr lang="sk-SK" sz="1400" dirty="0" err="1" smtClean="0"/>
              <a:t>comments</a:t>
            </a:r>
            <a:r>
              <a:rPr lang="sk-SK" sz="1400" dirty="0" smtClean="0"/>
              <a:t>) + 645 zdieľaní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400" dirty="0" smtClean="0"/>
              <a:t>CPV: 0,01 € a viac ako 8k </a:t>
            </a:r>
            <a:r>
              <a:rPr lang="sk-SK" sz="1400" dirty="0" err="1" smtClean="0"/>
              <a:t>preklikov</a:t>
            </a:r>
            <a:r>
              <a:rPr lang="sk-SK" sz="1400" dirty="0" smtClean="0"/>
              <a:t> na stránku o 4G LTE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400" dirty="0" smtClean="0"/>
              <a:t>Priemerné % </a:t>
            </a:r>
            <a:r>
              <a:rPr lang="sk-SK" sz="1400" dirty="0" err="1" smtClean="0"/>
              <a:t>vzhlianutia</a:t>
            </a:r>
            <a:r>
              <a:rPr lang="sk-SK" sz="1400" dirty="0" smtClean="0"/>
              <a:t> videa: viac ako 70%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04800" y="252413"/>
            <a:ext cx="8509000" cy="623887"/>
          </a:xfrm>
        </p:spPr>
        <p:txBody>
          <a:bodyPr/>
          <a:lstStyle/>
          <a:p>
            <a:r>
              <a:rPr lang="sk-SK" dirty="0" smtClean="0"/>
              <a:t>Vzniklo video o Smutnom Paľkovi</a:t>
            </a:r>
            <a:endParaRPr lang="sk-SK" dirty="0"/>
          </a:p>
        </p:txBody>
      </p:sp>
      <p:pic>
        <p:nvPicPr>
          <p:cNvPr id="2" name="_o robi_, ke_ internet ide poma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991" y="1002762"/>
            <a:ext cx="5441133" cy="306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99"/>
            <a:ext cx="5514975" cy="8763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311" y="5844575"/>
            <a:ext cx="3086100" cy="96202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69" y="1123686"/>
            <a:ext cx="2847975" cy="98107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4" y="2036784"/>
            <a:ext cx="3609975" cy="109537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56715"/>
            <a:ext cx="4257675" cy="104775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54" y="2922186"/>
            <a:ext cx="5857875" cy="123825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8511" y="703762"/>
            <a:ext cx="5553075" cy="112395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552" y="1897249"/>
            <a:ext cx="5715000" cy="1352550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28" y="4966208"/>
            <a:ext cx="5724525" cy="1333500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07" y="6029021"/>
            <a:ext cx="5838825" cy="695325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2018" y="2633484"/>
            <a:ext cx="3228975" cy="64770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5386" y="3603679"/>
            <a:ext cx="3371850" cy="866775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1200" y="4524331"/>
            <a:ext cx="33528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8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Video vyvolalo spontánny ohlas médií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80" y="1105469"/>
            <a:ext cx="4655949" cy="2459973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 bwMode="auto">
          <a:xfrm>
            <a:off x="750627" y="4462678"/>
            <a:ext cx="3940472" cy="7984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7C0FB"/>
                </a:solidFill>
                <a:latin typeface="Frutiger Condensed CE Light"/>
                <a:ea typeface="MS PGothic" pitchFamily="34" charset="-128"/>
                <a:cs typeface="Frutiger Condensed CE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7C0FB"/>
                </a:solidFill>
                <a:latin typeface="Frutiger Condensed CE Light" pitchFamily="50" charset="-18"/>
                <a:ea typeface="MS PGothic" pitchFamily="34" charset="-128"/>
                <a:cs typeface="Frutiger Condensed CE Light" pitchFamily="50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7C0FB"/>
                </a:solidFill>
                <a:latin typeface="Frutiger Condensed CE Light" pitchFamily="50" charset="-18"/>
                <a:ea typeface="MS PGothic" pitchFamily="34" charset="-128"/>
                <a:cs typeface="Frutiger Condensed CE Light" pitchFamily="50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7C0FB"/>
                </a:solidFill>
                <a:latin typeface="Frutiger Condensed CE Light" pitchFamily="50" charset="-18"/>
                <a:ea typeface="MS PGothic" pitchFamily="34" charset="-128"/>
                <a:cs typeface="Frutiger Condensed CE Light" pitchFamily="50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7C0FB"/>
                </a:solidFill>
                <a:latin typeface="Frutiger Condensed CE Light" pitchFamily="50" charset="-18"/>
                <a:ea typeface="MS PGothic" pitchFamily="34" charset="-128"/>
                <a:cs typeface="Frutiger Condensed CE Light" pitchFamily="50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k-SK" kern="0" dirty="0" smtClean="0"/>
              <a:t>A dokonca aj paródiu</a:t>
            </a:r>
            <a:endParaRPr lang="sk-SK" kern="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821" y="2335455"/>
            <a:ext cx="4234345" cy="39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40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549150"/>
            <a:ext cx="8509000" cy="623887"/>
          </a:xfrm>
        </p:spPr>
        <p:txBody>
          <a:bodyPr/>
          <a:lstStyle/>
          <a:p>
            <a:r>
              <a:rPr lang="sk-SK" dirty="0"/>
              <a:t>P</a:t>
            </a:r>
            <a:r>
              <a:rPr lang="sk-SK" dirty="0" smtClean="0"/>
              <a:t>riestor v Inkognite mal skôr edukačný charakter. 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1431748"/>
            <a:ext cx="8415399" cy="4733662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304799" y="5404514"/>
            <a:ext cx="7899400" cy="8234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ts val="900"/>
              </a:spcBef>
              <a:spcAft>
                <a:spcPts val="300"/>
              </a:spcAft>
              <a:buFont typeface="Arial" charset="0"/>
              <a:defRPr>
                <a:solidFill>
                  <a:srgbClr val="031E48"/>
                </a:solidFill>
                <a:latin typeface="Frutiger Condensed CE Light"/>
                <a:ea typeface="Frutiger Condensed CE Light"/>
                <a:cs typeface="Frutiger Condensed CE Light"/>
              </a:defRPr>
            </a:lvl1pPr>
            <a:lvl2pPr marL="76835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lphaLcPeriod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2pPr>
            <a:lvl3pPr marL="862013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3pPr>
            <a:lvl4pPr marL="1001713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4pPr>
            <a:lvl5pPr marL="1189038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5pPr>
            <a:lvl6pPr marL="10017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14589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19161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3733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/>
            <a:r>
              <a:rPr lang="sk-SK" sz="1400" dirty="0" smtClean="0">
                <a:solidFill>
                  <a:schemeClr val="bg1"/>
                </a:solidFill>
              </a:rPr>
              <a:t>Paľko spomenul, </a:t>
            </a:r>
            <a:r>
              <a:rPr lang="sk-SK" sz="1400" dirty="0">
                <a:solidFill>
                  <a:schemeClr val="bg1"/>
                </a:solidFill>
              </a:rPr>
              <a:t>ako si sami zákazníci môžu zlepšiť svoju </a:t>
            </a:r>
            <a:r>
              <a:rPr lang="sk-SK" sz="1400" dirty="0" smtClean="0">
                <a:solidFill>
                  <a:schemeClr val="bg1"/>
                </a:solidFill>
              </a:rPr>
              <a:t>skúsenosť s internetom v mobile. </a:t>
            </a:r>
            <a:r>
              <a:rPr lang="sk-SK" sz="1400" kern="0" dirty="0" smtClean="0">
                <a:solidFill>
                  <a:schemeClr val="bg1"/>
                </a:solidFill>
                <a:latin typeface="Frutiger CE" charset="0"/>
                <a:ea typeface="Frutiger CE" charset="0"/>
                <a:cs typeface="Frutiger CE" charset="0"/>
              </a:rPr>
              <a:t>Reláciu sledovalo 232 tisíc divákov.</a:t>
            </a:r>
            <a:endParaRPr lang="en-US" sz="1400" kern="0" dirty="0">
              <a:solidFill>
                <a:schemeClr val="bg1"/>
              </a:solidFill>
              <a:latin typeface="Frutiger CE" charset="0"/>
              <a:ea typeface="Frutiger CE" charset="0"/>
              <a:cs typeface="Frutiger 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77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0401"/>
            <a:ext cx="8509000" cy="623887"/>
          </a:xfrm>
        </p:spPr>
        <p:txBody>
          <a:bodyPr/>
          <a:lstStyle/>
          <a:p>
            <a:r>
              <a:rPr lang="sk-SK" dirty="0" smtClean="0"/>
              <a:t>S témou sa ďalej pracovalo s inými médiami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38" y="644288"/>
            <a:ext cx="4503762" cy="359474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763" y="3658673"/>
            <a:ext cx="3494002" cy="314779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8" y="3867204"/>
            <a:ext cx="3250447" cy="299079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374" y="724717"/>
            <a:ext cx="1976578" cy="332956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316" y="2166657"/>
            <a:ext cx="2412900" cy="377524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9703" y="3895281"/>
            <a:ext cx="2932229" cy="291919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94" y="822970"/>
            <a:ext cx="3271571" cy="265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8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Články na Cas.sk si ľudia prečítali viac ako 48 tisíc krát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35" y="1531393"/>
            <a:ext cx="4503762" cy="359474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842" y="1453903"/>
            <a:ext cx="2993598" cy="504273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642" y="3184638"/>
            <a:ext cx="3521798" cy="35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0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Roadtrip</a:t>
            </a:r>
            <a:r>
              <a:rPr lang="sk-SK" dirty="0" smtClean="0"/>
              <a:t> Paľko &amp; </a:t>
            </a:r>
            <a:r>
              <a:rPr lang="sk-SK" dirty="0" err="1" smtClean="0"/>
              <a:t>Sajfa</a:t>
            </a:r>
            <a:r>
              <a:rPr lang="sk-SK" dirty="0" smtClean="0"/>
              <a:t> &amp; </a:t>
            </a:r>
            <a:r>
              <a:rPr lang="sk-SK" dirty="0" err="1" smtClean="0"/>
              <a:t>Fun</a:t>
            </a:r>
            <a:r>
              <a:rPr lang="sk-SK" dirty="0" smtClean="0"/>
              <a:t> rádio</a:t>
            </a:r>
            <a:br>
              <a:rPr lang="sk-SK" dirty="0" smtClean="0"/>
            </a:b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264" y="993995"/>
            <a:ext cx="3856425" cy="573888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6300"/>
            <a:ext cx="4849539" cy="3600166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223319" y="5404514"/>
            <a:ext cx="4532945" cy="8234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ts val="900"/>
              </a:spcBef>
              <a:spcAft>
                <a:spcPts val="300"/>
              </a:spcAft>
              <a:buFont typeface="Arial" charset="0"/>
              <a:defRPr>
                <a:solidFill>
                  <a:srgbClr val="031E48"/>
                </a:solidFill>
                <a:latin typeface="Frutiger Condensed CE Light"/>
                <a:ea typeface="Frutiger Condensed CE Light"/>
                <a:cs typeface="Frutiger Condensed CE Light"/>
              </a:defRPr>
            </a:lvl1pPr>
            <a:lvl2pPr marL="76835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AutoNum type="alphaLcPeriod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2pPr>
            <a:lvl3pPr marL="862013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3pPr>
            <a:lvl4pPr marL="1001713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4pPr>
            <a:lvl5pPr marL="1189038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31E48"/>
                </a:solidFill>
                <a:latin typeface="Frutiger Condensed CE Light"/>
                <a:ea typeface="Frutiger CE"/>
                <a:cs typeface="Frutiger Condensed CE Light"/>
              </a:defRPr>
            </a:lvl5pPr>
            <a:lvl6pPr marL="10017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14589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19161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373313" indent="-138113" algn="l" rtl="0" fontAlgn="base">
              <a:spcBef>
                <a:spcPct val="20000"/>
              </a:spcBef>
              <a:spcAft>
                <a:spcPct val="10000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/>
            <a:r>
              <a:rPr lang="sk-SK" sz="1400" kern="0" dirty="0" smtClean="0">
                <a:latin typeface="Frutiger CE" charset="0"/>
                <a:ea typeface="Frutiger CE" charset="0"/>
                <a:cs typeface="Frutiger CE" charset="0"/>
              </a:rPr>
              <a:t>Podstránka </a:t>
            </a:r>
            <a:r>
              <a:rPr lang="sk-SK" sz="1400" kern="0" dirty="0">
                <a:latin typeface="Frutiger CE" charset="0"/>
                <a:ea typeface="Frutiger CE" charset="0"/>
                <a:cs typeface="Frutiger CE" charset="0"/>
              </a:rPr>
              <a:t>k súťaži mala vyše 800 návštev</a:t>
            </a:r>
            <a:endParaRPr lang="en-US" sz="1400" kern="0" dirty="0">
              <a:latin typeface="Frutiger CE" charset="0"/>
              <a:ea typeface="Frutiger CE" charset="0"/>
              <a:cs typeface="Frutiger 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36001"/>
      </p:ext>
    </p:extLst>
  </p:cSld>
  <p:clrMapOvr>
    <a:masterClrMapping/>
  </p:clrMapOvr>
</p:sld>
</file>

<file path=ppt/theme/theme1.xml><?xml version="1.0" encoding="utf-8"?>
<a:theme xmlns:a="http://schemas.openxmlformats.org/drawingml/2006/main" name="02 Powerpoint template no dividers[1]">
  <a:themeElements>
    <a:clrScheme name="Custom Design 1">
      <a:dk1>
        <a:srgbClr val="000066"/>
      </a:dk1>
      <a:lt1>
        <a:srgbClr val="FFFFFF"/>
      </a:lt1>
      <a:dk2>
        <a:srgbClr val="65B4E4"/>
      </a:dk2>
      <a:lt2>
        <a:srgbClr val="BED9ED"/>
      </a:lt2>
      <a:accent1>
        <a:srgbClr val="000066"/>
      </a:accent1>
      <a:accent2>
        <a:srgbClr val="005896"/>
      </a:accent2>
      <a:accent3>
        <a:srgbClr val="FFFFFF"/>
      </a:accent3>
      <a:accent4>
        <a:srgbClr val="000056"/>
      </a:accent4>
      <a:accent5>
        <a:srgbClr val="AAAAB8"/>
      </a:accent5>
      <a:accent6>
        <a:srgbClr val="004F87"/>
      </a:accent6>
      <a:hlink>
        <a:srgbClr val="65B4E4"/>
      </a:hlink>
      <a:folHlink>
        <a:srgbClr val="00CCCC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41E48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700" b="0" i="0" u="none" strike="noStrike" cap="none" normalizeH="0" baseline="0">
            <a:ln>
              <a:noFill/>
            </a:ln>
            <a:solidFill>
              <a:srgbClr val="124483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00" b="0" i="0" u="none" strike="noStrike" cap="none" normalizeH="0" baseline="0">
            <a:ln>
              <a:noFill/>
            </a:ln>
            <a:solidFill>
              <a:srgbClr val="003883"/>
            </a:solidFill>
            <a:effectLst/>
            <a:latin typeface="Arial" charset="0"/>
          </a:defRPr>
        </a:defPPr>
      </a:lstStyle>
    </a:lnDef>
    <a:txDef>
      <a:spPr>
        <a:solidFill>
          <a:srgbClr val="031E48"/>
        </a:solidFill>
      </a:spPr>
      <a:bodyPr vert="vert" anchor="ctr"/>
      <a:lstStyle>
        <a:defPPr marL="324000" indent="0">
          <a:buFont typeface="+mj-lt"/>
          <a:buNone/>
          <a:defRPr sz="2400" b="1" cap="all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Custom Design 1">
        <a:dk1>
          <a:srgbClr val="000066"/>
        </a:dk1>
        <a:lt1>
          <a:srgbClr val="FFFFFF"/>
        </a:lt1>
        <a:dk2>
          <a:srgbClr val="65B4E4"/>
        </a:dk2>
        <a:lt2>
          <a:srgbClr val="BED9ED"/>
        </a:lt2>
        <a:accent1>
          <a:srgbClr val="000066"/>
        </a:accent1>
        <a:accent2>
          <a:srgbClr val="005896"/>
        </a:accent2>
        <a:accent3>
          <a:srgbClr val="FFFFFF"/>
        </a:accent3>
        <a:accent4>
          <a:srgbClr val="000056"/>
        </a:accent4>
        <a:accent5>
          <a:srgbClr val="AAAAB8"/>
        </a:accent5>
        <a:accent6>
          <a:srgbClr val="004F87"/>
        </a:accent6>
        <a:hlink>
          <a:srgbClr val="65B4E4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66"/>
      </a:dk1>
      <a:lt1>
        <a:srgbClr val="FFFFFF"/>
      </a:lt1>
      <a:dk2>
        <a:srgbClr val="65B4E4"/>
      </a:dk2>
      <a:lt2>
        <a:srgbClr val="BED9ED"/>
      </a:lt2>
      <a:accent1>
        <a:srgbClr val="000066"/>
      </a:accent1>
      <a:accent2>
        <a:srgbClr val="005896"/>
      </a:accent2>
      <a:accent3>
        <a:srgbClr val="FFFFFF"/>
      </a:accent3>
      <a:accent4>
        <a:srgbClr val="000056"/>
      </a:accent4>
      <a:accent5>
        <a:srgbClr val="AAAAB8"/>
      </a:accent5>
      <a:accent6>
        <a:srgbClr val="004F87"/>
      </a:accent6>
      <a:hlink>
        <a:srgbClr val="65B4E4"/>
      </a:hlink>
      <a:folHlink>
        <a:srgbClr val="00CCCC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00" b="0" i="0" u="none" strike="noStrike" cap="none" normalizeH="0" baseline="0">
            <a:ln>
              <a:noFill/>
            </a:ln>
            <a:solidFill>
              <a:srgbClr val="003883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00" b="0" i="0" u="none" strike="noStrike" cap="none" normalizeH="0" baseline="0">
            <a:ln>
              <a:noFill/>
            </a:ln>
            <a:solidFill>
              <a:srgbClr val="003883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66"/>
        </a:dk1>
        <a:lt1>
          <a:srgbClr val="FFFFFF"/>
        </a:lt1>
        <a:dk2>
          <a:srgbClr val="65B4E4"/>
        </a:dk2>
        <a:lt2>
          <a:srgbClr val="BED9ED"/>
        </a:lt2>
        <a:accent1>
          <a:srgbClr val="000066"/>
        </a:accent1>
        <a:accent2>
          <a:srgbClr val="005896"/>
        </a:accent2>
        <a:accent3>
          <a:srgbClr val="FFFFFF"/>
        </a:accent3>
        <a:accent4>
          <a:srgbClr val="000056"/>
        </a:accent4>
        <a:accent5>
          <a:srgbClr val="AAAAB8"/>
        </a:accent5>
        <a:accent6>
          <a:srgbClr val="004F87"/>
        </a:accent6>
        <a:hlink>
          <a:srgbClr val="65B4E4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 Powerpoint template no dividers[1].pot</Template>
  <TotalTime>20365</TotalTime>
  <Words>370</Words>
  <Application>Microsoft Office PowerPoint</Application>
  <PresentationFormat>Prezentácia na obrazovke (4:3)</PresentationFormat>
  <Paragraphs>35</Paragraphs>
  <Slides>14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14</vt:i4>
      </vt:variant>
    </vt:vector>
  </HeadingPairs>
  <TitlesOfParts>
    <vt:vector size="22" baseType="lpstr">
      <vt:lpstr>MS PGothic</vt:lpstr>
      <vt:lpstr>MS PGothic</vt:lpstr>
      <vt:lpstr>Arial</vt:lpstr>
      <vt:lpstr>Courier New</vt:lpstr>
      <vt:lpstr>Frutiger CE</vt:lpstr>
      <vt:lpstr>Frutiger Condensed CE Light</vt:lpstr>
      <vt:lpstr>02 Powerpoint template no dividers[1]</vt:lpstr>
      <vt:lpstr>1_Custom Design</vt:lpstr>
      <vt:lpstr>Smutný Paľko (Čo robiť, keď internet ide pomaly)</vt:lpstr>
      <vt:lpstr>Insight &amp; realizácia</vt:lpstr>
      <vt:lpstr>Vzniklo video o Smutnom Paľkovi</vt:lpstr>
      <vt:lpstr>Prezentácia programu PowerPoint</vt:lpstr>
      <vt:lpstr>Video vyvolalo spontánny ohlas médií</vt:lpstr>
      <vt:lpstr>Priestor v Inkognite mal skôr edukačný charakter. </vt:lpstr>
      <vt:lpstr>S témou sa ďalej pracovalo s inými médiami</vt:lpstr>
      <vt:lpstr>Články na Cas.sk si ľudia prečítali viac ako 48 tisíc krát</vt:lpstr>
      <vt:lpstr>Roadtrip Paľko &amp; Sajfa &amp; Fun rádio </vt:lpstr>
      <vt:lpstr>FUN Radio a Sajfa na svojom Facebooku odvysielalo live reportáže, ktoré videlo viac ako 21k ľudí</vt:lpstr>
      <vt:lpstr>FUN Radio a Sajfa komunikovali aj cez Insta stories a posty. Posty mali viac ako 20 tisícový reach.</vt:lpstr>
      <vt:lpstr>Z cesty postovali aj na O2 Instagram (O2 realizovalo influencer handover). </vt:lpstr>
      <vt:lpstr>Článok s vlogom na Fun rádiu navštívilo takmer 1,5 tisíca ľudí</vt:lpstr>
      <vt:lpstr>A zamestnanec O2 získal novú skúsenosť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Smutný Paľko (Čo robiť, keď internet ide pomaly)</dc:title>
  <cp:lastModifiedBy>Kalafut Ján</cp:lastModifiedBy>
  <cp:revision>1</cp:revision>
  <cp:lastPrinted>2015-04-13T12:23:38Z</cp:lastPrinted>
  <dcterms:created xsi:type="dcterms:W3CDTF">2011-04-14T16:05:02Z</dcterms:created>
  <dcterms:modified xsi:type="dcterms:W3CDTF">2018-10-15T07:55:39Z</dcterms:modified>
</cp:coreProperties>
</file>