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6"/>
  </p:notesMasterIdLst>
  <p:sldIdLst>
    <p:sldId id="579" r:id="rId3"/>
    <p:sldId id="599" r:id="rId4"/>
    <p:sldId id="623" r:id="rId5"/>
    <p:sldId id="615" r:id="rId6"/>
    <p:sldId id="608" r:id="rId7"/>
    <p:sldId id="609" r:id="rId8"/>
    <p:sldId id="621" r:id="rId9"/>
    <p:sldId id="541" r:id="rId10"/>
    <p:sldId id="616" r:id="rId11"/>
    <p:sldId id="617" r:id="rId12"/>
    <p:sldId id="620" r:id="rId13"/>
    <p:sldId id="618" r:id="rId14"/>
    <p:sldId id="622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BE"/>
    <a:srgbClr val="DFE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CD473-57E3-4ABC-BBC2-5D6FA36042D6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CF2E7-60CB-4F7D-80C8-37E5B59DDC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495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F3CE7-ED39-4DCA-B997-3091546AA5B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94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C0CA2-3D9F-4563-8D47-DA97584DA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17EC51-1038-4166-8531-6076E303E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D438B4-54FA-4726-A16A-8E3257F3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810690-AB81-4354-A481-FC0C7D5F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6AA9F7-68DF-48F7-BEC8-AB05B88F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39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267A3-BE18-48DB-8580-BD777C3B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FA86E9-F072-434C-9E8A-6F3DAD676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5B5280-1960-4F63-9CD3-8CADBCF0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C552DD-D41F-484E-9BCE-5F94BAC4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767A1C-0F1A-43FE-9767-352027B7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424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4ADD7F1-8C22-4A0A-A0D0-77C39E325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868687-327B-4066-B002-F235242C5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F0D63A-DD2B-4B92-9B40-5E658715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B4ACB2-B7DA-414D-A851-F55AC033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1E4558-49A2-464E-8772-FB6DD10E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010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7361879" y="6927"/>
            <a:ext cx="4346079" cy="4838124"/>
          </a:xfrm>
          <a:solidFill>
            <a:srgbClr val="C3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7362195" cy="685800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625756" y="3307584"/>
            <a:ext cx="4070880" cy="1561242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794" y="765321"/>
            <a:ext cx="5599842" cy="2519697"/>
          </a:xfrm>
        </p:spPr>
        <p:txBody>
          <a:bodyPr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51" y="5506831"/>
            <a:ext cx="2290870" cy="10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4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oar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7"/>
            <a:ext cx="4842505" cy="4573537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6" y="5841749"/>
            <a:ext cx="2035239" cy="508810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820229"/>
            <a:ext cx="4070286" cy="152840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600" b="0" kern="1200" cap="none" baseline="0" noProof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buAutoNum type="arabicParenR"/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4" hasCustomPrompt="1"/>
          </p:nvPr>
        </p:nvSpPr>
        <p:spPr>
          <a:xfrm>
            <a:off x="6095206" y="515819"/>
            <a:ext cx="5601429" cy="5834299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r>
              <a:rPr lang="de-AT" dirty="0"/>
              <a:t>Table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765321"/>
            <a:ext cx="5588793" cy="3023636"/>
          </a:xfrm>
        </p:spPr>
        <p:txBody>
          <a:bodyPr/>
          <a:lstStyle>
            <a:lvl1pPr>
              <a:defRPr lang="en-GB" sz="4399" b="1" kern="1200" cap="all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287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oard Present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7"/>
            <a:ext cx="4842505" cy="4573537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820228"/>
            <a:ext cx="4070286" cy="15284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600" b="0" kern="1200" cap="none" baseline="0" noProof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765321"/>
            <a:ext cx="7368612" cy="3023636"/>
          </a:xfrm>
        </p:spPr>
        <p:txBody>
          <a:bodyPr/>
          <a:lstStyle>
            <a:lvl1pPr>
              <a:defRPr lang="en-GB" sz="4399" b="1" kern="1200" cap="all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4842505" y="1"/>
            <a:ext cx="7349495" cy="5348636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 dirty="0"/>
              <a:t>New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51" y="5506831"/>
            <a:ext cx="2290870" cy="10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3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7361879" y="6927"/>
            <a:ext cx="4346079" cy="4838124"/>
          </a:xfrm>
          <a:solidFill>
            <a:srgbClr val="C3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7362195" cy="685800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625756" y="3307584"/>
            <a:ext cx="4070880" cy="1561242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794" y="765321"/>
            <a:ext cx="5599842" cy="2519697"/>
          </a:xfrm>
        </p:spPr>
        <p:txBody>
          <a:bodyPr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51" y="5506831"/>
            <a:ext cx="2290870" cy="10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2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1" y="1"/>
            <a:ext cx="4842505" cy="6857999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4842507" y="6927"/>
            <a:ext cx="3805732" cy="5342287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053643"/>
            <a:ext cx="4070286" cy="231912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765321"/>
            <a:ext cx="7878265" cy="2303723"/>
          </a:xfrm>
        </p:spPr>
        <p:txBody>
          <a:bodyPr/>
          <a:lstStyle>
            <a:lvl1pPr>
              <a:defRPr sz="4399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51" y="5506831"/>
            <a:ext cx="2290870" cy="10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7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1" y="1"/>
            <a:ext cx="4842505" cy="6857999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4842507" y="6927"/>
            <a:ext cx="3805732" cy="5342287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053643"/>
            <a:ext cx="4070286" cy="231912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765321"/>
            <a:ext cx="7878265" cy="2303723"/>
          </a:xfrm>
        </p:spPr>
        <p:txBody>
          <a:bodyPr/>
          <a:lstStyle>
            <a:lvl1pPr>
              <a:defRPr sz="4399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851" y="5506831"/>
            <a:ext cx="2290870" cy="10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7"/>
            <a:ext cx="1651215" cy="5841422"/>
          </a:xfrm>
          <a:solidFill>
            <a:srgbClr val="C7D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62813" y="1030050"/>
            <a:ext cx="8133822" cy="4818300"/>
          </a:xfrm>
          <a:prstGeom prst="rect">
            <a:avLst/>
          </a:prstGeom>
        </p:spPr>
        <p:txBody>
          <a:bodyPr wrap="square" tIns="0"/>
          <a:lstStyle>
            <a:lvl1pPr marL="0" algn="l" defTabSz="1218926" rtl="0" eaLnBrk="1" latinLnBrk="0" hangingPunct="1">
              <a:spcAft>
                <a:spcPts val="4799"/>
              </a:spcAft>
              <a:defRPr lang="de-DE" sz="1800" b="1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marL="0" marR="0" lvl="1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02</a:t>
            </a:r>
          </a:p>
          <a:p>
            <a:pPr marL="0" marR="0" lvl="2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03</a:t>
            </a:r>
          </a:p>
          <a:p>
            <a:pPr marL="0" marR="0" lvl="3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04</a:t>
            </a:r>
          </a:p>
          <a:p>
            <a:pPr marL="0" marR="0" lvl="4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05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768172"/>
            <a:ext cx="3054814" cy="4388620"/>
          </a:xfrm>
        </p:spPr>
        <p:txBody>
          <a:bodyPr/>
          <a:lstStyle>
            <a:lvl1pPr>
              <a:defRPr sz="4399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04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6927"/>
            <a:ext cx="5087756" cy="5841422"/>
          </a:xfrm>
          <a:solidFill>
            <a:srgbClr val="EBE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086350" y="1416993"/>
            <a:ext cx="7105649" cy="495205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Image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59938"/>
            <a:ext cx="4334439" cy="22884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8001" y="1"/>
            <a:ext cx="7619470" cy="3307585"/>
          </a:xfrm>
        </p:spPr>
        <p:txBody>
          <a:bodyPr tIns="198000"/>
          <a:lstStyle>
            <a:lvl1pPr>
              <a:defRPr sz="4399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14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EA325-619E-4B21-A517-CAC3396F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57D4BF-8423-4B52-BEB4-FF2AB60A6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D2308D-F0A8-492A-9788-E5C9B70F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2AFFB6-CACD-4E16-A175-C188D69A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A1F199-F9B6-4EFC-8376-625EA20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161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with Cut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2552110"/>
            <a:ext cx="5601429" cy="3324595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601429" y="1530350"/>
            <a:ext cx="6590570" cy="483870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Image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59938"/>
            <a:ext cx="4334439" cy="22884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8001" y="1"/>
            <a:ext cx="7619471" cy="3307583"/>
          </a:xfrm>
        </p:spPr>
        <p:txBody>
          <a:bodyPr tIns="198000"/>
          <a:lstStyle>
            <a:lvl1pPr>
              <a:defRPr sz="4399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27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with 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2552110"/>
            <a:ext cx="5601429" cy="332459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01428" y="2552109"/>
            <a:ext cx="6095271" cy="3296241"/>
          </a:xfrm>
        </p:spPr>
        <p:txBody>
          <a:bodyPr lIns="360000" tIns="216000" rIns="0" anchor="t"/>
          <a:lstStyle>
            <a:lvl1pPr>
              <a:defRPr lang="de-DE" sz="19996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00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67" y="515820"/>
            <a:ext cx="7619405" cy="2537824"/>
          </a:xfrm>
          <a:prstGeom prst="rect">
            <a:avLst/>
          </a:prstGeom>
        </p:spPr>
        <p:txBody>
          <a:bodyPr tIns="0" bIns="180000" anchor="b"/>
          <a:lstStyle>
            <a:lvl1pPr marL="0" algn="l" defTabSz="1218926" rtl="0" eaLnBrk="1" latinLnBrk="0" hangingPunct="1">
              <a:defRPr lang="de-DE" sz="4399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59938"/>
            <a:ext cx="4334439" cy="22884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952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0"/>
            <a:ext cx="12192000" cy="6858000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pic>
        <p:nvPicPr>
          <p:cNvPr id="6" name="Grafik 8"/>
          <p:cNvPicPr>
            <a:picLocks noChangeAspect="1"/>
          </p:cNvPicPr>
          <p:nvPr/>
        </p:nvPicPr>
        <p:blipFill>
          <a:blip r:embed="rId2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1" y="549982"/>
            <a:ext cx="6095999" cy="63080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5148" y="2552109"/>
            <a:ext cx="4174452" cy="3296241"/>
          </a:xfrm>
        </p:spPr>
        <p:txBody>
          <a:bodyPr lIns="144000" tIns="216000" rIns="0" anchor="t"/>
          <a:lstStyle>
            <a:lvl1pPr>
              <a:defRPr lang="de-DE" sz="19996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00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67" y="515820"/>
            <a:ext cx="7619405" cy="2537824"/>
          </a:xfrm>
          <a:prstGeom prst="rect">
            <a:avLst/>
          </a:prstGeom>
        </p:spPr>
        <p:txBody>
          <a:bodyPr tIns="0" bIns="180000" anchor="b">
            <a:normAutofit/>
          </a:bodyPr>
          <a:lstStyle>
            <a:lvl1pPr marL="0" algn="l" defTabSz="1218926" rtl="0" eaLnBrk="1" latinLnBrk="0" hangingPunct="1">
              <a:defRPr lang="de-DE" sz="3599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0938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0"/>
            <a:ext cx="12192000" cy="6858000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pic>
        <p:nvPicPr>
          <p:cNvPr id="7" name="Grafik 8"/>
          <p:cNvPicPr>
            <a:picLocks noChangeAspect="1"/>
          </p:cNvPicPr>
          <p:nvPr/>
        </p:nvPicPr>
        <p:blipFill>
          <a:blip r:embed="rId2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1" y="549982"/>
            <a:ext cx="6095999" cy="6308019"/>
          </a:xfrm>
          <a:prstGeom prst="rect">
            <a:avLst/>
          </a:prstGeom>
        </p:spPr>
      </p:pic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67" y="515820"/>
            <a:ext cx="7619405" cy="2537824"/>
          </a:xfrm>
          <a:prstGeom prst="rect">
            <a:avLst/>
          </a:prstGeom>
        </p:spPr>
        <p:txBody>
          <a:bodyPr tIns="0" bIns="180000" anchor="b"/>
          <a:lstStyle>
            <a:lvl1pPr marL="0" algn="l" defTabSz="1218926" rtl="0" eaLnBrk="1" latinLnBrk="0" hangingPunct="1">
              <a:defRPr lang="de-DE" sz="3599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0935" y="3559939"/>
            <a:ext cx="5295001" cy="255052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406060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ntent one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97" y="1529996"/>
            <a:ext cx="11188638" cy="4839054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1"/>
            <a:ext cx="8650817" cy="76817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2" name="Titel 22"/>
          <p:cNvSpPr>
            <a:spLocks noGrp="1"/>
          </p:cNvSpPr>
          <p:nvPr>
            <p:ph type="title" hasCustomPrompt="1"/>
          </p:nvPr>
        </p:nvSpPr>
        <p:spPr>
          <a:xfrm>
            <a:off x="508001" y="515818"/>
            <a:ext cx="10674352" cy="514232"/>
          </a:xfrm>
        </p:spPr>
        <p:txBody>
          <a:bodyPr tIns="36000"/>
          <a:lstStyle>
            <a:lvl1pPr>
              <a:defRPr sz="2999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</p:spTree>
    <p:extLst>
      <p:ext uri="{BB962C8B-B14F-4D97-AF65-F5344CB8AC3E}">
        <p14:creationId xmlns:p14="http://schemas.microsoft.com/office/powerpoint/2010/main" val="1518064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97" y="1272881"/>
            <a:ext cx="11188638" cy="5096170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600"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1"/>
            <a:ext cx="8650817" cy="76817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2" name="Titel 22"/>
          <p:cNvSpPr>
            <a:spLocks noGrp="1"/>
          </p:cNvSpPr>
          <p:nvPr>
            <p:ph type="title" hasCustomPrompt="1"/>
          </p:nvPr>
        </p:nvSpPr>
        <p:spPr>
          <a:xfrm>
            <a:off x="508001" y="515818"/>
            <a:ext cx="10674352" cy="514232"/>
          </a:xfrm>
        </p:spPr>
        <p:txBody>
          <a:bodyPr tIns="36000"/>
          <a:lstStyle>
            <a:lvl1pPr>
              <a:defRPr sz="2999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</p:spTree>
    <p:extLst>
      <p:ext uri="{BB962C8B-B14F-4D97-AF65-F5344CB8AC3E}">
        <p14:creationId xmlns:p14="http://schemas.microsoft.com/office/powerpoint/2010/main" val="3901496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9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1" y="1"/>
            <a:ext cx="8650817" cy="76817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0" name="Titel 22"/>
          <p:cNvSpPr>
            <a:spLocks noGrp="1"/>
          </p:cNvSpPr>
          <p:nvPr>
            <p:ph type="title" hasCustomPrompt="1"/>
          </p:nvPr>
        </p:nvSpPr>
        <p:spPr>
          <a:xfrm>
            <a:off x="508001" y="515818"/>
            <a:ext cx="10674352" cy="514232"/>
          </a:xfrm>
        </p:spPr>
        <p:txBody>
          <a:bodyPr tIns="36000"/>
          <a:lstStyle>
            <a:lvl1pPr>
              <a:defRPr sz="2999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603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7"/>
            <a:ext cx="1651215" cy="5841422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0606" y="766622"/>
            <a:ext cx="3063639" cy="4462161"/>
          </a:xfrm>
        </p:spPr>
        <p:txBody>
          <a:bodyPr/>
          <a:lstStyle>
            <a:lvl1pPr>
              <a:defRPr lang="en-GB" sz="4399" b="1" kern="1200" cap="all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001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Content 2/3 Ae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7"/>
            <a:ext cx="1651215" cy="5841422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3562813" y="1272881"/>
            <a:ext cx="8133823" cy="483758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1" y="768171"/>
            <a:ext cx="3054813" cy="4604595"/>
          </a:xfrm>
        </p:spPr>
        <p:txBody>
          <a:bodyPr/>
          <a:lstStyle>
            <a:lvl1pPr>
              <a:defRPr sz="4399"/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15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le Content 2/3 Aere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7"/>
            <a:ext cx="1651215" cy="5841422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3562813" y="1272881"/>
            <a:ext cx="3943864" cy="483758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7735307" y="1272881"/>
            <a:ext cx="3924511" cy="483758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1" y="768171"/>
            <a:ext cx="3054813" cy="4532603"/>
          </a:xfrm>
        </p:spPr>
        <p:txBody>
          <a:bodyPr/>
          <a:lstStyle>
            <a:lvl1pPr>
              <a:defRPr sz="4399"/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62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02569E-DCD2-4210-A8BF-D5A9B88E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704FF5-DDD9-4AC6-90BC-554BAAFBE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3927EC-03BB-4F39-BC87-DA13C09D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0139C8-69B9-461A-8603-E550A3BC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6B2080-E1DE-4A50-9262-07390B19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6746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and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507998" y="1529996"/>
            <a:ext cx="5515985" cy="458046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6165382" y="1529996"/>
            <a:ext cx="5529795" cy="458046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1"/>
            <a:ext cx="8650817" cy="76817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1" name="Titel 22"/>
          <p:cNvSpPr>
            <a:spLocks noGrp="1"/>
          </p:cNvSpPr>
          <p:nvPr>
            <p:ph type="title" hasCustomPrompt="1"/>
          </p:nvPr>
        </p:nvSpPr>
        <p:spPr>
          <a:xfrm>
            <a:off x="508001" y="515818"/>
            <a:ext cx="10674352" cy="514232"/>
          </a:xfrm>
        </p:spPr>
        <p:txBody>
          <a:bodyPr tIns="36000"/>
          <a:lstStyle>
            <a:lvl1pPr>
              <a:defRPr sz="2999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</p:spTree>
    <p:extLst>
      <p:ext uri="{BB962C8B-B14F-4D97-AF65-F5344CB8AC3E}">
        <p14:creationId xmlns:p14="http://schemas.microsoft.com/office/powerpoint/2010/main" val="2093792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ra Headlin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platzhalter 23"/>
          <p:cNvSpPr>
            <a:spLocks noGrp="1"/>
          </p:cNvSpPr>
          <p:nvPr>
            <p:ph type="body" sz="quarter" idx="22"/>
          </p:nvPr>
        </p:nvSpPr>
        <p:spPr>
          <a:xfrm>
            <a:off x="1" y="2264753"/>
            <a:ext cx="5600700" cy="3583596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01" y="1030050"/>
            <a:ext cx="4334505" cy="2277535"/>
          </a:xfrm>
        </p:spPr>
        <p:txBody>
          <a:bodyPr anchor="b"/>
          <a:lstStyle>
            <a:lvl1pPr>
              <a:defRPr sz="4399"/>
            </a:lvl1pPr>
          </a:lstStyle>
          <a:p>
            <a:r>
              <a:rPr lang="en-GB" noProof="0" dirty="0" err="1"/>
              <a:t>TitlE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8067" y="3820228"/>
            <a:ext cx="4334439" cy="254893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794" y="1030050"/>
            <a:ext cx="5599842" cy="4818534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</p:spTree>
    <p:extLst>
      <p:ext uri="{BB962C8B-B14F-4D97-AF65-F5344CB8AC3E}">
        <p14:creationId xmlns:p14="http://schemas.microsoft.com/office/powerpoint/2010/main" val="136395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ra Head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23"/>
          </p:nvPr>
        </p:nvSpPr>
        <p:spPr>
          <a:xfrm>
            <a:off x="1" y="2264753"/>
            <a:ext cx="5600700" cy="3583596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01" y="1030050"/>
            <a:ext cx="4334505" cy="2277535"/>
          </a:xfrm>
        </p:spPr>
        <p:txBody>
          <a:bodyPr anchor="b"/>
          <a:lstStyle>
            <a:lvl1pPr>
              <a:defRPr sz="4399"/>
            </a:lvl1pPr>
          </a:lstStyle>
          <a:p>
            <a:r>
              <a:rPr lang="en-GB" noProof="0" dirty="0" err="1"/>
              <a:t>TitlE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8067" y="3820228"/>
            <a:ext cx="4334439" cy="254893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5845936" y="1030050"/>
            <a:ext cx="5850700" cy="5080411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 dirty="0"/>
              <a:t>New Image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797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ra Headline with copy And Image - Varia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7"/>
            <a:ext cx="1651215" cy="5841422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1" y="765321"/>
            <a:ext cx="5587999" cy="2303722"/>
          </a:xfrm>
        </p:spPr>
        <p:txBody>
          <a:bodyPr/>
          <a:lstStyle>
            <a:lvl1pPr>
              <a:defRPr lang="en-GB" sz="4399" b="1" kern="1200" cap="all" baseline="0" dirty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096794" y="952279"/>
            <a:ext cx="6095205" cy="590572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0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59938"/>
            <a:ext cx="5587931" cy="2288411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defRPr sz="1050">
                <a:solidFill>
                  <a:schemeClr val="tx1"/>
                </a:solidFill>
              </a:defRPr>
            </a:lvl8pPr>
            <a:lvl9pPr>
              <a:lnSpc>
                <a:spcPct val="100000"/>
              </a:lnSpc>
              <a:defRPr sz="7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703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98" y="1529996"/>
            <a:ext cx="3576000" cy="4839054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08082" y="1529996"/>
            <a:ext cx="3568036" cy="4839054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27999" y="1529996"/>
            <a:ext cx="3568702" cy="4839054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1"/>
            <a:ext cx="8650817" cy="76817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2" name="Titel 22"/>
          <p:cNvSpPr>
            <a:spLocks noGrp="1"/>
          </p:cNvSpPr>
          <p:nvPr>
            <p:ph type="title" hasCustomPrompt="1"/>
          </p:nvPr>
        </p:nvSpPr>
        <p:spPr>
          <a:xfrm>
            <a:off x="508001" y="515818"/>
            <a:ext cx="10674352" cy="514232"/>
          </a:xfrm>
        </p:spPr>
        <p:txBody>
          <a:bodyPr tIns="36000"/>
          <a:lstStyle>
            <a:lvl1pPr>
              <a:defRPr sz="2999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</p:spTree>
    <p:extLst>
      <p:ext uri="{BB962C8B-B14F-4D97-AF65-F5344CB8AC3E}">
        <p14:creationId xmlns:p14="http://schemas.microsoft.com/office/powerpoint/2010/main" val="854412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Content Areas –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99" y="4845052"/>
            <a:ext cx="3576000" cy="1524000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08081" y="4845052"/>
            <a:ext cx="3576000" cy="1524000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20864" y="4845052"/>
            <a:ext cx="3575836" cy="1524000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2" name="Inhaltsplatzhalter 13" descr="Spalte links" title="Spalte links"/>
          <p:cNvSpPr>
            <a:spLocks noGrp="1"/>
          </p:cNvSpPr>
          <p:nvPr>
            <p:ph sz="quarter" idx="19" hasCustomPrompt="1"/>
          </p:nvPr>
        </p:nvSpPr>
        <p:spPr>
          <a:xfrm>
            <a:off x="507999" y="1530352"/>
            <a:ext cx="3576000" cy="3050116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" name="Inhaltsplatzhalter 15" descr="Spalte mitte" title="Spalte mitte"/>
          <p:cNvSpPr>
            <a:spLocks noGrp="1"/>
          </p:cNvSpPr>
          <p:nvPr>
            <p:ph sz="quarter" idx="20" hasCustomPrompt="1"/>
          </p:nvPr>
        </p:nvSpPr>
        <p:spPr>
          <a:xfrm>
            <a:off x="4308083" y="1530352"/>
            <a:ext cx="3575836" cy="3050116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1" hasCustomPrompt="1"/>
          </p:nvPr>
        </p:nvSpPr>
        <p:spPr>
          <a:xfrm>
            <a:off x="8120865" y="1530352"/>
            <a:ext cx="3575834" cy="3050116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0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7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1" y="1"/>
            <a:ext cx="8650817" cy="76817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9" name="Titel 22"/>
          <p:cNvSpPr>
            <a:spLocks noGrp="1"/>
          </p:cNvSpPr>
          <p:nvPr>
            <p:ph type="title" hasCustomPrompt="1"/>
          </p:nvPr>
        </p:nvSpPr>
        <p:spPr>
          <a:xfrm>
            <a:off x="508001" y="515818"/>
            <a:ext cx="10674352" cy="514232"/>
          </a:xfrm>
        </p:spPr>
        <p:txBody>
          <a:bodyPr tIns="36000"/>
          <a:lstStyle>
            <a:lvl1pPr>
              <a:defRPr sz="2999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061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s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01" y="4580466"/>
            <a:ext cx="3576000" cy="1788584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08081" y="4580466"/>
            <a:ext cx="3576000" cy="1788584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20863" y="4580466"/>
            <a:ext cx="3576000" cy="1788584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8002" y="2032001"/>
            <a:ext cx="3576000" cy="2046817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4308080" y="2032001"/>
            <a:ext cx="3576000" cy="2046817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127999" y="2032001"/>
            <a:ext cx="3576000" cy="2046817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40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1" y="1"/>
            <a:ext cx="8650817" cy="76817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17" name="Titel 22"/>
          <p:cNvSpPr>
            <a:spLocks noGrp="1"/>
          </p:cNvSpPr>
          <p:nvPr>
            <p:ph type="title" hasCustomPrompt="1"/>
          </p:nvPr>
        </p:nvSpPr>
        <p:spPr>
          <a:xfrm>
            <a:off x="508001" y="515818"/>
            <a:ext cx="10674352" cy="514232"/>
          </a:xfrm>
        </p:spPr>
        <p:txBody>
          <a:bodyPr tIns="36000"/>
          <a:lstStyle>
            <a:lvl1pPr>
              <a:defRPr sz="2999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</p:spTree>
    <p:extLst>
      <p:ext uri="{BB962C8B-B14F-4D97-AF65-F5344CB8AC3E}">
        <p14:creationId xmlns:p14="http://schemas.microsoft.com/office/powerpoint/2010/main" val="1562583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Columns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801" y="4322235"/>
            <a:ext cx="2544000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001" y="2030105"/>
            <a:ext cx="2544000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6401" y="4322235"/>
            <a:ext cx="2544000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8801" y="2032001"/>
            <a:ext cx="2544000" cy="1788584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001" y="4322599"/>
            <a:ext cx="2544000" cy="1788584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6401" y="2032001"/>
            <a:ext cx="2544000" cy="1788584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4401" y="2030105"/>
            <a:ext cx="2552700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4400" y="4322599"/>
            <a:ext cx="2544000" cy="1788584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42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1" y="1"/>
            <a:ext cx="8650817" cy="76817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0" name="Titel 22"/>
          <p:cNvSpPr>
            <a:spLocks noGrp="1"/>
          </p:cNvSpPr>
          <p:nvPr>
            <p:ph type="title" hasCustomPrompt="1"/>
          </p:nvPr>
        </p:nvSpPr>
        <p:spPr>
          <a:xfrm>
            <a:off x="508001" y="515818"/>
            <a:ext cx="10674352" cy="514232"/>
          </a:xfrm>
        </p:spPr>
        <p:txBody>
          <a:bodyPr tIns="36000"/>
          <a:lstStyle>
            <a:lvl1pPr>
              <a:defRPr sz="2999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</p:spTree>
    <p:extLst>
      <p:ext uri="{BB962C8B-B14F-4D97-AF65-F5344CB8AC3E}">
        <p14:creationId xmlns:p14="http://schemas.microsoft.com/office/powerpoint/2010/main" val="2039772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 Columns for Images, Equa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801" y="4322235"/>
            <a:ext cx="2544000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001" y="4333828"/>
            <a:ext cx="2544000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6401" y="4322235"/>
            <a:ext cx="2544000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8801" y="2032001"/>
            <a:ext cx="2544000" cy="1788584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001" y="2033529"/>
            <a:ext cx="2544000" cy="1788584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6401" y="2032001"/>
            <a:ext cx="2544000" cy="1788584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4401" y="4333828"/>
            <a:ext cx="2552700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4400" y="2033529"/>
            <a:ext cx="2544000" cy="1788584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42" name="Freeform 54"/>
          <p:cNvSpPr>
            <a:spLocks noEditPoints="1"/>
          </p:cNvSpPr>
          <p:nvPr/>
        </p:nvSpPr>
        <p:spPr bwMode="auto">
          <a:xfrm>
            <a:off x="11387785" y="260649"/>
            <a:ext cx="308914" cy="309906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1" y="1"/>
            <a:ext cx="8650817" cy="76817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en-US"/>
              <a:t>Click to edit Master text styles</a:t>
            </a:r>
          </a:p>
        </p:txBody>
      </p:sp>
      <p:sp>
        <p:nvSpPr>
          <p:cNvPr id="20" name="Titel 22"/>
          <p:cNvSpPr>
            <a:spLocks noGrp="1"/>
          </p:cNvSpPr>
          <p:nvPr>
            <p:ph type="title" hasCustomPrompt="1"/>
          </p:nvPr>
        </p:nvSpPr>
        <p:spPr>
          <a:xfrm>
            <a:off x="508001" y="515818"/>
            <a:ext cx="10674352" cy="514232"/>
          </a:xfrm>
        </p:spPr>
        <p:txBody>
          <a:bodyPr tIns="36000"/>
          <a:lstStyle>
            <a:lvl1pPr>
              <a:defRPr sz="2999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418" y="260290"/>
            <a:ext cx="5580789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</p:spTree>
    <p:extLst>
      <p:ext uri="{BB962C8B-B14F-4D97-AF65-F5344CB8AC3E}">
        <p14:creationId xmlns:p14="http://schemas.microsoft.com/office/powerpoint/2010/main" val="71234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5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BFFF6A-BCF1-4F82-BD7D-3991C455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092761-339C-4BFB-9B60-B84838AE6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BC9D67-1E62-47DA-B435-D5585525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EE9DCB-8706-4C6F-8371-7478AE34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8F11C3-A6A5-43F8-8155-6A99EC87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3D1F21-CC33-4729-A67A-4D5C0D66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95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7ACF7C-2256-48FB-AE04-63CC4C10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B7B034-3E9E-4D01-8FA8-23CC195C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C5842F-6615-459D-B087-892EBC74B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CBC573B-EC01-4475-81D0-44FFD3C0E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57A422E-DD1F-481D-A46D-403AF5658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20D94B-785E-491E-A7A1-D8D93204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3DEB61-7E2C-4BDA-A23C-FE8052EA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254756-0B45-4C10-8D82-5404908C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037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C8771E-434A-4DE3-B21C-3288D44A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6ADB2C-D2BD-4598-912C-6DD5A2D6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52DAB2A-23E2-41EE-AEE0-0C99CAD7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9F34F8-CFC5-4277-92AA-2EA2C18D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33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55A06A9-5147-43C4-8B02-A5B9380D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503D51-F4BB-4250-A7FD-072C025D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731C3B-69B5-46B8-98CA-3502C5AD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36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D1666-5AC5-44E8-B6BB-E46EDE41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A9E052-87F7-4C0A-8031-ECA20F24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919A87-5C07-48F8-8ADE-216118902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59E4BE-70E0-4436-AFF2-2ED17AF3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FDFA83-DD05-4E4A-946B-B6562A92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772E7A-BDEF-47DB-92B0-800B41E7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1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F46A9-14D1-47F2-9D8F-E328D20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8ABA139-230D-4431-9F63-304B44C2D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87D181-5A74-4A69-B312-D4C0645A4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6116AD-9D12-4777-92D2-2F5B9D2C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7DF6-A649-4073-A4BA-26D53402CF98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D191D-ADE5-4138-84D9-B163B117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8FD031-801A-4308-83EC-9A89F22F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EF7B-D9DF-41C7-B819-D366D6C7A1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7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67F9FD-B728-4B45-A7E6-E094114C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063060-0CBC-45E7-A186-D91800CCB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2734DE-4210-445E-B03B-8E86A38D2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DF6-A649-4073-A4BA-26D53402CF98}" type="datetimeFigureOut">
              <a:rPr lang="sk-SK" smtClean="0"/>
              <a:t>15. 2. 2021</a:t>
            </a:fld>
            <a:endParaRPr lang="sk-S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C9877C-97C1-4871-B153-197E4A007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A7A96D-CE3E-4B7C-9A8B-4778741CE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7EF7B-D9DF-41C7-B819-D366D6C7A1C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243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 descr="Standard-Headline" title="Standard-Headline"/>
          <p:cNvSpPr>
            <a:spLocks noGrp="1"/>
          </p:cNvSpPr>
          <p:nvPr>
            <p:ph type="title"/>
          </p:nvPr>
        </p:nvSpPr>
        <p:spPr>
          <a:xfrm>
            <a:off x="508001" y="261878"/>
            <a:ext cx="10674352" cy="768172"/>
          </a:xfrm>
          <a:prstGeom prst="rect">
            <a:avLst/>
          </a:prstGeom>
        </p:spPr>
        <p:txBody>
          <a:bodyPr vert="horz" wrap="square" lIns="0" tIns="288000" rIns="0" bIns="0" rtlCol="0" anchor="t">
            <a:noAutofit/>
          </a:bodyPr>
          <a:lstStyle/>
          <a:p>
            <a:r>
              <a:rPr lang="en-GB" noProof="0" dirty="0" err="1"/>
              <a:t>TitLE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82352" y="6492446"/>
            <a:ext cx="514348" cy="3655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61201FF1-C63B-412E-ABF0-3D0E918900A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83" name="Gerade Verbindung 182"/>
          <p:cNvCxnSpPr/>
          <p:nvPr/>
        </p:nvCxnSpPr>
        <p:spPr>
          <a:xfrm>
            <a:off x="6095999" y="-215950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>
            <a:off x="511897" y="-215950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3306280" y="-215950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185"/>
          <p:cNvCxnSpPr/>
          <p:nvPr/>
        </p:nvCxnSpPr>
        <p:spPr>
          <a:xfrm>
            <a:off x="8886102" y="-215950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Gerade Verbindung 186"/>
          <p:cNvCxnSpPr/>
          <p:nvPr/>
        </p:nvCxnSpPr>
        <p:spPr>
          <a:xfrm>
            <a:off x="11690492" y="-215950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>
            <a:off x="6099810" y="6888393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188"/>
          <p:cNvCxnSpPr/>
          <p:nvPr/>
        </p:nvCxnSpPr>
        <p:spPr>
          <a:xfrm>
            <a:off x="515707" y="6888393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/>
          <p:nvPr/>
        </p:nvCxnSpPr>
        <p:spPr>
          <a:xfrm>
            <a:off x="3310091" y="6888393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>
            <a:off x="8889912" y="6888393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191"/>
          <p:cNvCxnSpPr/>
          <p:nvPr/>
        </p:nvCxnSpPr>
        <p:spPr>
          <a:xfrm>
            <a:off x="11694302" y="6888393"/>
            <a:ext cx="0" cy="16198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H="1">
            <a:off x="-313547" y="1272880"/>
            <a:ext cx="216052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7665" y="1274105"/>
            <a:ext cx="11190257" cy="48363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-313547" y="1528726"/>
            <a:ext cx="216052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dátumu 1"/>
          <p:cNvSpPr txBox="1">
            <a:spLocks/>
          </p:cNvSpPr>
          <p:nvPr userDrawn="1"/>
        </p:nvSpPr>
        <p:spPr bwMode="gray">
          <a:xfrm>
            <a:off x="478644" y="6494596"/>
            <a:ext cx="2680049" cy="24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defTabSz="784225" rtl="0" eaLnBrk="0" fontAlgn="base" hangingPunct="0">
              <a:spcBef>
                <a:spcPct val="0"/>
              </a:spcBef>
              <a:spcAft>
                <a:spcPct val="0"/>
              </a:spcAft>
              <a:defRPr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784225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784225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784225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784225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784225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784225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784225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784225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7840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k-SK" sz="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r>
              <a:rPr kumimoji="0" lang="sk-SK" altLang="sk-S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ázov</a:t>
            </a:r>
            <a:r>
              <a:rPr kumimoji="0" lang="sk-SK" altLang="sk-SK" sz="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súboru / odbor / autor</a:t>
            </a:r>
          </a:p>
          <a:p>
            <a:pPr marL="0" marR="0" lvl="0" indent="0" algn="l" defTabSz="7840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de-DE" altLang="sk-SK" sz="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Copyright  Allianz  - </a:t>
            </a:r>
            <a:r>
              <a:rPr kumimoji="0" lang="de-DE" altLang="sk-S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Slovensk</a:t>
            </a:r>
            <a:r>
              <a:rPr kumimoji="0" lang="sk-SK" altLang="sk-SK" sz="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á poisťovňa, </a:t>
            </a:r>
            <a:r>
              <a:rPr kumimoji="0" lang="sk-SK" altLang="sk-S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a.s</a:t>
            </a:r>
            <a:r>
              <a:rPr kumimoji="0" lang="sk-SK" altLang="sk-SK" sz="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  <a:r>
              <a:rPr kumimoji="0" lang="de-DE" altLang="sk-SK" sz="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fld id="{66D85A8B-13E6-4FCF-9BC9-D81026D19B4B}" type="datetime5">
              <a:rPr kumimoji="0" lang="de-DE" altLang="sk-SK" sz="80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78406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21-02-15</a:t>
            </a:fld>
            <a:endParaRPr kumimoji="0" lang="de-DE" altLang="sk-SK" sz="8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01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</p:sldLayoutIdLst>
  <p:hf hdr="0"/>
  <p:txStyles>
    <p:titleStyle>
      <a:lvl1pPr algn="l" defTabSz="1218926" rtl="0" eaLnBrk="1" latinLnBrk="0" hangingPunct="1">
        <a:spcBef>
          <a:spcPct val="0"/>
        </a:spcBef>
        <a:buNone/>
        <a:defRPr sz="2999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8926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8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9352" marR="0" indent="-179352" algn="l" defTabSz="1218926" rtl="0" eaLnBrk="1" fontAlgn="auto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Tx/>
        <a:buFont typeface="Arial" panose="020B0604020202020204" pitchFamily="34" charset="0"/>
        <a:buChar char="•"/>
        <a:tabLst/>
        <a:defRPr lang="en-GB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3942" indent="-179352" algn="l" defTabSz="1218926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014" indent="-237014" algn="l" defTabSz="1218926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8926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352" indent="-179352" algn="l" defTabSz="1218926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8926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8926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39" indent="-122739" algn="l" defTabSz="1218926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fb.watch/2T_o8l2kDg/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6360835" y="6927"/>
            <a:ext cx="5347124" cy="483812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de-DE" dirty="0">
              <a:latin typeface="Allianz Neo" panose="020B0504020203020204" pitchFamily="34" charset="-18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7362824" y="765321"/>
            <a:ext cx="4333811" cy="2164146"/>
          </a:xfrm>
        </p:spPr>
        <p:txBody>
          <a:bodyPr>
            <a:normAutofit/>
          </a:bodyPr>
          <a:lstStyle/>
          <a:p>
            <a:r>
              <a:rPr lang="en-US" b="1" dirty="0">
                <a:latin typeface="Allianz Neo" panose="020B0504020203020204" pitchFamily="34" charset="-18"/>
              </a:rPr>
              <a:t>ALLIANZ</a:t>
            </a:r>
            <a:r>
              <a:rPr lang="sk-SK" b="1" dirty="0">
                <a:latin typeface="Allianz Neo" panose="020B0504020203020204" pitchFamily="34" charset="-18"/>
              </a:rPr>
              <a:t>.</a:t>
            </a:r>
            <a:r>
              <a:rPr lang="en-US" b="1" dirty="0">
                <a:latin typeface="Allianz Neo" panose="020B0504020203020204" pitchFamily="34" charset="-18"/>
              </a:rPr>
              <a:t> </a:t>
            </a:r>
            <a:r>
              <a:rPr lang="sk-SK" b="1" dirty="0">
                <a:solidFill>
                  <a:schemeClr val="bg1"/>
                </a:solidFill>
                <a:latin typeface="Allianz Neo" panose="020B0504020203020204" pitchFamily="34" charset="-18"/>
              </a:rPr>
              <a:t/>
            </a:r>
            <a:br>
              <a:rPr lang="sk-SK" b="1" dirty="0">
                <a:solidFill>
                  <a:schemeClr val="bg1"/>
                </a:solidFill>
                <a:latin typeface="Allianz Neo" panose="020B0504020203020204" pitchFamily="34" charset="-18"/>
              </a:rPr>
            </a:br>
            <a:r>
              <a:rPr lang="en-US" b="1" dirty="0">
                <a:solidFill>
                  <a:schemeClr val="bg1"/>
                </a:solidFill>
                <a:latin typeface="Allianz Neo" panose="020B0504020203020204" pitchFamily="34" charset="-18"/>
              </a:rPr>
              <a:t>POM</a:t>
            </a:r>
            <a:r>
              <a:rPr lang="sk-SK" b="1" dirty="0">
                <a:solidFill>
                  <a:schemeClr val="bg1"/>
                </a:solidFill>
                <a:latin typeface="Allianz Neo" panose="020B0504020203020204" pitchFamily="34" charset="-18"/>
              </a:rPr>
              <a:t>ÁHAME, KDE TREBA</a:t>
            </a:r>
            <a:endParaRPr lang="en-GB" b="1" dirty="0">
              <a:solidFill>
                <a:schemeClr val="bg1"/>
              </a:solidFill>
              <a:latin typeface="Allianz Neo" panose="020B0504020203020204" pitchFamily="34" charset="-18"/>
            </a:endParaRPr>
          </a:p>
        </p:txBody>
      </p:sp>
      <p:sp>
        <p:nvSpPr>
          <p:cNvPr id="2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27822" y="2743200"/>
            <a:ext cx="4068814" cy="1652779"/>
          </a:xfrm>
        </p:spPr>
        <p:txBody>
          <a:bodyPr/>
          <a:lstStyle/>
          <a:p>
            <a:endParaRPr lang="pt-BR" dirty="0">
              <a:latin typeface="Allianz Neo" panose="020B0504020203020204" pitchFamily="34" charset="-18"/>
            </a:endParaRPr>
          </a:p>
          <a:p>
            <a:r>
              <a:rPr lang="sk-SK" dirty="0">
                <a:latin typeface="Allianz Neo" panose="020B0504020203020204" pitchFamily="34" charset="-18"/>
              </a:rPr>
              <a:t>Prihláška do súťaže </a:t>
            </a:r>
            <a:r>
              <a:rPr lang="en-US" dirty="0">
                <a:latin typeface="Allianz Neo" panose="020B0504020203020204" pitchFamily="34" charset="-18"/>
              </a:rPr>
              <a:t>Prokop 2020</a:t>
            </a:r>
            <a:endParaRPr lang="pt-BR" dirty="0">
              <a:latin typeface="Allianz Neo" panose="020B0504020203020204" pitchFamily="34" charset="-18"/>
            </a:endParaRPr>
          </a:p>
          <a:p>
            <a:r>
              <a:rPr lang="sk-SK" dirty="0">
                <a:latin typeface="Allianz Neo" panose="020B0504020203020204" pitchFamily="34" charset="-18"/>
              </a:rPr>
              <a:t>Bratislava</a:t>
            </a:r>
            <a:r>
              <a:rPr lang="pt-BR" dirty="0">
                <a:latin typeface="Allianz Neo" panose="020B0504020203020204" pitchFamily="34" charset="-18"/>
              </a:rPr>
              <a:t> / 15. </a:t>
            </a:r>
            <a:r>
              <a:rPr lang="sk-SK" dirty="0">
                <a:latin typeface="Allianz Neo" panose="020B0504020203020204" pitchFamily="34" charset="-18"/>
              </a:rPr>
              <a:t>február 2021</a:t>
            </a:r>
            <a:endParaRPr lang="pt-BR" dirty="0">
              <a:latin typeface="Allianz Neo" panose="020B0504020203020204" pitchFamily="34" charset="-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1514B5-0EF2-40FF-9537-2D543A60A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97" y="5365731"/>
            <a:ext cx="2916936" cy="1453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576482-351C-499C-B394-17C3D5A567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r="16986"/>
          <a:stretch/>
        </p:blipFill>
        <p:spPr>
          <a:xfrm>
            <a:off x="0" y="6927"/>
            <a:ext cx="6750648" cy="68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3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3666744" y="1272881"/>
            <a:ext cx="8029892" cy="508062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komunikácia s nemocnicami na Slovensku o potrebe chýbajúcich prístrojov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marec –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zakúpenie prístroja na pľúcnu ventiláciu </a:t>
            </a:r>
            <a:b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pre Univerzitnú Nemocnicu v Bratislave (UNB)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apríl –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zakúpenie 3 prístrojov na dezinfekciu vzduchu </a:t>
            </a:r>
            <a:b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v červených zónach pľúcneho pavilónu v nemocnici v Ružinove a na COVID pracovisku v Starom Meste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naši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obchodníci </a:t>
            </a:r>
            <a:r>
              <a:rPr lang="sk-SK" sz="2400" dirty="0">
                <a:latin typeface="Allianz Neo" panose="020B0504020203020204" pitchFamily="34" charset="-18"/>
              </a:rPr>
              <a:t>(nie sú interní zamestnanci)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 sa ako dobrovoľníci zapojili do dezinfekcie </a:t>
            </a:r>
            <a:r>
              <a:rPr lang="sk-SK" sz="2400" dirty="0">
                <a:latin typeface="Allianz Neo" panose="020B0504020203020204" pitchFamily="34" charset="-18"/>
              </a:rPr>
              <a:t>autobusových zastávok, detských ihrísk a verejných priestranstiev </a:t>
            </a:r>
            <a:br>
              <a:rPr lang="sk-SK" sz="2400" dirty="0"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v najpostihnutejších lokalitách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komunikácia darov prostredníctvom tlačovej správy </a:t>
            </a:r>
            <a:br>
              <a:rPr lang="sk-SK" sz="2400" dirty="0"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a sociálnych  médií, samozrejme, aj interne</a:t>
            </a:r>
            <a:endParaRPr lang="en-GB" sz="2400" b="1" dirty="0">
              <a:latin typeface="Allianz Neo" panose="020B0504020203020204" pitchFamily="34" charset="-18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8001" y="768171"/>
            <a:ext cx="3158743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Ako sme pomohli</a:t>
            </a:r>
            <a:endParaRPr lang="en-GB" dirty="0">
              <a:latin typeface="Allianz Neo" panose="020B0504020203020204" pitchFamily="34" charset="-1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10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8588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3A06233-1245-45D8-917E-9ECAD96F9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113" b="17113"/>
          <a:stretch/>
        </p:blipFill>
        <p:spPr>
          <a:xfrm>
            <a:off x="-4" y="2033424"/>
            <a:ext cx="4160697" cy="4817649"/>
          </a:xfrm>
          <a:prstGeom prst="rect">
            <a:avLst/>
          </a:prstGeom>
        </p:spPr>
      </p:pic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11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578C6EF-0568-4194-BC06-821EB503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52" y="2449857"/>
            <a:ext cx="4392687" cy="4401216"/>
          </a:xfrm>
          <a:prstGeom prst="rect">
            <a:avLst/>
          </a:prstGeom>
        </p:spPr>
      </p:pic>
      <p:sp>
        <p:nvSpPr>
          <p:cNvPr id="9" name="Titel 4">
            <a:extLst>
              <a:ext uri="{FF2B5EF4-FFF2-40B4-BE49-F238E27FC236}">
                <a16:creationId xmlns="" xmlns:a16="http://schemas.microsoft.com/office/drawing/2014/main" id="{D13B1EF9-B397-4822-B4A8-5BE2A07A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68171"/>
            <a:ext cx="3158743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POKRYTIE</a:t>
            </a:r>
            <a:endParaRPr lang="en-GB" dirty="0">
              <a:latin typeface="Allianz Neo" panose="020B0504020203020204" pitchFamily="34" charset="-1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9ED8B8B-0120-400F-9156-ECB606C74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301" y="1614995"/>
            <a:ext cx="4160698" cy="52360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BA4EF7-7BE3-426B-B0AF-88E4DD6DFF85}"/>
              </a:ext>
            </a:extLst>
          </p:cNvPr>
          <p:cNvSpPr/>
          <p:nvPr/>
        </p:nvSpPr>
        <p:spPr>
          <a:xfrm>
            <a:off x="3820669" y="1533755"/>
            <a:ext cx="3214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k-SK" dirty="0">
                <a:latin typeface="Allianz Neo" panose="020B0504020203020204" pitchFamily="34" charset="-18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Krátke video o aktivitách:</a:t>
            </a:r>
            <a:r>
              <a:rPr lang="sk-SK" u="sng" dirty="0">
                <a:solidFill>
                  <a:srgbClr val="0070C0"/>
                </a:solidFill>
                <a:latin typeface="Allianz Neo" panose="020B0504020203020204" pitchFamily="34" charset="-18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/>
            </a:r>
            <a:br>
              <a:rPr lang="sk-SK" u="sng" dirty="0">
                <a:solidFill>
                  <a:srgbClr val="0070C0"/>
                </a:solidFill>
                <a:latin typeface="Allianz Neo" panose="020B0504020203020204" pitchFamily="34" charset="-18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</a:br>
            <a:r>
              <a:rPr lang="sk-SK" u="sng" dirty="0">
                <a:solidFill>
                  <a:srgbClr val="0070C0"/>
                </a:solidFill>
                <a:latin typeface="Allianz Neo" panose="020B0504020203020204" pitchFamily="34" charset="-18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sk-SK" sz="2200" u="sng" dirty="0">
                <a:solidFill>
                  <a:srgbClr val="0070C0"/>
                </a:solidFill>
                <a:latin typeface="Allianz Neo" panose="020B0504020203020204" pitchFamily="34" charset="-18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sk-SK" u="sng" dirty="0">
                <a:solidFill>
                  <a:srgbClr val="0070C0"/>
                </a:solidFill>
                <a:latin typeface="Allianz Neo" panose="020B0504020203020204" pitchFamily="34" charset="-18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fb.watch/2T_o8l2kDg/</a:t>
            </a:r>
            <a:endParaRPr lang="en-GB" dirty="0">
              <a:solidFill>
                <a:srgbClr val="0070C0"/>
              </a:solidFill>
              <a:latin typeface="Allianz Neo" panose="020B0504020203020204" pitchFamily="34" charset="-18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="" xmlns:a16="http://schemas.microsoft.com/office/drawing/2014/main" id="{D00A9968-AB86-47FB-89AC-B2AD75C2455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446104" y="6927"/>
            <a:ext cx="3619500" cy="414337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8001" y="768171"/>
            <a:ext cx="3158743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pokrytie</a:t>
            </a:r>
            <a:endParaRPr lang="en-GB" dirty="0">
              <a:latin typeface="Allianz Neo" panose="020B0504020203020204" pitchFamily="34" charset="-1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12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A47CDA-0791-4EBF-8A9E-06F127315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29" y="63584"/>
            <a:ext cx="3762375" cy="306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777DC9-F3DE-4025-BE03-8AA92ABA8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230" y="3887862"/>
            <a:ext cx="3267075" cy="2867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824B67-E75A-47C4-BE25-C5C6E5848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993" y="2924175"/>
            <a:ext cx="3181350" cy="3933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7CADC5-67D5-499D-BCE5-F01822D9B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380" y="2143525"/>
            <a:ext cx="3149314" cy="4320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DC3C34-D617-438B-BA80-52C5994F2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7" y="4977419"/>
            <a:ext cx="3241065" cy="18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3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8001" y="768171"/>
            <a:ext cx="3158743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Záver</a:t>
            </a:r>
            <a:endParaRPr lang="en-GB" dirty="0">
              <a:latin typeface="Allianz Neo" panose="020B0504020203020204" pitchFamily="34" charset="-1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13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C13916-E448-4F59-940B-695896FEB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809"/>
            <a:ext cx="12192000" cy="220919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31DA264D-A054-4264-8B5E-8EC0378C0B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6808" y="1296429"/>
            <a:ext cx="8029892" cy="483758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dirty="0">
                <a:latin typeface="Allianz Neo" panose="020B0504020203020204" pitchFamily="34" charset="-18"/>
              </a:rPr>
              <a:t>pomoc pod značkou Allianz - SP bola </a:t>
            </a: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lokálna</a:t>
            </a:r>
            <a:r>
              <a:rPr lang="sk-SK" sz="2200" dirty="0">
                <a:latin typeface="Allianz Neo" panose="020B0504020203020204" pitchFamily="34" charset="-18"/>
              </a:rPr>
              <a:t> a nešlo </a:t>
            </a:r>
            <a:br>
              <a:rPr lang="sk-SK" sz="2200" dirty="0">
                <a:latin typeface="Allianz Neo" panose="020B0504020203020204" pitchFamily="34" charset="-18"/>
              </a:rPr>
            </a:br>
            <a:r>
              <a:rPr lang="sk-SK" sz="2200" dirty="0">
                <a:latin typeface="Allianz Neo" panose="020B0504020203020204" pitchFamily="34" charset="-18"/>
              </a:rPr>
              <a:t>o adaptáciu skupinového projektu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sme hrdí</a:t>
            </a:r>
            <a:r>
              <a:rPr lang="sk-SK" sz="2200" dirty="0">
                <a:latin typeface="Allianz Neo" panose="020B0504020203020204" pitchFamily="34" charset="-18"/>
              </a:rPr>
              <a:t>, že pri absolútnom celosvetovom nedostatku prístrojov </a:t>
            </a: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sme ich dokázali zabezpečiť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dirty="0">
                <a:latin typeface="Allianz Neo" panose="020B0504020203020204" pitchFamily="34" charset="-18"/>
              </a:rPr>
              <a:t>Allianz pomáha </a:t>
            </a: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od srdca</a:t>
            </a:r>
            <a:r>
              <a:rPr lang="sk-SK" sz="2200" dirty="0">
                <a:latin typeface="Allianz Neo" panose="020B0504020203020204" pitchFamily="34" charset="-18"/>
              </a:rPr>
              <a:t>, aktivity sú </a:t>
            </a: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iniciované zamestnancami a obchodníkmi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dirty="0">
                <a:latin typeface="Allianz Neo" panose="020B0504020203020204" pitchFamily="34" charset="-18"/>
              </a:rPr>
              <a:t>manažment filantropiu podporuje a samotní </a:t>
            </a: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manažéri idú príkladom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dirty="0">
                <a:latin typeface="Allianz Neo" panose="020B0504020203020204" pitchFamily="34" charset="-18"/>
              </a:rPr>
              <a:t>pomoc je </a:t>
            </a: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rýchla a adresná</a:t>
            </a:r>
          </a:p>
        </p:txBody>
      </p:sp>
    </p:spTree>
    <p:extLst>
      <p:ext uri="{BB962C8B-B14F-4D97-AF65-F5344CB8AC3E}">
        <p14:creationId xmlns:p14="http://schemas.microsoft.com/office/powerpoint/2010/main" val="200420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3666744" y="1272881"/>
            <a:ext cx="8029892" cy="483758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Allianz - SP je dlhodobo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líder na slov. poistnom trhu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značka Allianz je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najcennejšou poisťovacou značkou </a:t>
            </a:r>
            <a:r>
              <a:rPr lang="sk-SK" sz="2400" b="1" dirty="0">
                <a:latin typeface="Allianz Neo" panose="020B0504020203020204" pitchFamily="34" charset="-18"/>
              </a:rPr>
              <a:t/>
            </a:r>
            <a:br>
              <a:rPr lang="sk-SK" sz="2400" b="1" dirty="0"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na svete a podľa rebríčka Dow Jones patrí medzi 3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naj-udržateľnejšie poisťovne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v rámci stratégie skupiny Allianz -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„Chránime vašu budúcnosť“</a:t>
            </a:r>
            <a:r>
              <a:rPr lang="sk-SK" sz="2400" dirty="0">
                <a:solidFill>
                  <a:schemeClr val="tx2"/>
                </a:solidFill>
                <a:latin typeface="Allianz Neo" panose="020B0504020203020204" pitchFamily="34" charset="-18"/>
              </a:rPr>
              <a:t> </a:t>
            </a:r>
            <a:r>
              <a:rPr lang="sk-SK" sz="2400" i="1" dirty="0">
                <a:latin typeface="Allianz Neo" panose="020B0504020203020204" pitchFamily="34" charset="-18"/>
              </a:rPr>
              <a:t>-</a:t>
            </a:r>
            <a:r>
              <a:rPr lang="sk-SK" sz="2400" b="1" i="1" dirty="0">
                <a:latin typeface="Allianz Neo" panose="020B0504020203020204" pitchFamily="34" charset="-18"/>
              </a:rPr>
              <a:t> </a:t>
            </a:r>
            <a:r>
              <a:rPr lang="sk-SK" sz="2400" dirty="0">
                <a:latin typeface="Allianz Neo" panose="020B0504020203020204" pitchFamily="34" charset="-18"/>
              </a:rPr>
              <a:t>sme líder na trhu poistenia, a chceme byť </a:t>
            </a:r>
            <a:br>
              <a:rPr lang="sk-SK" sz="2400" dirty="0"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aj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líder spoločenskej angažovanosti a zodpovednosti</a:t>
            </a:r>
            <a:r>
              <a:rPr lang="sk-SK" sz="2400" dirty="0">
                <a:solidFill>
                  <a:schemeClr val="tx2"/>
                </a:solidFill>
                <a:latin typeface="Allianz Neo" panose="020B0504020203020204" pitchFamily="34" charset="-18"/>
              </a:rPr>
              <a:t> </a:t>
            </a:r>
            <a:br>
              <a:rPr lang="sk-SK" sz="2400" dirty="0">
                <a:solidFill>
                  <a:schemeClr val="tx2"/>
                </a:solidFill>
                <a:latin typeface="Allianz Neo" panose="020B0504020203020204" pitchFamily="34" charset="-18"/>
              </a:rPr>
            </a:br>
            <a:r>
              <a:rPr lang="en-US" sz="2400" dirty="0">
                <a:latin typeface="Allianz Neo" panose="020B0504020203020204" pitchFamily="34" charset="-18"/>
              </a:rPr>
              <a:t>a pru</a:t>
            </a:r>
            <a:r>
              <a:rPr lang="sk-SK" sz="2400" dirty="0">
                <a:latin typeface="Allianz Neo" panose="020B0504020203020204" pitchFamily="34" charset="-18"/>
              </a:rPr>
              <a:t>žne reagovať na vzniknuté situácie, aby sme zmiernili ich následky či prispeli k zlepšeniu kvality života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uplynulý rok poskytol viacero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mimoriadnych príležitostí pomôcť</a:t>
            </a:r>
            <a:r>
              <a:rPr lang="sk-SK" sz="2400" dirty="0">
                <a:latin typeface="Allianz Neo" panose="020B0504020203020204" pitchFamily="34" charset="-18"/>
              </a:rPr>
              <a:t>, medzi inými </a:t>
            </a:r>
            <a:r>
              <a:rPr lang="sk-SK" sz="2400" b="1" dirty="0">
                <a:solidFill>
                  <a:srgbClr val="C00000"/>
                </a:solidFill>
                <a:latin typeface="Allianz Neo" panose="020B0504020203020204" pitchFamily="34" charset="-18"/>
              </a:rPr>
              <a:t>pri výbuchu bytovky v Prešove </a:t>
            </a:r>
            <a:br>
              <a:rPr lang="sk-SK" sz="2400" b="1" dirty="0">
                <a:solidFill>
                  <a:srgbClr val="C00000"/>
                </a:solidFill>
                <a:latin typeface="Allianz Neo" panose="020B0504020203020204" pitchFamily="34" charset="-18"/>
              </a:rPr>
            </a:br>
            <a:r>
              <a:rPr lang="sk-SK" sz="2400" b="1" dirty="0">
                <a:solidFill>
                  <a:srgbClr val="C00000"/>
                </a:solidFill>
                <a:latin typeface="Allianz Neo" panose="020B0504020203020204" pitchFamily="34" charset="-18"/>
              </a:rPr>
              <a:t>a v boji s koronavírusovou pandémiou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sk-SK" sz="2400" dirty="0">
              <a:latin typeface="Allianz Neo" panose="020B0504020203020204" pitchFamily="34" charset="-18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it-IT" sz="2400" dirty="0">
              <a:latin typeface="Allianz Neo" panose="020B0504020203020204" pitchFamily="34" charset="-18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8001" y="768171"/>
            <a:ext cx="2774695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Úvod</a:t>
            </a:r>
            <a:br>
              <a:rPr lang="sk-SK" dirty="0">
                <a:latin typeface="Allianz Neo" panose="020B0504020203020204" pitchFamily="34" charset="-18"/>
              </a:rPr>
            </a:br>
            <a:endParaRPr lang="en-GB" dirty="0">
              <a:latin typeface="Allianz Neo" panose="020B0504020203020204" pitchFamily="34" charset="-1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2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1117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</a:t>
            </a:r>
            <a:r>
              <a:rPr lang="sk-SK" dirty="0"/>
              <a:t>1</a:t>
            </a:r>
            <a:endParaRPr lang="en-GB" dirty="0"/>
          </a:p>
        </p:txBody>
      </p:sp>
      <p:sp>
        <p:nvSpPr>
          <p:cNvPr id="59" name="Textplatzhalter 5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Výbuch v prešove</a:t>
            </a:r>
            <a:endParaRPr lang="en-GB" dirty="0"/>
          </a:p>
        </p:txBody>
      </p:sp>
      <p:pic>
        <p:nvPicPr>
          <p:cNvPr id="49" name="Grafik 8"/>
          <p:cNvPicPr>
            <a:picLocks noChangeAspect="1"/>
          </p:cNvPicPr>
          <p:nvPr/>
        </p:nvPicPr>
        <p:blipFill>
          <a:blip r:embed="rId2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1" y="549981"/>
            <a:ext cx="6093795" cy="63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3666744" y="1272881"/>
            <a:ext cx="8029892" cy="521956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explózia 12-poschodového bytového domu v Prešove si </a:t>
            </a:r>
            <a:br>
              <a:rPr lang="sk-SK" sz="2400" dirty="0"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v januári 2020 vyžiadala 8 mŕtvych, desiatky zranených, </a:t>
            </a:r>
            <a:br>
              <a:rPr lang="sk-SK" sz="2400" dirty="0"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48 kompletne zničených bytov v explodovanom paneláku </a:t>
            </a:r>
            <a:br>
              <a:rPr lang="sk-SK" sz="2400" dirty="0"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a poškodené desiatky bytov v okolitých bytovkách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jedna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z najtragickejších udalostí </a:t>
            </a:r>
            <a:r>
              <a:rPr lang="sk-SK" sz="2400" dirty="0">
                <a:latin typeface="Allianz Neo" panose="020B0504020203020204" pitchFamily="34" charset="-18"/>
              </a:rPr>
              <a:t>na Slovensku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sk-SK" sz="2400" dirty="0">
              <a:latin typeface="Allianz Neo" panose="020B0504020203020204" pitchFamily="34" charset="-18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400" b="1" dirty="0">
                <a:solidFill>
                  <a:srgbClr val="C00000"/>
                </a:solidFill>
                <a:latin typeface="Allianz Neo" panose="020B0504020203020204" pitchFamily="34" charset="-18"/>
              </a:rPr>
              <a:t>Zamestnanecká iniciatíva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popri expresnom riešení stoviek nahlásených škôd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zamestnanci</a:t>
            </a:r>
            <a:r>
              <a:rPr lang="sk-SK" sz="2400" dirty="0">
                <a:latin typeface="Allianz Neo" panose="020B0504020203020204" pitchFamily="34" charset="-18"/>
              </a:rPr>
              <a:t> poisťovne Allianz - SP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iniciovali finančnú zbierku </a:t>
            </a:r>
            <a:r>
              <a:rPr lang="sk-SK" sz="2400" dirty="0">
                <a:latin typeface="Allianz Neo" panose="020B0504020203020204" pitchFamily="34" charset="-18"/>
              </a:rPr>
              <a:t>a</a:t>
            </a:r>
            <a:r>
              <a:rPr lang="sk-SK" sz="2400" dirty="0">
                <a:solidFill>
                  <a:schemeClr val="tx2"/>
                </a:solidFill>
                <a:latin typeface="Allianz Neo" panose="020B0504020203020204" pitchFamily="34" charset="-18"/>
              </a:rPr>
              <a:t>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venovali časť svojej výplaty</a:t>
            </a:r>
            <a:r>
              <a:rPr lang="sk-SK" sz="2400" dirty="0">
                <a:solidFill>
                  <a:schemeClr val="tx2"/>
                </a:solidFill>
                <a:latin typeface="Allianz Neo" panose="020B0504020203020204" pitchFamily="34" charset="-18"/>
              </a:rPr>
              <a:t> </a:t>
            </a:r>
            <a:r>
              <a:rPr lang="sk-SK" sz="2400" dirty="0">
                <a:latin typeface="Allianz Neo" panose="020B0504020203020204" pitchFamily="34" charset="-18"/>
              </a:rPr>
              <a:t>na pomoc poškodeným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Nadácia Allianz</a:t>
            </a:r>
            <a:r>
              <a:rPr lang="sk-SK" sz="2400" b="1" dirty="0">
                <a:solidFill>
                  <a:srgbClr val="0070C0"/>
                </a:solidFill>
                <a:latin typeface="Allianz Neo" panose="020B0504020203020204" pitchFamily="34" charset="-18"/>
              </a:rPr>
              <a:t> </a:t>
            </a:r>
            <a:r>
              <a:rPr lang="sk-SK" sz="2400" dirty="0">
                <a:latin typeface="Allianz Neo" panose="020B0504020203020204" pitchFamily="34" charset="-18"/>
              </a:rPr>
              <a:t>sa zaviazala pridať</a:t>
            </a:r>
            <a:r>
              <a:rPr lang="sk-SK" sz="2400" dirty="0">
                <a:solidFill>
                  <a:srgbClr val="0070C0"/>
                </a:solidFill>
                <a:latin typeface="Allianz Neo" panose="020B0504020203020204" pitchFamily="34" charset="-18"/>
              </a:rPr>
              <a:t>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5-násobok</a:t>
            </a:r>
            <a:endParaRPr lang="it-IT" sz="2400" b="1" dirty="0">
              <a:solidFill>
                <a:schemeClr val="tx2"/>
              </a:solidFill>
              <a:latin typeface="Allianz Neo" panose="020B0504020203020204" pitchFamily="34" charset="-18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8001" y="768171"/>
            <a:ext cx="3023475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Výbuch </a:t>
            </a:r>
            <a:br>
              <a:rPr lang="sk-SK" dirty="0">
                <a:latin typeface="Allianz Neo" panose="020B0504020203020204" pitchFamily="34" charset="-18"/>
              </a:rPr>
            </a:br>
            <a:r>
              <a:rPr lang="sk-SK" dirty="0">
                <a:latin typeface="Allianz Neo" panose="020B0504020203020204" pitchFamily="34" charset="-18"/>
              </a:rPr>
              <a:t>v prešove</a:t>
            </a:r>
            <a:br>
              <a:rPr lang="sk-SK" dirty="0">
                <a:latin typeface="Allianz Neo" panose="020B0504020203020204" pitchFamily="34" charset="-18"/>
              </a:rPr>
            </a:br>
            <a:endParaRPr lang="sk-SK" dirty="0">
              <a:latin typeface="Allianz Neo" panose="020B0504020203020204" pitchFamily="34" charset="-1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4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1303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solidFill>
            <a:srgbClr val="FEEDBE"/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3666744" y="1272881"/>
            <a:ext cx="8029892" cy="483758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dirty="0">
                <a:latin typeface="Allianz Neo" panose="020B0504020203020204" pitchFamily="34" charset="-18"/>
              </a:rPr>
              <a:t>hľadali sme </a:t>
            </a:r>
            <a:r>
              <a:rPr lang="sk-SK" sz="2200" b="1" dirty="0">
                <a:solidFill>
                  <a:srgbClr val="C00000"/>
                </a:solidFill>
                <a:latin typeface="Allianz Neo" panose="020B0504020203020204" pitchFamily="34" charset="-18"/>
              </a:rPr>
              <a:t>najjednoduchší a najrýchlejší </a:t>
            </a:r>
            <a:r>
              <a:rPr lang="sk-SK" sz="2200" dirty="0">
                <a:latin typeface="Allianz Neo" panose="020B0504020203020204" pitchFamily="34" charset="-18"/>
              </a:rPr>
              <a:t>spôsob pomoci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dirty="0">
                <a:latin typeface="Allianz Neo" panose="020B0504020203020204" pitchFamily="34" charset="-18"/>
              </a:rPr>
              <a:t>zbierku sme vyhlásili interne prostredníctvom </a:t>
            </a: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emailov, LED panelov a internej sociálnej siete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dirty="0">
                <a:latin typeface="Allianz Neo" panose="020B0504020203020204" pitchFamily="34" charset="-18"/>
              </a:rPr>
              <a:t>zamestnanci emailom zaslali súhlas so sumou, ktorú chcú venovať </a:t>
            </a: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zo svojej najbližšej výplaty </a:t>
            </a:r>
            <a:r>
              <a:rPr lang="sk-SK" sz="2200" dirty="0">
                <a:latin typeface="Allianz Neo" panose="020B0504020203020204" pitchFamily="34" charset="-18"/>
              </a:rPr>
              <a:t>na pomoc poškodeným </a:t>
            </a:r>
            <a:br>
              <a:rPr lang="sk-SK" sz="2200" dirty="0">
                <a:latin typeface="Allianz Neo" panose="020B0504020203020204" pitchFamily="34" charset="-18"/>
              </a:rPr>
            </a:br>
            <a:r>
              <a:rPr lang="sk-SK" sz="2200" dirty="0">
                <a:latin typeface="Allianz Neo" panose="020B0504020203020204" pitchFamily="34" charset="-18"/>
              </a:rPr>
              <a:t>v Prešove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motivovali sme </a:t>
            </a:r>
            <a:r>
              <a:rPr lang="sk-SK" sz="2200" dirty="0">
                <a:latin typeface="Allianz Neo" panose="020B0504020203020204" pitchFamily="34" charset="-18"/>
              </a:rPr>
              <a:t>ich vyhlásením, že Nadácia Allianz sa zaväzuje darovať 5-násobok vyzbieranej sumy zamestnancami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dirty="0">
                <a:latin typeface="Allianz Neo" panose="020B0504020203020204" pitchFamily="34" charset="-18"/>
              </a:rPr>
              <a:t>pravidelne sme </a:t>
            </a: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komunikovali </a:t>
            </a:r>
            <a:r>
              <a:rPr lang="sk-SK" sz="2200" dirty="0">
                <a:latin typeface="Allianz Neo" panose="020B0504020203020204" pitchFamily="34" charset="-18"/>
              </a:rPr>
              <a:t>so zástupcami Mesta Prešov </a:t>
            </a:r>
            <a:br>
              <a:rPr lang="sk-SK" sz="2200" dirty="0">
                <a:latin typeface="Allianz Neo" panose="020B0504020203020204" pitchFamily="34" charset="-18"/>
              </a:rPr>
            </a:br>
            <a:r>
              <a:rPr lang="sk-SK" sz="2200" dirty="0">
                <a:latin typeface="Allianz Neo" panose="020B0504020203020204" pitchFamily="34" charset="-18"/>
              </a:rPr>
              <a:t>a zástupcom bytovej správy poškodenej bytovky </a:t>
            </a:r>
            <a:br>
              <a:rPr lang="sk-SK" sz="2200" dirty="0">
                <a:latin typeface="Allianz Neo" panose="020B0504020203020204" pitchFamily="34" charset="-18"/>
              </a:rPr>
            </a:br>
            <a:r>
              <a:rPr lang="sk-SK" sz="2200" b="1" dirty="0">
                <a:solidFill>
                  <a:schemeClr val="tx2"/>
                </a:solidFill>
                <a:latin typeface="Allianz Neo" panose="020B0504020203020204" pitchFamily="34" charset="-18"/>
              </a:rPr>
              <a:t>o prerozdelení a </a:t>
            </a:r>
            <a:r>
              <a:rPr lang="sk-SK" sz="2200" b="1" dirty="0">
                <a:solidFill>
                  <a:srgbClr val="C00000"/>
                </a:solidFill>
                <a:latin typeface="Allianz Neo" panose="020B0504020203020204" pitchFamily="34" charset="-18"/>
              </a:rPr>
              <a:t>darovaní prostriedkov poškodeným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200" dirty="0">
                <a:latin typeface="Allianz Neo" panose="020B0504020203020204" pitchFamily="34" charset="-18"/>
              </a:rPr>
              <a:t>podarilo sa nám zrealizovať </a:t>
            </a:r>
            <a:r>
              <a:rPr lang="sk-SK" sz="2200" b="1" dirty="0">
                <a:solidFill>
                  <a:srgbClr val="C00000"/>
                </a:solidFill>
                <a:latin typeface="Allianz Neo" panose="020B0504020203020204" pitchFamily="34" charset="-18"/>
              </a:rPr>
              <a:t>pomoc v priebehu niekoľkých týždňov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8001" y="768171"/>
            <a:ext cx="3158743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Ako sme pomohli</a:t>
            </a:r>
            <a:endParaRPr lang="en-GB" dirty="0">
              <a:latin typeface="Allianz Neo" panose="020B0504020203020204" pitchFamily="34" charset="-1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5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4522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1" y="6927"/>
            <a:ext cx="1686909" cy="584142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3666744" y="1272881"/>
            <a:ext cx="8029892" cy="483758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do zbierky sa zapojilo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314 zamestnancov </a:t>
            </a:r>
            <a:r>
              <a:rPr lang="sk-SK" sz="2400" dirty="0">
                <a:latin typeface="Allianz Neo" panose="020B0504020203020204" pitchFamily="34" charset="-18"/>
              </a:rPr>
              <a:t>Allianz - SP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spolu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vyzbierali sumu 7 777 €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v priemere </a:t>
            </a:r>
            <a:r>
              <a:rPr lang="sk-SK" sz="2400" dirty="0">
                <a:latin typeface="Allianz Neo" panose="020B0504020203020204" pitchFamily="34" charset="-18"/>
              </a:rPr>
              <a:t>prispel každý sumou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25 €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Nadácia Allianz</a:t>
            </a:r>
            <a:r>
              <a:rPr lang="sk-SK" sz="2400" dirty="0">
                <a:solidFill>
                  <a:schemeClr val="tx2"/>
                </a:solidFill>
                <a:latin typeface="Allianz Neo" panose="020B0504020203020204" pitchFamily="34" charset="-18"/>
              </a:rPr>
              <a:t> </a:t>
            </a:r>
            <a:r>
              <a:rPr lang="sk-SK" sz="2400" dirty="0">
                <a:latin typeface="Allianz Neo" panose="020B0504020203020204" pitchFamily="34" charset="-18"/>
              </a:rPr>
              <a:t>venovala 5-násobok a sumu zaokrúhlila na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40-tisíc €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b="1" dirty="0">
                <a:solidFill>
                  <a:srgbClr val="C00000"/>
                </a:solidFill>
                <a:latin typeface="Allianz Neo" panose="020B0504020203020204" pitchFamily="34" charset="-18"/>
              </a:rPr>
              <a:t>Allianz - SP spolu venovala 47 777 € </a:t>
            </a:r>
            <a:r>
              <a:rPr lang="sk-SK" sz="2400" dirty="0">
                <a:latin typeface="Allianz Neo" panose="020B0504020203020204" pitchFamily="34" charset="-18"/>
              </a:rPr>
              <a:t>, teda takmer </a:t>
            </a:r>
            <a:r>
              <a:rPr lang="en-US" sz="2400" smtClean="0">
                <a:latin typeface="Allianz Neo" panose="020B0504020203020204" pitchFamily="34" charset="-18"/>
              </a:rPr>
              <a:t/>
            </a:r>
            <a:br>
              <a:rPr lang="en-US" sz="2400" smtClean="0">
                <a:latin typeface="Allianz Neo" panose="020B0504020203020204" pitchFamily="34" charset="-18"/>
              </a:rPr>
            </a:br>
            <a:r>
              <a:rPr lang="sk-SK" sz="2400" b="1" smtClean="0">
                <a:solidFill>
                  <a:schemeClr val="tx2"/>
                </a:solidFill>
                <a:latin typeface="Allianz Neo" panose="020B0504020203020204" pitchFamily="34" charset="-18"/>
              </a:rPr>
              <a:t>1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000 € pre každého majiteľa</a:t>
            </a:r>
            <a:r>
              <a:rPr lang="sk-SK" sz="2400" dirty="0">
                <a:solidFill>
                  <a:schemeClr val="tx2"/>
                </a:solidFill>
                <a:latin typeface="Allianz Neo" panose="020B0504020203020204" pitchFamily="34" charset="-18"/>
              </a:rPr>
              <a:t> </a:t>
            </a:r>
            <a:r>
              <a:rPr lang="sk-SK" sz="2400" dirty="0">
                <a:latin typeface="Allianz Neo" panose="020B0504020203020204" pitchFamily="34" charset="-18"/>
              </a:rPr>
              <a:t>zničeného bytu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výsledky zbierky úspešne komunikované verejnosti </a:t>
            </a:r>
            <a:br>
              <a:rPr lang="sk-SK" sz="2400" dirty="0">
                <a:latin typeface="Allianz Neo" panose="020B0504020203020204" pitchFamily="34" charset="-18"/>
              </a:rPr>
            </a:br>
            <a:r>
              <a:rPr lang="sk-SK" sz="2400" dirty="0">
                <a:latin typeface="Allianz Neo" panose="020B0504020203020204" pitchFamily="34" charset="-18"/>
              </a:rPr>
              <a:t>s výborným pokrytím v rôznych typoch médií (Nový Čas, TASR, poistovne.sk, banky.sk, 24hod.sk, teraz.sk...)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b="1" dirty="0">
                <a:solidFill>
                  <a:srgbClr val="C00000"/>
                </a:solidFill>
                <a:latin typeface="Allianz Neo" panose="020B0504020203020204" pitchFamily="34" charset="-18"/>
              </a:rPr>
              <a:t>Allianz – SP</a:t>
            </a:r>
            <a:r>
              <a:rPr lang="sk-SK" sz="2400" dirty="0">
                <a:latin typeface="Allianz Neo" panose="020B0504020203020204" pitchFamily="34" charset="-18"/>
              </a:rPr>
              <a:t> potvrdila, že </a:t>
            </a:r>
            <a:r>
              <a:rPr lang="sk-SK" sz="2400" b="1" dirty="0">
                <a:solidFill>
                  <a:srgbClr val="C00000"/>
                </a:solidFill>
                <a:latin typeface="Allianz Neo" panose="020B0504020203020204" pitchFamily="34" charset="-18"/>
              </a:rPr>
              <a:t>pomáha, kde treba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8001" y="768171"/>
            <a:ext cx="3158743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výsledky</a:t>
            </a:r>
            <a:endParaRPr lang="en-GB" dirty="0">
              <a:latin typeface="Allianz Neo" panose="020B0504020203020204" pitchFamily="34" charset="-1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6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9494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8001" y="768171"/>
            <a:ext cx="3158743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pokrytie</a:t>
            </a:r>
            <a:endParaRPr lang="en-GB" dirty="0">
              <a:latin typeface="Allianz Neo" panose="020B0504020203020204" pitchFamily="34" charset="-1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7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956D68-F1B6-4D2B-8A39-F1AE6490F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99" b="9618"/>
          <a:stretch/>
        </p:blipFill>
        <p:spPr>
          <a:xfrm>
            <a:off x="7872989" y="510344"/>
            <a:ext cx="3714099" cy="3180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E00D94-6CBB-48E5-9729-863435194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52"/>
          <a:stretch/>
        </p:blipFill>
        <p:spPr>
          <a:xfrm>
            <a:off x="479578" y="1812879"/>
            <a:ext cx="3388258" cy="3129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A8A42BC-56C9-4239-B50C-06CB3136D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455" y="822325"/>
            <a:ext cx="3414002" cy="2868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E896792-E688-46F5-9555-EDB8EC65C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93" y="2945367"/>
            <a:ext cx="3834452" cy="3583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1B094FF-6BDC-43E2-8BEA-11C8F9855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0860" y="2947353"/>
            <a:ext cx="3700104" cy="3093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0EE87A-3B9E-43F8-A15E-571B55185C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379" r="25308"/>
          <a:stretch/>
        </p:blipFill>
        <p:spPr>
          <a:xfrm>
            <a:off x="7739422" y="3429000"/>
            <a:ext cx="3700104" cy="30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1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</a:t>
            </a:r>
            <a:r>
              <a:rPr lang="sk-SK" dirty="0"/>
              <a:t>2</a:t>
            </a:r>
            <a:endParaRPr lang="en-GB" dirty="0"/>
          </a:p>
        </p:txBody>
      </p:sp>
      <p:sp>
        <p:nvSpPr>
          <p:cNvPr id="59" name="Textplatzhalter 5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Boj s koronavírusom</a:t>
            </a:r>
            <a:endParaRPr lang="en-GB" dirty="0"/>
          </a:p>
        </p:txBody>
      </p:sp>
      <p:pic>
        <p:nvPicPr>
          <p:cNvPr id="49" name="Grafik 8"/>
          <p:cNvPicPr>
            <a:picLocks noChangeAspect="1"/>
          </p:cNvPicPr>
          <p:nvPr/>
        </p:nvPicPr>
        <p:blipFill>
          <a:blip r:embed="rId2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1" y="549981"/>
            <a:ext cx="6093795" cy="63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5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 dirty="0">
              <a:latin typeface="Allianz Neo" panose="020B0504020203020204" pitchFamily="34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3666744" y="1272881"/>
            <a:ext cx="8029892" cy="483758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neočakávané globálne rozšírenie pandémie v polovici marca 2020 zanechalo v bezprecedentnej situácii celý svet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okrem stúpajúceho počtu nakazených a obetí bol najčastejšou témou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nedostatok rúšok, pľúcnych ventilátorov, dezinfekcie </a:t>
            </a:r>
            <a:r>
              <a:rPr lang="sk-SK" sz="2400" dirty="0">
                <a:latin typeface="Allianz Neo" panose="020B0504020203020204" pitchFamily="34" charset="-18"/>
              </a:rPr>
              <a:t>a ďalších prístrojov a zariadení potrebných na boj s vírusom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sk-SK" sz="2400" dirty="0">
                <a:latin typeface="Allianz Neo" panose="020B0504020203020204" pitchFamily="34" charset="-18"/>
              </a:rPr>
              <a:t>Allianz - SP, prostredníctvom Nadácie Allianz, okamžite </a:t>
            </a:r>
            <a:r>
              <a:rPr lang="sk-SK" sz="2400" b="1" dirty="0">
                <a:solidFill>
                  <a:schemeClr val="tx2"/>
                </a:solidFill>
                <a:latin typeface="Allianz Neo" panose="020B0504020203020204" pitchFamily="34" charset="-18"/>
              </a:rPr>
              <a:t>vyčlenila 85-tisíc eur na nákup prístrojov</a:t>
            </a:r>
            <a:r>
              <a:rPr lang="sk-SK" sz="2400" dirty="0">
                <a:latin typeface="Allianz Neo" panose="020B0504020203020204" pitchFamily="34" charset="-18"/>
              </a:rPr>
              <a:t> potrebných na liečbu koronavírusu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8001" y="768171"/>
            <a:ext cx="2774695" cy="4604595"/>
          </a:xfrm>
        </p:spPr>
        <p:txBody>
          <a:bodyPr/>
          <a:lstStyle/>
          <a:p>
            <a:r>
              <a:rPr lang="sk-SK" dirty="0">
                <a:latin typeface="Allianz Neo" panose="020B0504020203020204" pitchFamily="34" charset="-18"/>
              </a:rPr>
              <a:t>Boj s covid-19</a:t>
            </a:r>
            <a:endParaRPr lang="en-GB" dirty="0">
              <a:latin typeface="Allianz Neo" panose="020B0504020203020204" pitchFamily="34" charset="-18"/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1218926"/>
            <a:fld id="{61201FF1-C63B-412E-ABF0-3D0E918900AC}" type="slidenum">
              <a:rPr lang="en-GB">
                <a:solidFill>
                  <a:srgbClr val="000000"/>
                </a:solidFill>
                <a:latin typeface="Allianz Neo" panose="020B0504020203020204" pitchFamily="34" charset="-18"/>
              </a:rPr>
              <a:pPr defTabSz="1218926"/>
              <a:t>9</a:t>
            </a:fld>
            <a:endParaRPr lang="en-GB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957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_Global_Master_ASP">
  <a:themeElements>
    <a:clrScheme name="Global_Master_June_2017">
      <a:dk1>
        <a:srgbClr val="000000"/>
      </a:dk1>
      <a:lt1>
        <a:srgbClr val="FFFFFF"/>
      </a:lt1>
      <a:dk2>
        <a:srgbClr val="49648C"/>
      </a:dk2>
      <a:lt2>
        <a:srgbClr val="D4CDCD"/>
      </a:lt2>
      <a:accent1>
        <a:srgbClr val="96DCFA"/>
      </a:accent1>
      <a:accent2>
        <a:srgbClr val="CCDD61"/>
      </a:accent2>
      <a:accent3>
        <a:srgbClr val="EECCD5"/>
      </a:accent3>
      <a:accent4>
        <a:srgbClr val="FDD25C"/>
      </a:accent4>
      <a:accent5>
        <a:srgbClr val="FF934F"/>
      </a:accent5>
      <a:accent6>
        <a:srgbClr val="C0DDBD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244</Words>
  <Application>Microsoft Office PowerPoint</Application>
  <PresentationFormat>Custom</PresentationFormat>
  <Paragraphs>66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AZ_Global_Master_ASP</vt:lpstr>
      <vt:lpstr>ALLIANZ.  POMÁHAME, KDE TREBA</vt:lpstr>
      <vt:lpstr>Úvod </vt:lpstr>
      <vt:lpstr>01</vt:lpstr>
      <vt:lpstr>Výbuch  v prešove </vt:lpstr>
      <vt:lpstr>Ako sme pomohli</vt:lpstr>
      <vt:lpstr>výsledky</vt:lpstr>
      <vt:lpstr>pokrytie</vt:lpstr>
      <vt:lpstr>02</vt:lpstr>
      <vt:lpstr>Boj s covid-19</vt:lpstr>
      <vt:lpstr>Ako sme pomohli</vt:lpstr>
      <vt:lpstr>POKRYTIE</vt:lpstr>
      <vt:lpstr>pokrytie</vt:lpstr>
      <vt:lpstr>Záver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Allianz lesy</dc:title>
  <dc:creator>Muthova, Lucia (Allianz - Slovenska poistovna, a. s.)</dc:creator>
  <cp:lastModifiedBy>Helena</cp:lastModifiedBy>
  <cp:revision>83</cp:revision>
  <dcterms:created xsi:type="dcterms:W3CDTF">2020-11-02T12:09:19Z</dcterms:created>
  <dcterms:modified xsi:type="dcterms:W3CDTF">2021-02-15T14:35:15Z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165762010</vt:i4>
  </property>
  <property fmtid="{D5CDD505-2E9C-101B-9397-08002B2CF9AE}" pid="3" name="_NewReviewCycle">
    <vt:lpwstr/>
  </property>
  <property fmtid="{D5CDD505-2E9C-101B-9397-08002B2CF9AE}" pid="4" name="_EmailSubject">
    <vt:lpwstr>prezentácia na zajtrajší Eko tím míting</vt:lpwstr>
  </property>
  <property fmtid="{D5CDD505-2E9C-101B-9397-08002B2CF9AE}" pid="5" name="_AuthorEmail">
    <vt:lpwstr>Lucia.Muthova@allianzsp.sk</vt:lpwstr>
  </property>
  <property fmtid="{D5CDD505-2E9C-101B-9397-08002B2CF9AE}" pid="6" name="_AuthorEmailDisplayName">
    <vt:lpwstr>Muthová Lucia Mgr.</vt:lpwstr>
  </property>
  <property fmtid="{D5CDD505-2E9C-101B-9397-08002B2CF9AE}" pid="7" name="MSIP_Label_ce5f591a-3248-43e9-9b70-1ad50135772d_Enabled">
    <vt:lpwstr>true</vt:lpwstr>
  </property>
  <property fmtid="{D5CDD505-2E9C-101B-9397-08002B2CF9AE}" pid="8" name="MSIP_Label_ce5f591a-3248-43e9-9b70-1ad50135772d_SetDate">
    <vt:lpwstr>2021-02-15T08:20:01Z</vt:lpwstr>
  </property>
  <property fmtid="{D5CDD505-2E9C-101B-9397-08002B2CF9AE}" pid="9" name="MSIP_Label_ce5f591a-3248-43e9-9b70-1ad50135772d_Method">
    <vt:lpwstr>Privileged</vt:lpwstr>
  </property>
  <property fmtid="{D5CDD505-2E9C-101B-9397-08002B2CF9AE}" pid="10" name="MSIP_Label_ce5f591a-3248-43e9-9b70-1ad50135772d_Name">
    <vt:lpwstr>ce5f591a-3248-43e9-9b70-1ad50135772d</vt:lpwstr>
  </property>
  <property fmtid="{D5CDD505-2E9C-101B-9397-08002B2CF9AE}" pid="11" name="MSIP_Label_ce5f591a-3248-43e9-9b70-1ad50135772d_SiteId">
    <vt:lpwstr>6e06e42d-6925-47c6-b9e7-9581c7ca302a</vt:lpwstr>
  </property>
  <property fmtid="{D5CDD505-2E9C-101B-9397-08002B2CF9AE}" pid="12" name="MSIP_Label_ce5f591a-3248-43e9-9b70-1ad50135772d_ActionId">
    <vt:lpwstr>5b4c0037-0e99-4de0-91a0-b489a4ad46a2</vt:lpwstr>
  </property>
  <property fmtid="{D5CDD505-2E9C-101B-9397-08002B2CF9AE}" pid="13" name="MSIP_Label_ce5f591a-3248-43e9-9b70-1ad50135772d_ContentBits">
    <vt:lpwstr>0</vt:lpwstr>
  </property>
</Properties>
</file>