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83" r:id="rId3"/>
    <p:sldId id="369" r:id="rId4"/>
    <p:sldId id="373" r:id="rId5"/>
    <p:sldId id="371" r:id="rId6"/>
    <p:sldId id="372" r:id="rId7"/>
    <p:sldId id="374" r:id="rId8"/>
    <p:sldId id="375" r:id="rId9"/>
    <p:sldId id="376" r:id="rId10"/>
    <p:sldId id="378" r:id="rId11"/>
    <p:sldId id="380" r:id="rId12"/>
    <p:sldId id="382" r:id="rId13"/>
    <p:sldId id="381" r:id="rId14"/>
    <p:sldId id="383" r:id="rId15"/>
    <p:sldId id="384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7947FC-2733-44B5-9717-437A35A6A34E}" type="datetimeFigureOut">
              <a:rPr lang="sk-SK" smtClean="0"/>
              <a:t>1. 5. 2013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3D00-B248-4A5F-AA6E-1DEF3629935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267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553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8D3D00-B248-4A5F-AA6E-1DEF36299353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4613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CF734-B812-4446-9E37-CFEE163DA8B7}" type="datetimeFigureOut">
              <a:rPr lang="sk-SK" smtClean="0"/>
              <a:pPr/>
              <a:t>1. 5. 2013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31BF-23B0-4554-94A3-2EC9224C415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48558" y="5589240"/>
            <a:ext cx="81238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New </a:t>
            </a:r>
            <a:r>
              <a:rPr lang="sk-SK" sz="24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Small</a:t>
            </a:r>
            <a:r>
              <a:rPr lang="sk-SK" sz="2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Family</a:t>
            </a:r>
            <a:r>
              <a:rPr lang="sk-SK" sz="24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– VW Slovakia</a:t>
            </a:r>
          </a:p>
          <a:p>
            <a:r>
              <a:rPr lang="sk-SK" sz="2000" dirty="0">
                <a:solidFill>
                  <a:srgbClr val="CCFF33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Zlatý klinec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STRIEBORNÁ LÁTKA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30 </a:t>
            </a:r>
            <a:r>
              <a:rPr lang="sk-SK" sz="1200" dirty="0"/>
              <a:t>m široká a 9 m vysoká strieborná látka, ktorá sa vyrolovala až počas </a:t>
            </a:r>
            <a:r>
              <a:rPr lang="sk-SK" sz="1200" dirty="0" smtClean="0"/>
              <a:t>programu a na nej „lietajúce“ tanečnice. </a:t>
            </a:r>
            <a:r>
              <a:rPr lang="sk-SK" sz="1200" dirty="0"/>
              <a:t>Ohurujúci moment!</a:t>
            </a:r>
            <a:endParaRPr lang="sk-SK" sz="1200" dirty="0" smtClean="0"/>
          </a:p>
        </p:txBody>
      </p:sp>
      <p:pic>
        <p:nvPicPr>
          <p:cNvPr id="2050" name="Picture 2" descr="\\SERVER\RedirectedFolders\milan.kovacik\My Documents\Moje dokumenty\Zlaty klinec\208852_10151950312620503_59627649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08854"/>
            <a:ext cx="6408712" cy="427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STRIEBORNÁ LÁTKA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</a:t>
            </a:r>
            <a:r>
              <a:rPr lang="sk-SK" sz="1200" dirty="0"/>
              <a:t>Dolu vidno technikov, ktorí pohybovali látkou a vytvárali na nej veľké, efektné vlny.</a:t>
            </a:r>
            <a:endParaRPr lang="sk-SK" sz="1200" dirty="0" smtClean="0"/>
          </a:p>
        </p:txBody>
      </p:sp>
      <p:pic>
        <p:nvPicPr>
          <p:cNvPr id="8194" name="Picture 2" descr="\\SERVER\RedirectedFolders\milan.kovacik\My Documents\Moje dokumenty\Zlaty klinec\396825_10151950312025503_1807710432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66"/>
          <a:stretch/>
        </p:blipFill>
        <p:spPr bwMode="auto">
          <a:xfrm>
            <a:off x="361744" y="1982634"/>
            <a:ext cx="5434392" cy="43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ERVER\RedirectedFolders\milan.kovacik\My Documents\Moje dokumenty\Zlaty klinec\561019_10151950315315503_943225016_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42" y="1988841"/>
            <a:ext cx="2903230" cy="436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BAZÉN NAD HLAVAMI DIVÁKOV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</a:t>
            </a:r>
            <a:r>
              <a:rPr lang="sk-SK" sz="1200" dirty="0"/>
              <a:t>Bazén s priehľadným dnom o rozmeroch </a:t>
            </a:r>
            <a:r>
              <a:rPr lang="sk-SK" sz="1200" dirty="0" smtClean="0"/>
              <a:t>15x10m a piatimi tanečnicami. Diváci ho zbadali, až keď sa </a:t>
            </a:r>
            <a:r>
              <a:rPr lang="sk-SK" sz="1200" dirty="0" err="1" smtClean="0"/>
              <a:t>rozvietili</a:t>
            </a:r>
            <a:r>
              <a:rPr lang="sk-SK" sz="1200" dirty="0" smtClean="0"/>
              <a:t> svetlá nad bazénom. </a:t>
            </a:r>
          </a:p>
        </p:txBody>
      </p:sp>
      <p:pic>
        <p:nvPicPr>
          <p:cNvPr id="3074" name="Picture 2" descr="\\SERVER\RedirectedFolders\milan.kovacik\My Documents\Moje dokumenty\Zlaty klinec\523737_10151950302730503_210202658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16" y="2060848"/>
            <a:ext cx="65928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44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BAZÉN NAD HLAVAMI DIVÁKOV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</a:t>
            </a:r>
            <a:r>
              <a:rPr lang="sk-SK" sz="1200" dirty="0"/>
              <a:t>Bazén </a:t>
            </a:r>
            <a:r>
              <a:rPr lang="sk-SK" sz="1200" dirty="0" smtClean="0"/>
              <a:t>sa v určitom momente spustil až nad hlavy divákov.</a:t>
            </a:r>
          </a:p>
        </p:txBody>
      </p:sp>
      <p:pic>
        <p:nvPicPr>
          <p:cNvPr id="3075" name="Picture 3" descr="\\SERVER\RedirectedFolders\milan.kovacik\My Documents\Moje dokumenty\Zlaty klinec\179583_10151950302790503_1728736029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5" r="3332"/>
          <a:stretch/>
        </p:blipFill>
        <p:spPr bwMode="auto">
          <a:xfrm>
            <a:off x="375374" y="1916832"/>
            <a:ext cx="5564778" cy="444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RedirectedFolders\milan.kovacik\My Documents\Moje dokumenty\Zlaty klinec\523304_10152043650935503_255625907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 r="9208"/>
          <a:stretch/>
        </p:blipFill>
        <p:spPr bwMode="auto">
          <a:xfrm>
            <a:off x="6106724" y="1916831"/>
            <a:ext cx="2641740" cy="44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3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POJAZDNÉ PÓDIUM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Na opačnom konci ako bolo hlavné pódium prišlo k záveru vystúpenia </a:t>
            </a:r>
            <a:r>
              <a:rPr lang="sk-SK" sz="1200" dirty="0" err="1" smtClean="0"/>
              <a:t>Fuerza</a:t>
            </a:r>
            <a:r>
              <a:rPr lang="sk-SK" sz="1200" dirty="0" smtClean="0"/>
              <a:t> </a:t>
            </a:r>
            <a:r>
              <a:rPr lang="sk-SK" sz="1200" dirty="0" err="1" smtClean="0"/>
              <a:t>Bruta</a:t>
            </a:r>
            <a:r>
              <a:rPr lang="sk-SK" sz="1200" dirty="0" smtClean="0"/>
              <a:t> pojazdné pódium s tanečníkmi.</a:t>
            </a:r>
            <a:endParaRPr lang="sk-SK" sz="1200" dirty="0"/>
          </a:p>
          <a:p>
            <a:pPr lvl="1">
              <a:buFont typeface="Arial" pitchFamily="34" charset="0"/>
              <a:buChar char="•"/>
            </a:pPr>
            <a:endParaRPr lang="sk-SK" sz="1200" dirty="0" smtClean="0"/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Program ukončila laserová show.</a:t>
            </a:r>
          </a:p>
        </p:txBody>
      </p:sp>
      <p:pic>
        <p:nvPicPr>
          <p:cNvPr id="5122" name="Picture 2" descr="\\SERVER\RedirectedFolders\milan.kovacik\My Documents\Moje dokumenty\Zlaty klinec\311526_10151950302845503_1693679716_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0" r="16461"/>
          <a:stretch/>
        </p:blipFill>
        <p:spPr bwMode="auto">
          <a:xfrm>
            <a:off x="395536" y="2276872"/>
            <a:ext cx="4441373" cy="4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SERVER\RedirectedFolders\milan.kovacik\My Documents\Moje dokumenty\Zlaty klinec\599672_10151950314480503_801875844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r="8075"/>
          <a:stretch/>
        </p:blipFill>
        <p:spPr bwMode="auto">
          <a:xfrm>
            <a:off x="4963560" y="2276872"/>
            <a:ext cx="3784904" cy="4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ZÁVER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1200" b="1" dirty="0"/>
              <a:t>SCÉNA A JEJ ĎALŠIE VYUŽITIE </a:t>
            </a:r>
            <a:endParaRPr lang="sk-SK" sz="1200" b="1" dirty="0" smtClean="0"/>
          </a:p>
          <a:p>
            <a:pPr algn="just"/>
            <a:endParaRPr lang="sk-SK" sz="1200" dirty="0"/>
          </a:p>
          <a:p>
            <a:pPr lvl="1" algn="just">
              <a:buFont typeface="Arial" pitchFamily="34" charset="0"/>
              <a:buChar char="•"/>
            </a:pPr>
            <a:r>
              <a:rPr lang="sk-SK" sz="1200" dirty="0" smtClean="0"/>
              <a:t>  </a:t>
            </a:r>
            <a:r>
              <a:rPr lang="sk-SK" sz="1200" dirty="0" err="1" smtClean="0"/>
              <a:t>Benefitom</a:t>
            </a:r>
            <a:r>
              <a:rPr lang="sk-SK" sz="1200" dirty="0" smtClean="0"/>
              <a:t> </a:t>
            </a:r>
            <a:r>
              <a:rPr lang="sk-SK" sz="1200" dirty="0"/>
              <a:t>scény je jej následné využitie v priestoroch závodu. </a:t>
            </a:r>
            <a:r>
              <a:rPr lang="sk-SK" sz="1200" b="1" dirty="0"/>
              <a:t>Po skončení </a:t>
            </a:r>
            <a:r>
              <a:rPr lang="sk-SK" sz="1200" b="1" dirty="0" err="1"/>
              <a:t>eventu</a:t>
            </a:r>
            <a:r>
              <a:rPr lang="sk-SK" sz="1200" b="1" dirty="0"/>
              <a:t> sa </a:t>
            </a:r>
            <a:r>
              <a:rPr lang="sk-SK" sz="1200" b="1" dirty="0" smtClean="0"/>
              <a:t>3 diely scény </a:t>
            </a:r>
            <a:r>
              <a:rPr lang="sk-SK" sz="1200" b="1" dirty="0"/>
              <a:t>do seba </a:t>
            </a:r>
            <a:r>
              <a:rPr lang="sk-SK" sz="1200" b="1" dirty="0" smtClean="0"/>
              <a:t>zafixujú </a:t>
            </a:r>
            <a:r>
              <a:rPr lang="sk-SK" sz="1200" b="1" dirty="0"/>
              <a:t>(pôdorys trojuholníka) a vytvoria skulptúru s témou NEW SMALL FAMILY. </a:t>
            </a:r>
            <a:r>
              <a:rPr lang="sk-SK" sz="1200" dirty="0"/>
              <a:t>Túto </a:t>
            </a:r>
            <a:r>
              <a:rPr lang="sk-SK" sz="1200" dirty="0" smtClean="0"/>
              <a:t>„sochu“  VW Slovakia umiestnia </a:t>
            </a:r>
            <a:r>
              <a:rPr lang="sk-SK" sz="1200" dirty="0"/>
              <a:t>v areáli závodu, aby </a:t>
            </a:r>
            <a:r>
              <a:rPr lang="sk-SK" sz="1200" dirty="0" smtClean="0"/>
              <a:t>pripomínali </a:t>
            </a:r>
            <a:r>
              <a:rPr lang="sk-SK" sz="1200" dirty="0"/>
              <a:t>svojim </a:t>
            </a:r>
            <a:r>
              <a:rPr lang="sk-SK" sz="1200" dirty="0" smtClean="0"/>
              <a:t>pracovníkom jedinečný </a:t>
            </a:r>
            <a:r>
              <a:rPr lang="sk-SK" sz="1200" dirty="0" err="1" smtClean="0"/>
              <a:t>event</a:t>
            </a:r>
            <a:r>
              <a:rPr lang="sk-SK" sz="1200" dirty="0" smtClean="0"/>
              <a:t>, New </a:t>
            </a:r>
            <a:r>
              <a:rPr lang="sk-SK" sz="1200" dirty="0" err="1" smtClean="0"/>
              <a:t>Small</a:t>
            </a:r>
            <a:r>
              <a:rPr lang="sk-SK" sz="1200" dirty="0" smtClean="0"/>
              <a:t> </a:t>
            </a:r>
            <a:r>
              <a:rPr lang="sk-SK" sz="1200" dirty="0" err="1" smtClean="0"/>
              <a:t>Family</a:t>
            </a:r>
            <a:r>
              <a:rPr lang="sk-SK" sz="1200" dirty="0" smtClean="0"/>
              <a:t>, ako aj to, že </a:t>
            </a:r>
            <a:r>
              <a:rPr lang="sk-SK" sz="1200" dirty="0"/>
              <a:t>vytvárajú niečo jedinečné. </a:t>
            </a:r>
          </a:p>
          <a:p>
            <a:pPr lvl="1" algn="just"/>
            <a:endParaRPr lang="sk-SK" sz="1200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39872"/>
            <a:ext cx="5996161" cy="3985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8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Základná charakteristika akcie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2945"/>
            <a:ext cx="864096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INSIGHT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Spoločnosť Volkswagen Slovakia odštartovala v roku 2009 projekt malých mestských automobilov – New </a:t>
            </a:r>
            <a:r>
              <a:rPr lang="sk-SK" sz="1200" dirty="0" err="1" smtClean="0"/>
              <a:t>Small</a:t>
            </a:r>
            <a:r>
              <a:rPr lang="sk-SK" sz="1200" dirty="0" smtClean="0"/>
              <a:t> </a:t>
            </a:r>
            <a:r>
              <a:rPr lang="sk-SK" sz="1200" dirty="0" err="1" smtClean="0"/>
              <a:t>Family</a:t>
            </a:r>
            <a:endParaRPr lang="sk-SK" sz="1200" dirty="0" smtClean="0"/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V roku 2012 projekt dovŕšila a stala sa jediným závodom na svete , kde sa vyrába malý mestský automobil značky Volkswagen UP!, Škoda </a:t>
            </a:r>
            <a:r>
              <a:rPr lang="sk-SK" sz="1200" dirty="0" err="1" smtClean="0"/>
              <a:t>Citygo</a:t>
            </a:r>
            <a:r>
              <a:rPr lang="sk-SK" sz="1200" dirty="0" smtClean="0"/>
              <a:t> a </a:t>
            </a:r>
            <a:r>
              <a:rPr lang="sk-SK" sz="1200" dirty="0" err="1" smtClean="0"/>
              <a:t>Seat</a:t>
            </a:r>
            <a:r>
              <a:rPr lang="sk-SK" sz="1200" dirty="0" smtClean="0"/>
              <a:t> </a:t>
            </a:r>
            <a:r>
              <a:rPr lang="sk-SK" sz="1200" dirty="0" err="1" smtClean="0"/>
              <a:t>Mii</a:t>
            </a:r>
            <a:r>
              <a:rPr lang="sk-SK" sz="1200" dirty="0" smtClean="0"/>
              <a:t>.</a:t>
            </a:r>
          </a:p>
          <a:p>
            <a:pPr lvl="0"/>
            <a:endParaRPr lang="sk-SK" sz="1200" b="1" dirty="0" smtClean="0"/>
          </a:p>
          <a:p>
            <a:pPr lvl="0"/>
            <a:r>
              <a:rPr lang="sk-SK" sz="1200" b="1" dirty="0" smtClean="0"/>
              <a:t>BRIEF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Poďakovať sa zamestnancom VW Slovakia za každodenné nasadenie, ktorým prispeli k úspechu New </a:t>
            </a:r>
            <a:r>
              <a:rPr lang="sk-SK" sz="1200" dirty="0" err="1" smtClean="0"/>
              <a:t>Small</a:t>
            </a:r>
            <a:r>
              <a:rPr lang="sk-SK" sz="1200" dirty="0" smtClean="0"/>
              <a:t> </a:t>
            </a:r>
            <a:r>
              <a:rPr lang="sk-SK" sz="1200" dirty="0" err="1" smtClean="0"/>
              <a:t>Family</a:t>
            </a:r>
            <a:r>
              <a:rPr lang="sk-SK" sz="1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/>
              <a:t> </a:t>
            </a:r>
            <a:r>
              <a:rPr lang="sk-SK" sz="1200" dirty="0" smtClean="0"/>
              <a:t> Osláviť </a:t>
            </a:r>
            <a:r>
              <a:rPr lang="sk-SK" sz="1200" dirty="0" err="1" smtClean="0"/>
              <a:t>Start</a:t>
            </a:r>
            <a:r>
              <a:rPr lang="sk-SK" sz="1200" dirty="0" smtClean="0"/>
              <a:t> </a:t>
            </a:r>
            <a:r>
              <a:rPr lang="sk-SK" sz="1200" dirty="0" err="1" smtClean="0"/>
              <a:t>of</a:t>
            </a:r>
            <a:r>
              <a:rPr lang="sk-SK" sz="1200" dirty="0" smtClean="0"/>
              <a:t> </a:t>
            </a:r>
            <a:r>
              <a:rPr lang="sk-SK" sz="1200" dirty="0" err="1" smtClean="0"/>
              <a:t>production</a:t>
            </a:r>
            <a:r>
              <a:rPr lang="sk-SK" sz="1200" dirty="0"/>
              <a:t> </a:t>
            </a:r>
            <a:r>
              <a:rPr lang="sk-SK" sz="1200" dirty="0" smtClean="0"/>
              <a:t>New </a:t>
            </a:r>
            <a:r>
              <a:rPr lang="sk-SK" sz="1200" dirty="0" err="1" smtClean="0"/>
              <a:t>Small</a:t>
            </a:r>
            <a:r>
              <a:rPr lang="sk-SK" sz="1200" dirty="0" smtClean="0"/>
              <a:t> </a:t>
            </a:r>
            <a:r>
              <a:rPr lang="sk-SK" sz="1200" dirty="0" err="1" smtClean="0"/>
              <a:t>Family</a:t>
            </a:r>
            <a:r>
              <a:rPr lang="sk-SK" sz="1200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Pripraviť veľkolepú show, na ktorú sa nezabúda.</a:t>
            </a:r>
          </a:p>
          <a:p>
            <a:endParaRPr lang="sk-SK" sz="1200" b="1" dirty="0" smtClean="0"/>
          </a:p>
          <a:p>
            <a:r>
              <a:rPr lang="sk-SK" sz="1200" b="1" dirty="0" smtClean="0"/>
              <a:t>IDEA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Demonštrovať  </a:t>
            </a:r>
            <a:r>
              <a:rPr lang="sk-SK" sz="1200" dirty="0" err="1" smtClean="0"/>
              <a:t>neštandartný</a:t>
            </a:r>
            <a:r>
              <a:rPr lang="sk-SK" sz="1200" dirty="0" smtClean="0"/>
              <a:t> prístup, </a:t>
            </a:r>
            <a:r>
              <a:rPr lang="sk-SK" sz="1200" dirty="0" err="1" smtClean="0"/>
              <a:t>inovatívnosť</a:t>
            </a:r>
            <a:r>
              <a:rPr lang="sk-SK" sz="1200" dirty="0" smtClean="0"/>
              <a:t> a hodnoty spoločnosti VW Slovakia, prostredníctvom programu, ktorý prekoná všetky hranice.</a:t>
            </a:r>
          </a:p>
          <a:p>
            <a:endParaRPr lang="sk-SK" sz="1200" dirty="0"/>
          </a:p>
          <a:p>
            <a:r>
              <a:rPr lang="sk-SK" sz="1200" b="1" dirty="0" smtClean="0"/>
              <a:t>REALIZÁCIA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Rozhodli sme sa umiestniť program do autentického prostredia výrobnej haly a pripraviť miesto pre 5.000 ľudí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Vizuálnej </a:t>
            </a:r>
            <a:r>
              <a:rPr lang="sk-SK" sz="1200" dirty="0"/>
              <a:t>stránke </a:t>
            </a:r>
            <a:r>
              <a:rPr lang="sk-SK" sz="1200" dirty="0" err="1"/>
              <a:t>eventu</a:t>
            </a:r>
            <a:r>
              <a:rPr lang="sk-SK" sz="1200" dirty="0"/>
              <a:t> </a:t>
            </a:r>
            <a:r>
              <a:rPr lang="sk-SK" sz="1200" dirty="0" smtClean="0"/>
              <a:t>dominovala otváracia  </a:t>
            </a:r>
            <a:r>
              <a:rPr lang="sk-SK" sz="1200" dirty="0"/>
              <a:t>oceľová scéna o rozmeroch 24x6 </a:t>
            </a:r>
            <a:r>
              <a:rPr lang="sk-SK" sz="1200" dirty="0" smtClean="0"/>
              <a:t>m a váhou 7 ton, so zakomponovanými  </a:t>
            </a:r>
            <a:r>
              <a:rPr lang="sk-SK" sz="1200" dirty="0"/>
              <a:t>reálnymi </a:t>
            </a:r>
            <a:r>
              <a:rPr lang="sk-SK" sz="1200" dirty="0" err="1"/>
              <a:t>autodielmi</a:t>
            </a:r>
            <a:r>
              <a:rPr lang="sk-SK" sz="1200" dirty="0"/>
              <a:t> a 30 m dlhé mólo. O show program sa postarali špeciálne efekty - laser, pyrotechnika, LED obrazovky, </a:t>
            </a:r>
            <a:r>
              <a:rPr lang="sk-SK" sz="1200" dirty="0" err="1"/>
              <a:t>mega</a:t>
            </a:r>
            <a:r>
              <a:rPr lang="sk-SK" sz="1200" dirty="0"/>
              <a:t> projekcie, obrovské množstvo svetelnej techniky a svetoznáma divadelná show FUERZA BRUTA z Argentíny a tanečníci z </a:t>
            </a:r>
            <a:r>
              <a:rPr lang="sk-SK" sz="1200" dirty="0" err="1"/>
              <a:t>The</a:t>
            </a:r>
            <a:r>
              <a:rPr lang="sk-SK" sz="1200" dirty="0"/>
              <a:t> </a:t>
            </a:r>
            <a:r>
              <a:rPr lang="sk-SK" sz="1200" dirty="0" err="1"/>
              <a:t>Pastels</a:t>
            </a:r>
            <a:r>
              <a:rPr lang="sk-SK" sz="1200" dirty="0"/>
              <a:t> a </a:t>
            </a:r>
            <a:r>
              <a:rPr lang="sk-SK" sz="1200" dirty="0" err="1"/>
              <a:t>Ladylicious</a:t>
            </a:r>
            <a:r>
              <a:rPr lang="sk-SK" sz="1200" dirty="0"/>
              <a:t>. Výstavba trvala </a:t>
            </a:r>
            <a:r>
              <a:rPr lang="sk-SK" sz="1200" dirty="0" smtClean="0"/>
              <a:t>3 dni.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Počet </a:t>
            </a:r>
            <a:r>
              <a:rPr lang="sk-SK" sz="1200" dirty="0" err="1"/>
              <a:t>subdodavateľských</a:t>
            </a:r>
            <a:r>
              <a:rPr lang="sk-SK" sz="1200" dirty="0"/>
              <a:t> firiem: 37 </a:t>
            </a:r>
            <a:endParaRPr lang="sk-SK" sz="1200" dirty="0" smtClean="0"/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Realizačný team tvorilo viac </a:t>
            </a:r>
            <a:r>
              <a:rPr lang="sk-SK" sz="1200" dirty="0"/>
              <a:t>ako 150 </a:t>
            </a:r>
            <a:r>
              <a:rPr lang="sk-SK" sz="1200" dirty="0" smtClean="0"/>
              <a:t>ľudí z 37 subdodávateľských firiem.</a:t>
            </a:r>
            <a:endParaRPr lang="sk-SK" sz="1200" dirty="0"/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Viac </a:t>
            </a:r>
            <a:r>
              <a:rPr lang="sk-SK" sz="1200" dirty="0"/>
              <a:t>ako 26.000 kg techniky zavesenej na </a:t>
            </a:r>
            <a:r>
              <a:rPr lang="sk-SK" sz="1200" dirty="0" smtClean="0"/>
              <a:t>strope haly, 221 </a:t>
            </a:r>
            <a:r>
              <a:rPr lang="sk-SK" sz="1200" dirty="0"/>
              <a:t>kusov </a:t>
            </a:r>
            <a:r>
              <a:rPr lang="sk-SK" sz="1200" dirty="0" smtClean="0"/>
              <a:t>svetiel, 34 reproduktorov, </a:t>
            </a:r>
            <a:r>
              <a:rPr lang="sk-SK" sz="1200" dirty="0"/>
              <a:t>viac ako 220 m hliníkovej konštrukcie zavesenej na </a:t>
            </a:r>
            <a:r>
              <a:rPr lang="sk-SK" sz="1200" dirty="0" smtClean="0"/>
              <a:t>strope, </a:t>
            </a:r>
            <a:r>
              <a:rPr lang="sk-SK" sz="1200" dirty="0"/>
              <a:t>30m dlhé </a:t>
            </a:r>
            <a:r>
              <a:rPr lang="sk-SK" sz="1200" dirty="0" smtClean="0"/>
              <a:t>mólo </a:t>
            </a:r>
            <a:r>
              <a:rPr lang="sk-SK" sz="1200" dirty="0"/>
              <a:t>pre tanečníkov a </a:t>
            </a:r>
            <a:r>
              <a:rPr lang="sk-SK" sz="1200" dirty="0" smtClean="0"/>
              <a:t>autá, 400m oplotenia na vytvorenie bezpečnostných koridorov. </a:t>
            </a:r>
            <a:r>
              <a:rPr lang="sk-SK" sz="1200" dirty="0"/>
              <a:t>Kompletná technika vážila viac ako </a:t>
            </a:r>
            <a:r>
              <a:rPr lang="sk-SK" sz="1200" dirty="0" smtClean="0"/>
              <a:t>50 ton.</a:t>
            </a:r>
            <a:endParaRPr lang="sk-SK" sz="1200" dirty="0"/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20 </a:t>
            </a:r>
            <a:r>
              <a:rPr lang="sk-SK" sz="1200" dirty="0"/>
              <a:t>autobusov zvážalo po závode </a:t>
            </a:r>
            <a:r>
              <a:rPr lang="sk-SK" sz="1200" dirty="0" smtClean="0"/>
              <a:t>ľudí </a:t>
            </a:r>
            <a:r>
              <a:rPr lang="sk-SK" sz="1200" dirty="0"/>
              <a:t>na </a:t>
            </a:r>
            <a:r>
              <a:rPr lang="sk-SK" sz="1200" dirty="0" smtClean="0"/>
              <a:t>program.</a:t>
            </a:r>
          </a:p>
          <a:p>
            <a:pPr lvl="1">
              <a:buFont typeface="Arial" pitchFamily="34" charset="0"/>
              <a:buChar char="•"/>
            </a:pPr>
            <a:endParaRPr lang="sk-SK" sz="800" dirty="0" smtClean="0"/>
          </a:p>
          <a:p>
            <a:endParaRPr lang="sk-SK" sz="1200" b="1" dirty="0" smtClean="0"/>
          </a:p>
          <a:p>
            <a:endParaRPr lang="sk-SK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SCÉNA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</a:t>
            </a:r>
            <a:r>
              <a:rPr lang="sk-SK" sz="1200" dirty="0"/>
              <a:t>Rozmery otváracej scény boli - šírka 24 m a výška </a:t>
            </a:r>
            <a:r>
              <a:rPr lang="sk-SK" sz="1200" dirty="0" smtClean="0"/>
              <a:t>6m a boli na nej použité reálne </a:t>
            </a:r>
            <a:r>
              <a:rPr lang="sk-SK" sz="1200" dirty="0" err="1" smtClean="0"/>
              <a:t>autodiely</a:t>
            </a:r>
            <a:r>
              <a:rPr lang="sk-SK" sz="1200" dirty="0" smtClean="0"/>
              <a:t>. Scéna bola zložená z troch častí, kde každá symbolizovala jednu automobilovú  značku: stred VW, ľavá strana Škoda a pravá </a:t>
            </a:r>
            <a:r>
              <a:rPr lang="sk-SK" sz="1200" dirty="0" err="1" smtClean="0"/>
              <a:t>Seat</a:t>
            </a:r>
            <a:r>
              <a:rPr lang="sk-SK" sz="1200" dirty="0" smtClean="0"/>
              <a:t>. Vážila </a:t>
            </a:r>
            <a:r>
              <a:rPr lang="sk-SK" sz="1200" dirty="0"/>
              <a:t>viac ako 7 ton. Prevážaná bola ako nadrozmerný náklad so sprievodným vozidlom. Scéna bola vyrobená celá z ocele</a:t>
            </a:r>
            <a:r>
              <a:rPr lang="sk-SK" sz="800" dirty="0"/>
              <a:t>.</a:t>
            </a:r>
            <a:endParaRPr lang="sk-SK" sz="800" dirty="0" smtClean="0"/>
          </a:p>
          <a:p>
            <a:endParaRPr lang="sk-SK" sz="1200" b="1" dirty="0" smtClean="0"/>
          </a:p>
          <a:p>
            <a:endParaRPr lang="sk-SK" sz="1200" dirty="0" smtClean="0"/>
          </a:p>
        </p:txBody>
      </p:sp>
      <p:pic>
        <p:nvPicPr>
          <p:cNvPr id="1026" name="Picture 2" descr="\\SERVER\RedirectedFolders\milan.kovacik\My Documents\Moje dokumenty\Zlaty klinec\318709_10151950301960503_99612150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064" y="2276872"/>
            <a:ext cx="6474296" cy="409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3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SCÉNA – </a:t>
            </a:r>
            <a:r>
              <a:rPr lang="sk-SK" sz="1200" b="1" dirty="0" err="1" smtClean="0"/>
              <a:t>foto</a:t>
            </a:r>
            <a:r>
              <a:rPr lang="sk-SK" sz="1200" b="1" dirty="0" smtClean="0"/>
              <a:t> 2</a:t>
            </a:r>
          </a:p>
          <a:p>
            <a:endParaRPr lang="sk-SK" sz="1200" dirty="0" smtClean="0"/>
          </a:p>
        </p:txBody>
      </p:sp>
      <p:pic>
        <p:nvPicPr>
          <p:cNvPr id="3074" name="Picture 2" descr="\\SERVER\RedirectedFolders\milan.kovacik\My Documents\Moje dokumenty\Zlaty klinec\208827_10151950314020503_21232818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10" y="1816944"/>
            <a:ext cx="6827566" cy="455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8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OTVÁRANIE SCÉNY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Otváranie scény symbolizuje </a:t>
            </a:r>
            <a:r>
              <a:rPr lang="sk-SK" sz="1200" dirty="0"/>
              <a:t>otváranie fabriky. </a:t>
            </a:r>
            <a:r>
              <a:rPr lang="sk-SK" sz="1200" dirty="0" smtClean="0"/>
              <a:t>Uskutočnilo sa hneď  v úvode programu po otváracej tanečnej choreografii. Na </a:t>
            </a:r>
            <a:r>
              <a:rPr lang="sk-SK" sz="1200" dirty="0"/>
              <a:t>začiatku </a:t>
            </a:r>
            <a:r>
              <a:rPr lang="sk-SK" sz="1200" dirty="0" smtClean="0"/>
              <a:t>bola zatvorená, </a:t>
            </a:r>
            <a:r>
              <a:rPr lang="sk-SK" sz="1200" dirty="0"/>
              <a:t>zložená do trojuholníka</a:t>
            </a:r>
            <a:r>
              <a:rPr lang="sk-SK" sz="1200" dirty="0" smtClean="0"/>
              <a:t>.</a:t>
            </a:r>
            <a:endParaRPr lang="sk-SK" sz="1200" b="1" dirty="0" smtClean="0"/>
          </a:p>
          <a:p>
            <a:endParaRPr lang="sk-SK" sz="1200" dirty="0" smtClean="0"/>
          </a:p>
        </p:txBody>
      </p:sp>
      <p:pic>
        <p:nvPicPr>
          <p:cNvPr id="2050" name="Picture 2" descr="\\SERVER\RedirectedFolders\milan.kovacik\My Documents\Moje dokumenty\Zlaty klinec\318763_10151950314930503_205532664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4" y="2348880"/>
            <a:ext cx="7994912" cy="40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6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MONTÁŽNA LINKA – Laserové lúče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</a:t>
            </a:r>
            <a:r>
              <a:rPr lang="sk-SK" sz="1200" dirty="0"/>
              <a:t>Laserové lúče symbolizovali vypaľovanie </a:t>
            </a:r>
            <a:r>
              <a:rPr lang="sk-SK" sz="1200" dirty="0" err="1"/>
              <a:t>autodielov</a:t>
            </a:r>
            <a:r>
              <a:rPr lang="sk-SK" sz="1200" dirty="0"/>
              <a:t> z plechu. Podporené silným zvukovým podkladom "bzučiacich" laserových lúčov. Na móle dlhom 30 m zatiaľ prebiehala tanečná choreografia, ktorá predstavovala montážnu linku. Jednotlivé "vypálené </a:t>
            </a:r>
            <a:r>
              <a:rPr lang="sk-SK" sz="1200" dirty="0" err="1"/>
              <a:t>autodiely</a:t>
            </a:r>
            <a:r>
              <a:rPr lang="sk-SK" sz="1200" dirty="0"/>
              <a:t>" boli postupne prinášané na scénu, kde z nich vznikol VW </a:t>
            </a:r>
            <a:r>
              <a:rPr lang="sk-SK" sz="1200" dirty="0" err="1"/>
              <a:t>up</a:t>
            </a:r>
            <a:r>
              <a:rPr lang="sk-SK" sz="1200" dirty="0"/>
              <a:t>!</a:t>
            </a:r>
            <a:endParaRPr lang="sk-SK" sz="1200" dirty="0" smtClean="0"/>
          </a:p>
        </p:txBody>
      </p:sp>
      <p:pic>
        <p:nvPicPr>
          <p:cNvPr id="4098" name="Picture 2" descr="\\SERVER\RedirectedFolders\milan.kovacik\My Documents\Moje dokumenty\Zlaty klinec\523694_10151950302195503_122058474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60" y="2708920"/>
            <a:ext cx="825569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75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MONTÁŽNA LINKA – Ľudská montážna linka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</a:t>
            </a:r>
            <a:r>
              <a:rPr lang="sk-SK" sz="1200" dirty="0"/>
              <a:t>Ľudská montážna </a:t>
            </a:r>
            <a:r>
              <a:rPr lang="sk-SK" sz="1200" dirty="0" smtClean="0"/>
              <a:t>linka a vynikajúca </a:t>
            </a:r>
            <a:r>
              <a:rPr lang="sk-SK" sz="1200" dirty="0"/>
              <a:t>choreografia od Milana </a:t>
            </a:r>
            <a:r>
              <a:rPr lang="sk-SK" sz="1200" dirty="0" err="1"/>
              <a:t>Kereša</a:t>
            </a:r>
            <a:r>
              <a:rPr lang="sk-SK" sz="1200" dirty="0" smtClean="0"/>
              <a:t>.</a:t>
            </a:r>
          </a:p>
        </p:txBody>
      </p:sp>
      <p:pic>
        <p:nvPicPr>
          <p:cNvPr id="5122" name="Picture 2" descr="\\SERVER\RedirectedFolders\milan.kovacik\My Documents\Moje dokumenty\Zlaty klinec\251918_10151950302135503_1956797094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212" y="1988840"/>
            <a:ext cx="6388140" cy="42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4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262945"/>
            <a:ext cx="864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MONTÁŽNA LINKA – Vyrobené auto</a:t>
            </a:r>
          </a:p>
          <a:p>
            <a:pPr lvl="1">
              <a:buFont typeface="Arial" pitchFamily="34" charset="0"/>
              <a:buChar char="•"/>
            </a:pPr>
            <a:r>
              <a:rPr lang="sk-SK" sz="1200" dirty="0" smtClean="0"/>
              <a:t>  </a:t>
            </a:r>
            <a:r>
              <a:rPr lang="sk-SK" sz="1200" dirty="0"/>
              <a:t>"Vyrobený" VW </a:t>
            </a:r>
            <a:r>
              <a:rPr lang="sk-SK" sz="1200" dirty="0" err="1"/>
              <a:t>up</a:t>
            </a:r>
            <a:r>
              <a:rPr lang="sk-SK" sz="1200" dirty="0" smtClean="0"/>
              <a:t>!</a:t>
            </a:r>
          </a:p>
        </p:txBody>
      </p:sp>
      <p:pic>
        <p:nvPicPr>
          <p:cNvPr id="6146" name="Picture 2" descr="\\SERVER\RedirectedFolders\milan.kovacik\My Documents\Moje dokumenty\Zlaty klinec\552328_10151950302315503_592158303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7009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31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mo_land_ppt_2012-1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96" y="0"/>
            <a:ext cx="90778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4868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FOTOGRAFIE S KOMENTÁROM</a:t>
            </a:r>
            <a:endParaRPr lang="sk-SK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251520" y="1124744"/>
            <a:ext cx="47525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1200" b="1" dirty="0" smtClean="0"/>
              <a:t>FUERZA BRUTA </a:t>
            </a:r>
          </a:p>
          <a:p>
            <a:pPr>
              <a:lnSpc>
                <a:spcPct val="150000"/>
              </a:lnSpc>
            </a:pPr>
            <a:r>
              <a:rPr lang="sk-SK" sz="1200" b="1" i="1" dirty="0" smtClean="0"/>
              <a:t>Reč moderátora: </a:t>
            </a:r>
          </a:p>
          <a:p>
            <a:pPr algn="just">
              <a:lnSpc>
                <a:spcPct val="150000"/>
              </a:lnSpc>
            </a:pPr>
            <a:r>
              <a:rPr lang="sk-SK" sz="1200" b="1" i="1" dirty="0" smtClean="0"/>
              <a:t>„</a:t>
            </a:r>
            <a:r>
              <a:rPr lang="sk-SK" sz="1200" i="1" dirty="0" smtClean="0"/>
              <a:t>New </a:t>
            </a:r>
            <a:r>
              <a:rPr lang="sk-SK" sz="1200" i="1" dirty="0" err="1"/>
              <a:t>Smal</a:t>
            </a:r>
            <a:r>
              <a:rPr lang="sk-SK" sz="1200" i="1" dirty="0"/>
              <a:t> </a:t>
            </a:r>
            <a:r>
              <a:rPr lang="sk-SK" sz="1200" i="1" dirty="0" err="1"/>
              <a:t>Family</a:t>
            </a:r>
            <a:r>
              <a:rPr lang="sk-SK" sz="1200" i="1" dirty="0"/>
              <a:t>, rodina troch usmiatych mestských </a:t>
            </a:r>
            <a:r>
              <a:rPr lang="sk-SK" sz="1200" i="1" dirty="0" smtClean="0"/>
              <a:t>áut</a:t>
            </a:r>
            <a:r>
              <a:rPr lang="sk-SK" sz="1200" i="1" dirty="0"/>
              <a:t> </a:t>
            </a:r>
            <a:r>
              <a:rPr lang="sk-SK" sz="1200" i="1" dirty="0" smtClean="0"/>
              <a:t>- </a:t>
            </a:r>
            <a:r>
              <a:rPr lang="sk-SK" sz="1200" i="1" dirty="0"/>
              <a:t>to všetko vašim pričinením, vašou šikovnosťou a odhodlaním. </a:t>
            </a:r>
            <a:endParaRPr lang="sk-SK" sz="1200" i="1" dirty="0" smtClean="0"/>
          </a:p>
          <a:p>
            <a:pPr algn="just"/>
            <a:endParaRPr lang="sk-SK" sz="1200" i="1" dirty="0"/>
          </a:p>
          <a:p>
            <a:pPr algn="just"/>
            <a:r>
              <a:rPr lang="sk-SK" sz="1200" i="1" dirty="0"/>
              <a:t>Progresívnemu tímu  tohto závodu patrí zážitok od progresívnej umeleckej spoločnosti a preto sme si ako súčasť poďakovania pre vás pripravili </a:t>
            </a:r>
            <a:r>
              <a:rPr lang="sk-SK" sz="1200" i="1" dirty="0" err="1"/>
              <a:t>spektakulárny</a:t>
            </a:r>
            <a:r>
              <a:rPr lang="sk-SK" sz="1200" i="1" dirty="0"/>
              <a:t> zážitok v podaní svetoznámej </a:t>
            </a:r>
            <a:r>
              <a:rPr lang="sk-SK" sz="1200" i="1" dirty="0" err="1"/>
              <a:t>Fuerzy</a:t>
            </a:r>
            <a:r>
              <a:rPr lang="sk-SK" sz="1200" i="1" dirty="0"/>
              <a:t> Bruty z Argentíny. Tá svojim predstavením </a:t>
            </a:r>
            <a:r>
              <a:rPr lang="sk-SK" sz="1200" i="1" dirty="0" smtClean="0"/>
              <a:t>dobyla </a:t>
            </a:r>
            <a:r>
              <a:rPr lang="sk-SK" sz="1200" i="1" dirty="0"/>
              <a:t>tie najväčšie metropoly sveta a dnes si svojim sugestívnym výkonom bude chcieť podmaniť aj vás. Kropaje potu, stvrdnuté dlane, vypäté výkony a to s nadšeným výrazom odhodlania zdolať všetky prekážky to je posolstvo, ktoré sa dnes nesie vzduchom</a:t>
            </a:r>
            <a:r>
              <a:rPr lang="sk-SK" sz="1200" i="1" dirty="0" smtClean="0"/>
              <a:t>...“</a:t>
            </a:r>
          </a:p>
          <a:p>
            <a:pPr algn="just"/>
            <a:endParaRPr lang="sk-SK" sz="1200" i="1" dirty="0"/>
          </a:p>
          <a:p>
            <a:pPr algn="just"/>
            <a:endParaRPr lang="sk-SK" sz="1200" i="1" dirty="0" smtClean="0"/>
          </a:p>
          <a:p>
            <a:pPr algn="just"/>
            <a:r>
              <a:rPr lang="sk-SK" sz="1200" b="1" i="1" dirty="0" smtClean="0"/>
              <a:t>3 scény zaručili to, že program sa dostal „na dotyk“ prakticky každému divákovi v hale: </a:t>
            </a:r>
            <a:endParaRPr lang="sk-SK" sz="1200" b="1" i="1" dirty="0"/>
          </a:p>
          <a:p>
            <a:pPr marL="171450" indent="-171450" algn="just">
              <a:buFontTx/>
              <a:buChar char="-"/>
            </a:pPr>
            <a:r>
              <a:rPr lang="sk-SK" sz="1200" i="1" dirty="0" smtClean="0"/>
              <a:t>Bazén nad hlavami divákov s piatimi tanečnicami.</a:t>
            </a:r>
          </a:p>
          <a:p>
            <a:pPr marL="171450" indent="-171450" algn="just">
              <a:buFontTx/>
              <a:buChar char="-"/>
            </a:pPr>
            <a:r>
              <a:rPr lang="sk-SK" sz="1200" i="1" dirty="0" smtClean="0"/>
              <a:t>Strieborná látka na je jednu celú stenu haly s akrobatkami.</a:t>
            </a:r>
          </a:p>
          <a:p>
            <a:pPr marL="171450" indent="-171450" algn="just">
              <a:buFontTx/>
              <a:buChar char="-"/>
            </a:pPr>
            <a:r>
              <a:rPr lang="sk-SK" sz="1200" i="1" dirty="0" smtClean="0"/>
              <a:t>Pojazdné pódium s tanečníkmi</a:t>
            </a:r>
            <a:endParaRPr lang="sk-SK" sz="1200" i="1" dirty="0"/>
          </a:p>
          <a:p>
            <a:pPr algn="just"/>
            <a:endParaRPr lang="sk-SK" sz="1200" i="1" dirty="0" smtClean="0"/>
          </a:p>
          <a:p>
            <a:pPr algn="just"/>
            <a:endParaRPr lang="sk-SK" sz="1200" i="1" dirty="0" smtClean="0"/>
          </a:p>
          <a:p>
            <a:pPr algn="just"/>
            <a:r>
              <a:rPr lang="sk-SK" sz="1200" b="1" i="1" dirty="0" err="1" smtClean="0"/>
              <a:t>Voice</a:t>
            </a:r>
            <a:r>
              <a:rPr lang="sk-SK" sz="1200" b="1" i="1" dirty="0" smtClean="0"/>
              <a:t> over </a:t>
            </a:r>
          </a:p>
          <a:p>
            <a:pPr algn="just"/>
            <a:r>
              <a:rPr lang="sk-SK" sz="1200" dirty="0" smtClean="0"/>
              <a:t>Počas vystúpenia, vždy pri prechode programu na inú scénu bol do zvukových podkladov </a:t>
            </a:r>
            <a:r>
              <a:rPr lang="sk-SK" sz="1200" dirty="0" err="1" smtClean="0"/>
              <a:t>Fuerza</a:t>
            </a:r>
            <a:r>
              <a:rPr lang="sk-SK" sz="1200" dirty="0" smtClean="0"/>
              <a:t> </a:t>
            </a:r>
            <a:r>
              <a:rPr lang="sk-SK" sz="1200" dirty="0" err="1" smtClean="0"/>
              <a:t>Bruta</a:t>
            </a:r>
            <a:r>
              <a:rPr lang="sk-SK" sz="1200" dirty="0" smtClean="0"/>
              <a:t> namixovaný </a:t>
            </a:r>
            <a:r>
              <a:rPr lang="sk-SK" sz="1200" dirty="0" err="1" smtClean="0"/>
              <a:t>voice</a:t>
            </a:r>
            <a:r>
              <a:rPr lang="sk-SK" sz="1200" dirty="0" smtClean="0"/>
              <a:t> over – sugestívne a emocionálne texty 3 hlasov, ktoré podporili celkovú kreatívnu ideu programu a daného programového vstupu.</a:t>
            </a:r>
            <a:endParaRPr lang="sk-SK" sz="1200" dirty="0"/>
          </a:p>
          <a:p>
            <a:pPr algn="just"/>
            <a:endParaRPr lang="sk-SK" sz="1200" i="1" dirty="0"/>
          </a:p>
        </p:txBody>
      </p:sp>
      <p:pic>
        <p:nvPicPr>
          <p:cNvPr id="7171" name="Picture 3" descr="\\SERVER\RedirectedFolders\milan.kovacik\My Documents\Moje dokumenty\Zlaty klinec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940033" cy="264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0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738</Words>
  <Application>Microsoft Office PowerPoint</Application>
  <PresentationFormat>Prezentácia na obrazovke (4:3)</PresentationFormat>
  <Paragraphs>92</Paragraphs>
  <Slides>15</Slides>
  <Notes>15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Roman Vanko</dc:creator>
  <cp:lastModifiedBy>Milan Kováčik</cp:lastModifiedBy>
  <cp:revision>483</cp:revision>
  <dcterms:created xsi:type="dcterms:W3CDTF">2012-02-03T09:08:29Z</dcterms:created>
  <dcterms:modified xsi:type="dcterms:W3CDTF">2013-05-01T19:01:57Z</dcterms:modified>
</cp:coreProperties>
</file>