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4" r:id="rId4"/>
    <p:sldId id="278" r:id="rId5"/>
    <p:sldId id="279" r:id="rId6"/>
    <p:sldId id="276" r:id="rId7"/>
    <p:sldId id="272" r:id="rId8"/>
    <p:sldId id="277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08" d="100"/>
          <a:sy n="108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004A-44EA-449A-A424-9B7AE6A69F7C}" type="datetimeFigureOut">
              <a:rPr lang="sk-SK" smtClean="0"/>
              <a:t>6.10.2016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645-3FB2-4BAE-B357-D6E8D70EFB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963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004A-44EA-449A-A424-9B7AE6A69F7C}" type="datetimeFigureOut">
              <a:rPr lang="sk-SK" smtClean="0"/>
              <a:t>6.10.2016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645-3FB2-4BAE-B357-D6E8D70EFB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718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004A-44EA-449A-A424-9B7AE6A69F7C}" type="datetimeFigureOut">
              <a:rPr lang="sk-SK" smtClean="0"/>
              <a:t>6.10.2016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645-3FB2-4BAE-B357-D6E8D70EFB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428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004A-44EA-449A-A424-9B7AE6A69F7C}" type="datetimeFigureOut">
              <a:rPr lang="sk-SK" smtClean="0"/>
              <a:t>6.10.2016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645-3FB2-4BAE-B357-D6E8D70EFB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861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004A-44EA-449A-A424-9B7AE6A69F7C}" type="datetimeFigureOut">
              <a:rPr lang="sk-SK" smtClean="0"/>
              <a:t>6.10.2016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645-3FB2-4BAE-B357-D6E8D70EFB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629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004A-44EA-449A-A424-9B7AE6A69F7C}" type="datetimeFigureOut">
              <a:rPr lang="sk-SK" smtClean="0"/>
              <a:t>6.10.2016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645-3FB2-4BAE-B357-D6E8D70EFB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53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004A-44EA-449A-A424-9B7AE6A69F7C}" type="datetimeFigureOut">
              <a:rPr lang="sk-SK" smtClean="0"/>
              <a:t>6.10.2016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645-3FB2-4BAE-B357-D6E8D70EFB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609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004A-44EA-449A-A424-9B7AE6A69F7C}" type="datetimeFigureOut">
              <a:rPr lang="sk-SK" smtClean="0"/>
              <a:t>6.10.2016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645-3FB2-4BAE-B357-D6E8D70EFB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4143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004A-44EA-449A-A424-9B7AE6A69F7C}" type="datetimeFigureOut">
              <a:rPr lang="sk-SK" smtClean="0"/>
              <a:t>6.10.2016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645-3FB2-4BAE-B357-D6E8D70EFB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170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004A-44EA-449A-A424-9B7AE6A69F7C}" type="datetimeFigureOut">
              <a:rPr lang="sk-SK" smtClean="0"/>
              <a:t>6.10.2016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645-3FB2-4BAE-B357-D6E8D70EFB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586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004A-44EA-449A-A424-9B7AE6A69F7C}" type="datetimeFigureOut">
              <a:rPr lang="sk-SK" smtClean="0"/>
              <a:t>6.10.2016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645-3FB2-4BAE-B357-D6E8D70EFB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12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004A-44EA-449A-A424-9B7AE6A69F7C}" type="datetimeFigureOut">
              <a:rPr lang="sk-SK" smtClean="0"/>
              <a:t>6.10.2016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4645-3FB2-4BAE-B357-D6E8D70EFBF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979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1150355" y="5301343"/>
            <a:ext cx="9343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podpory základných škôl pri predajni potravín Lidl </a:t>
            </a:r>
          </a:p>
          <a:p>
            <a:pPr algn="ctr"/>
            <a:endParaRPr lang="sk-SK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80" y="425849"/>
            <a:ext cx="7202424" cy="3602736"/>
          </a:xfrm>
          <a:prstGeom prst="rect">
            <a:avLst/>
          </a:prstGeom>
          <a:ln w="11112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9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/>
          <p:cNvSpPr txBox="1"/>
          <p:nvPr/>
        </p:nvSpPr>
        <p:spPr>
          <a:xfrm>
            <a:off x="829000" y="5549254"/>
            <a:ext cx="1281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Cieľ projektu</a:t>
            </a:r>
            <a:endParaRPr lang="sk-S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82756" y="330757"/>
            <a:ext cx="8547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 smtClean="0">
                <a:cs typeface="Arial" panose="020B0604020202020204" pitchFamily="34" charset="0"/>
              </a:rPr>
              <a:t>Projekt je naviazaný na novootvorené a zrekonštruované predajne Lidl</a:t>
            </a:r>
            <a:endParaRPr lang="sk-SK" sz="22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2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 smtClean="0">
                <a:cs typeface="Arial" panose="020B0604020202020204" pitchFamily="34" charset="0"/>
              </a:rPr>
              <a:t>Napĺňať našu spoločenskú zodpovednosť aj na lokálnej úrovni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2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 smtClean="0">
                <a:cs typeface="Arial" panose="020B0604020202020204" pitchFamily="34" charset="0"/>
              </a:rPr>
              <a:t>Byť dobrým susedom všade tam, kde máme svoje zastúpenie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2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 smtClean="0">
                <a:cs typeface="Arial" panose="020B0604020202020204" pitchFamily="34" charset="0"/>
              </a:rPr>
              <a:t>Skvalitniť edukáciu detí na školách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2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 smtClean="0">
                <a:cs typeface="Arial" panose="020B0604020202020204" pitchFamily="34" charset="0"/>
              </a:rPr>
              <a:t>Podporiť, a tým rozvíjať športové aktivity detí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2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200" dirty="0" smtClean="0">
                <a:cs typeface="Arial" panose="020B0604020202020204" pitchFamily="34" charset="0"/>
              </a:rPr>
              <a:t>Venovať školám pomôcky podľa ich vlastného výberu = dôraz na účelovosť a zameranie konkrétnej školy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>
              <a:cs typeface="Arial" panose="020B0604020202020204" pitchFamily="34" charset="0"/>
            </a:endParaRPr>
          </a:p>
          <a:p>
            <a:endParaRPr lang="sk-SK" sz="24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400" dirty="0"/>
          </a:p>
          <a:p>
            <a:endParaRPr lang="sk-SK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437" y="5132831"/>
            <a:ext cx="2158171" cy="165215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31" y="96890"/>
            <a:ext cx="1837456" cy="43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/>
          <p:cNvSpPr txBox="1"/>
          <p:nvPr/>
        </p:nvSpPr>
        <p:spPr>
          <a:xfrm>
            <a:off x="863834" y="5537775"/>
            <a:ext cx="1281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projektu</a:t>
            </a:r>
            <a:endParaRPr lang="sk-S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85355" y="274796"/>
            <a:ext cx="1129025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k-S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400" b="1" dirty="0" smtClean="0"/>
              <a:t>V prvý deň predaja je suma 0,50,- </a:t>
            </a:r>
            <a:r>
              <a:rPr lang="sk-SK" sz="2400" b="1" dirty="0"/>
              <a:t>euro z každého nákupu nad </a:t>
            </a:r>
            <a:r>
              <a:rPr lang="sk-SK" sz="2400" b="1" dirty="0" smtClean="0"/>
              <a:t>10,- </a:t>
            </a:r>
            <a:r>
              <a:rPr lang="sk-SK" sz="2400" b="1" dirty="0"/>
              <a:t>euro </a:t>
            </a:r>
            <a:r>
              <a:rPr lang="sk-SK" sz="2400" b="1" dirty="0" smtClean="0"/>
              <a:t>venovaná na podporu blízkej základnej školy </a:t>
            </a:r>
            <a:r>
              <a:rPr lang="sk-SK" sz="2400" dirty="0" smtClean="0"/>
              <a:t>(rádius do 1.000 m od predajne Lidl)</a:t>
            </a:r>
            <a:r>
              <a:rPr lang="sk-SK" sz="2400" b="1" dirty="0" smtClean="0"/>
              <a:t>				                                      „Váš nákup = Veľká pomoc“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Takýmto </a:t>
            </a:r>
            <a:r>
              <a:rPr lang="sk-SK" sz="2400" dirty="0"/>
              <a:t>spôsobom </a:t>
            </a:r>
            <a:r>
              <a:rPr lang="sk-SK" sz="2400" dirty="0" smtClean="0"/>
              <a:t>sa vyzbiera </a:t>
            </a:r>
            <a:r>
              <a:rPr lang="sk-SK" sz="2400" dirty="0"/>
              <a:t>cca 700,- až </a:t>
            </a:r>
            <a:r>
              <a:rPr lang="sk-SK" sz="2400" dirty="0" smtClean="0"/>
              <a:t>1.000</a:t>
            </a:r>
            <a:r>
              <a:rPr lang="sk-SK" sz="2400" dirty="0"/>
              <a:t>,- euro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Lidl vyzbieranú sumu následne </a:t>
            </a:r>
            <a:r>
              <a:rPr lang="sk-SK" sz="2400" dirty="0" smtClean="0"/>
              <a:t>navýši </a:t>
            </a:r>
            <a:r>
              <a:rPr lang="sk-SK" sz="2400" dirty="0"/>
              <a:t>na </a:t>
            </a:r>
            <a:r>
              <a:rPr lang="sk-SK" sz="2400" b="1" dirty="0"/>
              <a:t>3.000 euro </a:t>
            </a:r>
            <a:r>
              <a:rPr lang="sk-SK" sz="2400" dirty="0"/>
              <a:t>pre každú základnú školu</a:t>
            </a:r>
          </a:p>
          <a:p>
            <a:pPr algn="just"/>
            <a:endParaRPr lang="sk-SK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400" dirty="0" smtClean="0"/>
              <a:t>Z </a:t>
            </a:r>
            <a:r>
              <a:rPr lang="sk-SK" sz="2400" dirty="0"/>
              <a:t>takto vyzbieraných peňažných prostriedkov </a:t>
            </a:r>
            <a:r>
              <a:rPr lang="sk-SK" sz="2400" dirty="0" smtClean="0"/>
              <a:t>Lidl zabezpečí </a:t>
            </a:r>
            <a:r>
              <a:rPr lang="sk-SK" sz="2400" dirty="0"/>
              <a:t>pre </a:t>
            </a:r>
            <a:r>
              <a:rPr lang="sk-SK" sz="2400" dirty="0" smtClean="0"/>
              <a:t>školu interaktívnu tabuľu a  </a:t>
            </a:r>
            <a:r>
              <a:rPr lang="sk-SK" sz="2400" dirty="0"/>
              <a:t>nákup športových potrieb podľa vlastného </a:t>
            </a:r>
            <a:r>
              <a:rPr lang="sk-SK" sz="2400" dirty="0" smtClean="0"/>
              <a:t>výberu školy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2400" dirty="0" smtClean="0"/>
          </a:p>
          <a:p>
            <a:pPr algn="just"/>
            <a:r>
              <a:rPr lang="sk-SK" sz="2400" dirty="0"/>
              <a:t> </a:t>
            </a:r>
          </a:p>
          <a:p>
            <a:endParaRPr lang="sk-S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437" y="5132831"/>
            <a:ext cx="2158171" cy="1652159"/>
          </a:xfrm>
          <a:prstGeom prst="rect">
            <a:avLst/>
          </a:prstGeom>
        </p:spPr>
      </p:pic>
      <p:sp>
        <p:nvSpPr>
          <p:cNvPr id="2" name="Šípka doprava 1"/>
          <p:cNvSpPr/>
          <p:nvPr/>
        </p:nvSpPr>
        <p:spPr>
          <a:xfrm>
            <a:off x="3120144" y="1471749"/>
            <a:ext cx="531222" cy="2264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193" y="1230286"/>
            <a:ext cx="2120256" cy="14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/>
          <p:cNvSpPr txBox="1"/>
          <p:nvPr/>
        </p:nvSpPr>
        <p:spPr>
          <a:xfrm>
            <a:off x="829000" y="5549254"/>
            <a:ext cx="1281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Vizuály k projektu</a:t>
            </a:r>
            <a:endParaRPr lang="sk-S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856" y="2271093"/>
            <a:ext cx="3539432" cy="439003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46" y="516950"/>
            <a:ext cx="2685974" cy="382875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236856" y="236306"/>
            <a:ext cx="3539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/>
              <a:t>O akcií na  </a:t>
            </a:r>
            <a:r>
              <a:rPr lang="sk-SK" sz="2400" dirty="0" smtClean="0"/>
              <a:t>podporu </a:t>
            </a:r>
            <a:r>
              <a:rPr lang="sk-SK" sz="2400" dirty="0"/>
              <a:t>miestnej základnej </a:t>
            </a:r>
            <a:r>
              <a:rPr lang="sk-SK" sz="2400" dirty="0" smtClean="0"/>
              <a:t>školy a aj o vyhodnotení projektu informuje leták </a:t>
            </a:r>
            <a:r>
              <a:rPr lang="sk-SK" sz="2400" dirty="0"/>
              <a:t>na titulnej </a:t>
            </a:r>
            <a:r>
              <a:rPr lang="sk-SK" sz="2400" dirty="0" smtClean="0"/>
              <a:t>strane. </a:t>
            </a:r>
            <a:endParaRPr lang="de-DE" sz="2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3387029" y="632978"/>
            <a:ext cx="28391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 smtClean="0"/>
              <a:t>Základná škola má možnosť túto aktivitu podporiť po svojej línií tým, že dostane k dispozícií grafiku plagátu, ktorý môže distribuovať medzi žiakov a rodičov.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035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/>
          <p:cNvSpPr txBox="1"/>
          <p:nvPr/>
        </p:nvSpPr>
        <p:spPr>
          <a:xfrm>
            <a:off x="180845" y="6106777"/>
            <a:ext cx="1281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Podporené školy v roku 2015</a:t>
            </a:r>
            <a:endParaRPr lang="sk-S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711409"/>
              </p:ext>
            </p:extLst>
          </p:nvPr>
        </p:nvGraphicFramePr>
        <p:xfrm>
          <a:off x="369130" y="196476"/>
          <a:ext cx="9344025" cy="575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3" imgW="9343884" imgH="5753100" progId="Excel.Sheet.12">
                  <p:embed/>
                </p:oleObj>
              </mc:Choice>
              <mc:Fallback>
                <p:oleObj name="Worksheet" r:id="rId3" imgW="9343884" imgH="5753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130" y="196476"/>
                        <a:ext cx="9344025" cy="575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Obrázo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155" y="266294"/>
            <a:ext cx="1841152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/>
          <p:cNvSpPr txBox="1"/>
          <p:nvPr/>
        </p:nvSpPr>
        <p:spPr>
          <a:xfrm>
            <a:off x="173102" y="6126365"/>
            <a:ext cx="1281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Podporené školy v roku 2015</a:t>
            </a:r>
            <a:endParaRPr lang="sk-S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437" y="5132831"/>
            <a:ext cx="2158171" cy="165215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48" y="3689180"/>
            <a:ext cx="3310236" cy="245424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56" y="112539"/>
            <a:ext cx="1768162" cy="241830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42" y="2437692"/>
            <a:ext cx="3297559" cy="219837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2" y="2038860"/>
            <a:ext cx="2624039" cy="196802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32" y="4067127"/>
            <a:ext cx="1798289" cy="2397718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0" y="4123660"/>
            <a:ext cx="2665332" cy="1998999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2" y="70805"/>
            <a:ext cx="2828960" cy="1882077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02" y="1449296"/>
            <a:ext cx="3148259" cy="2099864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687" y="112539"/>
            <a:ext cx="2822474" cy="2116855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681" y="70805"/>
            <a:ext cx="2988985" cy="198805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3439" y="1506430"/>
            <a:ext cx="3221784" cy="24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/>
          <p:cNvSpPr txBox="1"/>
          <p:nvPr/>
        </p:nvSpPr>
        <p:spPr>
          <a:xfrm>
            <a:off x="471118" y="6228980"/>
            <a:ext cx="1281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Podporené školy </a:t>
            </a:r>
            <a:r>
              <a:rPr lang="sk-SK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roku 2016</a:t>
            </a:r>
            <a:endParaRPr lang="sk-S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ázo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788" y="180087"/>
            <a:ext cx="1841152" cy="4322439"/>
          </a:xfrm>
          <a:prstGeom prst="rect">
            <a:avLst/>
          </a:prstGeom>
        </p:spPr>
      </p:pic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575858"/>
              </p:ext>
            </p:extLst>
          </p:nvPr>
        </p:nvGraphicFramePr>
        <p:xfrm>
          <a:off x="1163576" y="363948"/>
          <a:ext cx="81248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4" imgW="8124800" imgH="3581400" progId="Excel.Sheet.12">
                  <p:embed/>
                </p:oleObj>
              </mc:Choice>
              <mc:Fallback>
                <p:oleObj name="Worksheet" r:id="rId4" imgW="8124800" imgH="3581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3576" y="363948"/>
                        <a:ext cx="8124825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BlokTextu 23"/>
          <p:cNvSpPr txBox="1"/>
          <p:nvPr/>
        </p:nvSpPr>
        <p:spPr>
          <a:xfrm>
            <a:off x="431712" y="4040861"/>
            <a:ext cx="8722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Do konca roku 2016 podporíme ešte 5 základných škôl v 3 mestách.</a:t>
            </a:r>
            <a:endParaRPr lang="de-DE" sz="2400" b="1" dirty="0"/>
          </a:p>
        </p:txBody>
      </p:sp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144027"/>
              </p:ext>
            </p:extLst>
          </p:nvPr>
        </p:nvGraphicFramePr>
        <p:xfrm>
          <a:off x="1163575" y="5380492"/>
          <a:ext cx="81248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6" imgW="8124800" imgH="352598" progId="Excel.Sheet.12">
                  <p:embed/>
                </p:oleObj>
              </mc:Choice>
              <mc:Fallback>
                <p:oleObj name="Worksheet" r:id="rId6" imgW="8124800" imgH="3525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3575" y="5380492"/>
                        <a:ext cx="812482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okTextu 10"/>
          <p:cNvSpPr txBox="1"/>
          <p:nvPr/>
        </p:nvSpPr>
        <p:spPr>
          <a:xfrm>
            <a:off x="1011880" y="5697300"/>
            <a:ext cx="1281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Podporené školy do októbra 2016</a:t>
            </a:r>
            <a:endParaRPr lang="sk-SK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437" y="5132831"/>
            <a:ext cx="2158171" cy="165215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" y="280966"/>
            <a:ext cx="4320339" cy="323924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80" y="2620091"/>
            <a:ext cx="3228883" cy="215258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0" y="3231252"/>
            <a:ext cx="3157861" cy="210524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24" y="280966"/>
            <a:ext cx="3577701" cy="201245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09" y="1082559"/>
            <a:ext cx="4191124" cy="31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Širokouhlá</PresentationFormat>
  <Paragraphs>38</Paragraphs>
  <Slides>8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Worksheet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Lidl Stiftung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Sobotova</dc:creator>
  <cp:lastModifiedBy>Tomas Bezak</cp:lastModifiedBy>
  <cp:revision>89</cp:revision>
  <dcterms:created xsi:type="dcterms:W3CDTF">2016-03-04T09:28:24Z</dcterms:created>
  <dcterms:modified xsi:type="dcterms:W3CDTF">2016-10-06T11:46:47Z</dcterms:modified>
</cp:coreProperties>
</file>