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1"/>
  </p:handoutMasterIdLst>
  <p:sldIdLst>
    <p:sldId id="258" r:id="rId2"/>
    <p:sldId id="260" r:id="rId3"/>
    <p:sldId id="261" r:id="rId4"/>
    <p:sldId id="262" r:id="rId5"/>
    <p:sldId id="259" r:id="rId6"/>
    <p:sldId id="263" r:id="rId7"/>
    <p:sldId id="267" r:id="rId8"/>
    <p:sldId id="266"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89703" autoAdjust="0"/>
  </p:normalViewPr>
  <p:slideViewPr>
    <p:cSldViewPr snapToGrid="0" snapToObjects="1">
      <p:cViewPr>
        <p:scale>
          <a:sx n="90" d="100"/>
          <a:sy n="90" d="100"/>
        </p:scale>
        <p:origin x="2280" y="8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2B1F4D-14D4-304C-93B8-A29E673A463C}" type="datetimeFigureOut">
              <a:rPr lang="en-US" smtClean="0"/>
              <a:t>5/24/17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C67AA8-09A6-8643-B714-908E4CADFC36}" type="slidenum">
              <a:rPr lang="en-US" smtClean="0"/>
              <a:t>‹#›</a:t>
            </a:fld>
            <a:endParaRPr lang="en-US"/>
          </a:p>
        </p:txBody>
      </p:sp>
    </p:spTree>
    <p:extLst>
      <p:ext uri="{BB962C8B-B14F-4D97-AF65-F5344CB8AC3E}">
        <p14:creationId xmlns:p14="http://schemas.microsoft.com/office/powerpoint/2010/main" val="17005904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k-S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Click to edit Master subtitle style</a:t>
            </a:r>
            <a:endParaRPr lang="en-US"/>
          </a:p>
        </p:txBody>
      </p:sp>
      <p:sp>
        <p:nvSpPr>
          <p:cNvPr id="4" name="Date Placeholder 3"/>
          <p:cNvSpPr>
            <a:spLocks noGrp="1"/>
          </p:cNvSpPr>
          <p:nvPr>
            <p:ph type="dt" sz="half" idx="10"/>
          </p:nvPr>
        </p:nvSpPr>
        <p:spPr/>
        <p:txBody>
          <a:bodyPr/>
          <a:lstStyle/>
          <a:p>
            <a:fld id="{026BB2C1-3799-7F4F-B3F2-B4A09470D38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3700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4" name="Date Placeholder 3"/>
          <p:cNvSpPr>
            <a:spLocks noGrp="1"/>
          </p:cNvSpPr>
          <p:nvPr>
            <p:ph type="dt" sz="half" idx="10"/>
          </p:nvPr>
        </p:nvSpPr>
        <p:spPr/>
        <p:txBody>
          <a:bodyPr/>
          <a:lstStyle/>
          <a:p>
            <a:fld id="{026BB2C1-3799-7F4F-B3F2-B4A09470D38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70985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sk-SK"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4" name="Date Placeholder 3"/>
          <p:cNvSpPr>
            <a:spLocks noGrp="1"/>
          </p:cNvSpPr>
          <p:nvPr>
            <p:ph type="dt" sz="half" idx="10"/>
          </p:nvPr>
        </p:nvSpPr>
        <p:spPr/>
        <p:txBody>
          <a:bodyPr/>
          <a:lstStyle/>
          <a:p>
            <a:fld id="{026BB2C1-3799-7F4F-B3F2-B4A09470D38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258087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Click to edit Master title style</a:t>
            </a:r>
            <a:endParaRPr lang="en-US"/>
          </a:p>
        </p:txBody>
      </p:sp>
      <p:sp>
        <p:nvSpPr>
          <p:cNvPr id="3" name="Content Placeholder 2"/>
          <p:cNvSpPr>
            <a:spLocks noGrp="1"/>
          </p:cNvSpPr>
          <p:nvPr>
            <p:ph idx="1"/>
          </p:nvPr>
        </p:nvSpPr>
        <p:spPr/>
        <p:txBody>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4" name="Date Placeholder 3"/>
          <p:cNvSpPr>
            <a:spLocks noGrp="1"/>
          </p:cNvSpPr>
          <p:nvPr>
            <p:ph type="dt" sz="half" idx="10"/>
          </p:nvPr>
        </p:nvSpPr>
        <p:spPr/>
        <p:txBody>
          <a:bodyPr/>
          <a:lstStyle/>
          <a:p>
            <a:fld id="{026BB2C1-3799-7F4F-B3F2-B4A09470D38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369410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k-SK"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Click to edit Master text styles</a:t>
            </a:r>
          </a:p>
        </p:txBody>
      </p:sp>
      <p:sp>
        <p:nvSpPr>
          <p:cNvPr id="4" name="Date Placeholder 3"/>
          <p:cNvSpPr>
            <a:spLocks noGrp="1"/>
          </p:cNvSpPr>
          <p:nvPr>
            <p:ph type="dt" sz="half" idx="10"/>
          </p:nvPr>
        </p:nvSpPr>
        <p:spPr/>
        <p:txBody>
          <a:bodyPr/>
          <a:lstStyle/>
          <a:p>
            <a:fld id="{026BB2C1-3799-7F4F-B3F2-B4A09470D383}" type="datetimeFigureOut">
              <a:rPr lang="en-US" smtClean="0"/>
              <a:t>5/24/17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189140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5" name="Date Placeholder 4"/>
          <p:cNvSpPr>
            <a:spLocks noGrp="1"/>
          </p:cNvSpPr>
          <p:nvPr>
            <p:ph type="dt" sz="half" idx="10"/>
          </p:nvPr>
        </p:nvSpPr>
        <p:spPr/>
        <p:txBody>
          <a:bodyPr/>
          <a:lstStyle/>
          <a:p>
            <a:fld id="{026BB2C1-3799-7F4F-B3F2-B4A09470D383}" type="datetimeFigureOut">
              <a:rPr lang="en-US" smtClean="0"/>
              <a:t>5/24/17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184985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7" name="Date Placeholder 6"/>
          <p:cNvSpPr>
            <a:spLocks noGrp="1"/>
          </p:cNvSpPr>
          <p:nvPr>
            <p:ph type="dt" sz="half" idx="10"/>
          </p:nvPr>
        </p:nvSpPr>
        <p:spPr/>
        <p:txBody>
          <a:bodyPr/>
          <a:lstStyle/>
          <a:p>
            <a:fld id="{026BB2C1-3799-7F4F-B3F2-B4A09470D383}" type="datetimeFigureOut">
              <a:rPr lang="en-US" smtClean="0"/>
              <a:t>5/24/17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103571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Click to edit Master title style</a:t>
            </a:r>
            <a:endParaRPr lang="en-US"/>
          </a:p>
        </p:txBody>
      </p:sp>
      <p:sp>
        <p:nvSpPr>
          <p:cNvPr id="3" name="Date Placeholder 2"/>
          <p:cNvSpPr>
            <a:spLocks noGrp="1"/>
          </p:cNvSpPr>
          <p:nvPr>
            <p:ph type="dt" sz="half" idx="10"/>
          </p:nvPr>
        </p:nvSpPr>
        <p:spPr/>
        <p:txBody>
          <a:bodyPr/>
          <a:lstStyle/>
          <a:p>
            <a:fld id="{026BB2C1-3799-7F4F-B3F2-B4A09470D383}" type="datetimeFigureOut">
              <a:rPr lang="en-US" smtClean="0"/>
              <a:t>5/24/17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1469994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BB2C1-3799-7F4F-B3F2-B4A09470D383}" type="datetimeFigureOut">
              <a:rPr lang="en-US" smtClean="0"/>
              <a:t>5/24/17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329055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sk-SK"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Click to edit Master text styles</a:t>
            </a:r>
          </a:p>
        </p:txBody>
      </p:sp>
      <p:sp>
        <p:nvSpPr>
          <p:cNvPr id="5" name="Date Placeholder 4"/>
          <p:cNvSpPr>
            <a:spLocks noGrp="1"/>
          </p:cNvSpPr>
          <p:nvPr>
            <p:ph type="dt" sz="half" idx="10"/>
          </p:nvPr>
        </p:nvSpPr>
        <p:spPr/>
        <p:txBody>
          <a:bodyPr/>
          <a:lstStyle/>
          <a:p>
            <a:fld id="{026BB2C1-3799-7F4F-B3F2-B4A09470D383}" type="datetimeFigureOut">
              <a:rPr lang="en-US" smtClean="0"/>
              <a:t>5/24/17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32414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sk-S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Click to edit Master text styles</a:t>
            </a:r>
          </a:p>
        </p:txBody>
      </p:sp>
      <p:sp>
        <p:nvSpPr>
          <p:cNvPr id="5" name="Date Placeholder 4"/>
          <p:cNvSpPr>
            <a:spLocks noGrp="1"/>
          </p:cNvSpPr>
          <p:nvPr>
            <p:ph type="dt" sz="half" idx="10"/>
          </p:nvPr>
        </p:nvSpPr>
        <p:spPr/>
        <p:txBody>
          <a:bodyPr/>
          <a:lstStyle/>
          <a:p>
            <a:fld id="{026BB2C1-3799-7F4F-B3F2-B4A09470D383}" type="datetimeFigureOut">
              <a:rPr lang="en-US" smtClean="0"/>
              <a:t>5/24/17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477C8-566F-8D4E-9B75-907F65E1CFB7}" type="slidenum">
              <a:rPr lang="en-US" smtClean="0"/>
              <a:t>‹#›</a:t>
            </a:fld>
            <a:endParaRPr lang="en-US"/>
          </a:p>
        </p:txBody>
      </p:sp>
    </p:spTree>
    <p:extLst>
      <p:ext uri="{BB962C8B-B14F-4D97-AF65-F5344CB8AC3E}">
        <p14:creationId xmlns:p14="http://schemas.microsoft.com/office/powerpoint/2010/main" val="41567950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BB2C1-3799-7F4F-B3F2-B4A09470D383}" type="datetimeFigureOut">
              <a:rPr lang="en-US" smtClean="0"/>
              <a:t>5/24/17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477C8-566F-8D4E-9B75-907F65E1CFB7}" type="slidenum">
              <a:rPr lang="en-US" smtClean="0"/>
              <a:t>‹#›</a:t>
            </a:fld>
            <a:endParaRPr lang="en-US"/>
          </a:p>
        </p:txBody>
      </p:sp>
    </p:spTree>
    <p:extLst>
      <p:ext uri="{BB962C8B-B14F-4D97-AF65-F5344CB8AC3E}">
        <p14:creationId xmlns:p14="http://schemas.microsoft.com/office/powerpoint/2010/main" val="674362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ebumenia.sk/dielo/SVK:SNG.K_2934/zoom" TargetMode="Externa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ebumenia.sk/dielo/SVK:SNG.O_676/zoom" TargetMode="Externa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a:xfrm>
            <a:off x="5921437" y="127000"/>
            <a:ext cx="2993964" cy="6731000"/>
          </a:xfrm>
        </p:spPr>
        <p:txBody>
          <a:bodyPr>
            <a:normAutofit/>
          </a:bodyPr>
          <a:lstStyle/>
          <a:p>
            <a:pPr marL="0" indent="0" algn="just">
              <a:buNone/>
            </a:pPr>
            <a:endParaRPr lang="en-US" sz="1600" dirty="0" smtClean="0">
              <a:solidFill>
                <a:schemeClr val="bg1"/>
              </a:solidFill>
            </a:endParaRPr>
          </a:p>
          <a:p>
            <a:pPr marL="0" indent="0" algn="just">
              <a:buNone/>
            </a:pPr>
            <a:endParaRPr lang="en-US" sz="1600" dirty="0">
              <a:solidFill>
                <a:schemeClr val="bg1"/>
              </a:solidFill>
            </a:endParaRPr>
          </a:p>
          <a:p>
            <a:pPr marL="0" indent="0">
              <a:buNone/>
            </a:pPr>
            <a:r>
              <a:rPr lang="en-US" sz="3600" dirty="0" smtClean="0">
                <a:solidFill>
                  <a:schemeClr val="bg1"/>
                </a:solidFill>
              </a:rPr>
              <a:t>POP-UP </a:t>
            </a:r>
          </a:p>
          <a:p>
            <a:pPr marL="0" indent="0">
              <a:buNone/>
            </a:pPr>
            <a:r>
              <a:rPr lang="en-US" sz="3600" dirty="0" smtClean="0">
                <a:solidFill>
                  <a:schemeClr val="bg1"/>
                </a:solidFill>
              </a:rPr>
              <a:t>VÝSTAVA </a:t>
            </a:r>
          </a:p>
          <a:p>
            <a:pPr marL="0" indent="0">
              <a:buNone/>
            </a:pPr>
            <a:r>
              <a:rPr lang="en-US" sz="3600" dirty="0" smtClean="0">
                <a:solidFill>
                  <a:schemeClr val="bg1"/>
                </a:solidFill>
              </a:rPr>
              <a:t>12 IKONICKÝCH </a:t>
            </a:r>
          </a:p>
          <a:p>
            <a:pPr marL="0" indent="0">
              <a:buNone/>
            </a:pPr>
            <a:r>
              <a:rPr lang="en-US" sz="3600" dirty="0" smtClean="0">
                <a:solidFill>
                  <a:schemeClr val="bg1"/>
                </a:solidFill>
              </a:rPr>
              <a:t>DIEL SNG NA </a:t>
            </a:r>
          </a:p>
          <a:p>
            <a:pPr marL="0" indent="0">
              <a:buNone/>
            </a:pPr>
            <a:r>
              <a:rPr lang="en-US" sz="3600" dirty="0" smtClean="0">
                <a:solidFill>
                  <a:schemeClr val="bg1"/>
                </a:solidFill>
              </a:rPr>
              <a:t>MAGIO PLÁŽI </a:t>
            </a:r>
          </a:p>
          <a:p>
            <a:pPr marL="0" indent="0">
              <a:buNone/>
            </a:pPr>
            <a:endParaRPr lang="en-US" sz="1600" dirty="0" smtClean="0">
              <a:solidFill>
                <a:schemeClr val="bg1"/>
              </a:solidFill>
            </a:endParaRPr>
          </a:p>
          <a:p>
            <a:pPr marL="0" indent="0">
              <a:buNone/>
            </a:pPr>
            <a:endParaRPr lang="en-US" sz="1600" dirty="0">
              <a:solidFill>
                <a:schemeClr val="bg1"/>
              </a:solidFill>
            </a:endParaRPr>
          </a:p>
          <a:p>
            <a:pPr marL="0" indent="0" algn="just">
              <a:buNone/>
            </a:pPr>
            <a:endParaRPr lang="en-US" sz="1600" dirty="0" smtClean="0">
              <a:solidFill>
                <a:schemeClr val="bg1"/>
              </a:solidFill>
            </a:endParaRPr>
          </a:p>
        </p:txBody>
      </p:sp>
      <p:pic>
        <p:nvPicPr>
          <p:cNvPr id="7" name="Picture 6"/>
          <p:cNvPicPr>
            <a:picLocks noChangeAspect="1"/>
          </p:cNvPicPr>
          <p:nvPr/>
        </p:nvPicPr>
        <p:blipFill>
          <a:blip r:embed="rId2"/>
          <a:stretch>
            <a:fillRect/>
          </a:stretch>
        </p:blipFill>
        <p:spPr>
          <a:xfrm>
            <a:off x="1" y="0"/>
            <a:ext cx="5563553" cy="6858000"/>
          </a:xfrm>
          <a:prstGeom prst="rect">
            <a:avLst/>
          </a:prstGeom>
        </p:spPr>
      </p:pic>
    </p:spTree>
    <p:extLst>
      <p:ext uri="{BB962C8B-B14F-4D97-AF65-F5344CB8AC3E}">
        <p14:creationId xmlns:p14="http://schemas.microsoft.com/office/powerpoint/2010/main" val="4096317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a:xfrm>
            <a:off x="5365749" y="461874"/>
            <a:ext cx="3321051" cy="6396126"/>
          </a:xfrm>
        </p:spPr>
        <p:txBody>
          <a:bodyPr>
            <a:normAutofit/>
          </a:bodyPr>
          <a:lstStyle/>
          <a:p>
            <a:pPr marL="0" indent="0">
              <a:buNone/>
            </a:pPr>
            <a:r>
              <a:rPr lang="sk-SK" sz="1600" b="1" dirty="0" smtClean="0">
                <a:solidFill>
                  <a:srgbClr val="FFFFFF"/>
                </a:solidFill>
              </a:rPr>
              <a:t>Východiská</a:t>
            </a:r>
          </a:p>
          <a:p>
            <a:pPr marL="0" indent="0">
              <a:buNone/>
            </a:pPr>
            <a:r>
              <a:rPr lang="sk-SK" sz="1600" dirty="0" smtClean="0">
                <a:solidFill>
                  <a:srgbClr val="FFFFFF"/>
                </a:solidFill>
              </a:rPr>
              <a:t>J&amp;T Banka bola dlhoročným partnerom SNG. Ich spolupráca</a:t>
            </a:r>
            <a:r>
              <a:rPr lang="sk-SK" sz="1600" dirty="0">
                <a:solidFill>
                  <a:srgbClr val="FFFFFF"/>
                </a:solidFill>
              </a:rPr>
              <a:t> </a:t>
            </a:r>
            <a:r>
              <a:rPr lang="sk-SK" sz="1600" dirty="0" smtClean="0">
                <a:solidFill>
                  <a:srgbClr val="FFFFFF"/>
                </a:solidFill>
              </a:rPr>
              <a:t>umožňovala, </a:t>
            </a:r>
            <a:r>
              <a:rPr lang="sk-SK" sz="1600" dirty="0">
                <a:solidFill>
                  <a:srgbClr val="FFFFFF"/>
                </a:solidFill>
              </a:rPr>
              <a:t>okrem </a:t>
            </a:r>
            <a:r>
              <a:rPr lang="sk-SK" sz="1600" dirty="0" smtClean="0">
                <a:solidFill>
                  <a:srgbClr val="FFFFFF"/>
                </a:solidFill>
              </a:rPr>
              <a:t>iného,  poskytovať bezplatné vstupné do SNG v Bratislave, čím sa jej návštevnosť </a:t>
            </a:r>
            <a:r>
              <a:rPr lang="sk-SK" sz="1600" dirty="0">
                <a:solidFill>
                  <a:srgbClr val="FFFFFF"/>
                </a:solidFill>
              </a:rPr>
              <a:t>zvýšila takmer </a:t>
            </a:r>
            <a:r>
              <a:rPr lang="sk-SK" sz="1600" dirty="0" smtClean="0">
                <a:solidFill>
                  <a:srgbClr val="FFFFFF"/>
                </a:solidFill>
              </a:rPr>
              <a:t>o polovicu. V roku 2016 bola sídelná budova SNG v rekonštrukcii. Spoločne - v trojlístku J&amp;T Banka, SNG a MW Promotion -   sme hľadali príležitosti, ako pokračovať v realizácií populárneho benefitu, bezplatného vstupu</a:t>
            </a:r>
            <a:r>
              <a:rPr lang="sk-SK" sz="1600" dirty="0">
                <a:solidFill>
                  <a:srgbClr val="FFFFFF"/>
                </a:solidFill>
              </a:rPr>
              <a:t> </a:t>
            </a:r>
            <a:r>
              <a:rPr lang="sk-SK" sz="1600" dirty="0" smtClean="0">
                <a:solidFill>
                  <a:srgbClr val="FFFFFF"/>
                </a:solidFill>
              </a:rPr>
              <a:t>do galérie. </a:t>
            </a:r>
          </a:p>
          <a:p>
            <a:pPr marL="0" indent="0">
              <a:buNone/>
            </a:pPr>
            <a:endParaRPr lang="sk-SK" sz="1600" dirty="0">
              <a:solidFill>
                <a:srgbClr val="FFFFFF"/>
              </a:solidFill>
            </a:endParaRPr>
          </a:p>
          <a:p>
            <a:pPr marL="0" indent="0">
              <a:buNone/>
            </a:pPr>
            <a:r>
              <a:rPr lang="sk-SK" sz="1600" dirty="0" smtClean="0">
                <a:solidFill>
                  <a:srgbClr val="FFFFFF"/>
                </a:solidFill>
              </a:rPr>
              <a:t>Agentúra MW Promotion dlhodobo realizuje Magio Pláž, ktorá je najväčším verejným eventom na Slovensku. Každoročne ju navštevuje viac ako 100.000 návštevníkov. Magio Pláž sa preto prirodzene javila ako priblížiť diela SNG širokej verenosti a nadovšetko stále zadarmo. </a:t>
            </a:r>
            <a:endParaRPr lang="sk-SK" sz="1600" dirty="0">
              <a:solidFill>
                <a:srgbClr val="FFFFFF"/>
              </a:solidFill>
            </a:endParaRPr>
          </a:p>
          <a:p>
            <a:pPr marL="0" indent="0">
              <a:buNone/>
            </a:pP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2" y="0"/>
            <a:ext cx="5194935" cy="6858000"/>
          </a:xfrm>
          <a:prstGeom prst="rect">
            <a:avLst/>
          </a:prstGeom>
        </p:spPr>
      </p:pic>
    </p:spTree>
    <p:extLst>
      <p:ext uri="{BB962C8B-B14F-4D97-AF65-F5344CB8AC3E}">
        <p14:creationId xmlns:p14="http://schemas.microsoft.com/office/powerpoint/2010/main" val="2402421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a:xfrm>
            <a:off x="5365749" y="461874"/>
            <a:ext cx="3321051" cy="6396126"/>
          </a:xfrm>
        </p:spPr>
        <p:txBody>
          <a:bodyPr>
            <a:normAutofit/>
          </a:bodyPr>
          <a:lstStyle/>
          <a:p>
            <a:pPr marL="0" indent="0">
              <a:buNone/>
            </a:pPr>
            <a:r>
              <a:rPr lang="sk-SK" sz="1600" b="1" dirty="0" smtClean="0">
                <a:solidFill>
                  <a:srgbClr val="FFFFFF"/>
                </a:solidFill>
              </a:rPr>
              <a:t>Cieľ eventu </a:t>
            </a:r>
          </a:p>
          <a:p>
            <a:pPr marL="0" indent="0">
              <a:buNone/>
            </a:pPr>
            <a:r>
              <a:rPr lang="sk-SK" sz="1600" dirty="0" smtClean="0">
                <a:solidFill>
                  <a:srgbClr val="FFFFFF"/>
                </a:solidFill>
              </a:rPr>
              <a:t>Pokračovať počas rekonštrukcie SNG v poskytovaní populárneho benefitu - bezplatného vstupu do galérie a osloviť ním čo najviac ľudí.</a:t>
            </a:r>
          </a:p>
          <a:p>
            <a:pPr marL="0" indent="0">
              <a:buNone/>
            </a:pPr>
            <a:endParaRPr lang="sk-SK" sz="1600" dirty="0" smtClean="0">
              <a:solidFill>
                <a:srgbClr val="FFFFFF"/>
              </a:solidFill>
            </a:endParaRPr>
          </a:p>
          <a:p>
            <a:pPr marL="0" indent="0">
              <a:buNone/>
            </a:pPr>
            <a:r>
              <a:rPr lang="sk-SK" sz="1600" b="1" dirty="0" smtClean="0">
                <a:solidFill>
                  <a:srgbClr val="FFFFFF"/>
                </a:solidFill>
              </a:rPr>
              <a:t>Koncept eventu </a:t>
            </a:r>
          </a:p>
          <a:p>
            <a:pPr marL="0" indent="0">
              <a:buNone/>
            </a:pPr>
            <a:r>
              <a:rPr lang="sk-SK" sz="1600" dirty="0" smtClean="0">
                <a:solidFill>
                  <a:srgbClr val="FFFFFF"/>
                </a:solidFill>
              </a:rPr>
              <a:t>Riaditeľka SNG osobne vybrala 12 najikonickejších diel zo zbierok SNG a napísala ku každému krátku  a zaujímavú anotáciu pre širokú verejnosť. Agentúra umiestnila  vybrané ikonické diela na Magio pláž.</a:t>
            </a:r>
          </a:p>
          <a:p>
            <a:pPr marL="0" indent="0">
              <a:buNone/>
            </a:pPr>
            <a:endParaRPr lang="sk-SK" sz="1600" dirty="0" smtClean="0">
              <a:solidFill>
                <a:srgbClr val="FFFFFF"/>
              </a:solidFill>
            </a:endParaRPr>
          </a:p>
          <a:p>
            <a:pPr marL="0" indent="0">
              <a:buNone/>
            </a:pPr>
            <a:r>
              <a:rPr lang="sk-SK" sz="1600" b="1" dirty="0" smtClean="0">
                <a:solidFill>
                  <a:srgbClr val="FFFFFF"/>
                </a:solidFill>
              </a:rPr>
              <a:t>Realizácia eventu </a:t>
            </a:r>
          </a:p>
          <a:p>
            <a:pPr marL="0" indent="0">
              <a:buNone/>
            </a:pPr>
            <a:r>
              <a:rPr lang="sk-SK" sz="1600" dirty="0" smtClean="0">
                <a:solidFill>
                  <a:srgbClr val="FFFFFF"/>
                </a:solidFill>
              </a:rPr>
              <a:t>Tucet najzásadnejších diel bol vystavených na Magio pláži vo forme veľkoplošných, počasiu odolných, posterov. Každý obsahoval aj anotáciu od riaditeľky národnej galérie. </a:t>
            </a:r>
            <a:r>
              <a:rPr lang="sk-SK" sz="1600" b="1" dirty="0" smtClean="0">
                <a:solidFill>
                  <a:srgbClr val="FFFFFF"/>
                </a:solidFill>
              </a:rPr>
              <a:t>Pop-up &amp; open-air </a:t>
            </a:r>
            <a:r>
              <a:rPr lang="sk-SK" sz="1600" dirty="0" smtClean="0">
                <a:solidFill>
                  <a:srgbClr val="FFFFFF"/>
                </a:solidFill>
              </a:rPr>
              <a:t>výstava trvala od 18.8. do 4.9. 2016.</a:t>
            </a:r>
          </a:p>
          <a:p>
            <a:pPr marL="0" indent="0">
              <a:buNone/>
            </a:pPr>
            <a:endParaRPr lang="sk-SK" sz="1600" dirty="0">
              <a:solidFill>
                <a:srgbClr val="FFFFFF"/>
              </a:solidFill>
            </a:endParaRPr>
          </a:p>
          <a:p>
            <a:pPr marL="0" indent="0">
              <a:buNone/>
            </a:pPr>
            <a:endParaRPr lang="sk-SK" sz="1600" dirty="0">
              <a:solidFill>
                <a:srgbClr val="FFFFFF"/>
              </a:solidFill>
            </a:endParaRPr>
          </a:p>
          <a:p>
            <a:pPr marL="0" indent="0">
              <a:buNone/>
            </a:pP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2" y="0"/>
            <a:ext cx="5194935" cy="6858000"/>
          </a:xfrm>
          <a:prstGeom prst="rect">
            <a:avLst/>
          </a:prstGeom>
        </p:spPr>
      </p:pic>
      <p:pic>
        <p:nvPicPr>
          <p:cNvPr id="5" name="Obrázok 1" descr="Peter Michal Bohúň - Ján Francisci ako kapitán slovenských dobrovoľníkov"/>
          <p:cNvPicPr/>
          <p:nvPr/>
        </p:nvPicPr>
        <p:blipFill>
          <a:blip r:embed="rId3">
            <a:extLst>
              <a:ext uri="{28A0092B-C50C-407E-A947-70E740481C1C}">
                <a14:useLocalDpi xmlns:a14="http://schemas.microsoft.com/office/drawing/2010/main" val="0"/>
              </a:ext>
            </a:extLst>
          </a:blip>
          <a:srcRect/>
          <a:stretch>
            <a:fillRect/>
          </a:stretch>
        </p:blipFill>
        <p:spPr bwMode="auto">
          <a:xfrm>
            <a:off x="-128856" y="1"/>
            <a:ext cx="5494605" cy="6858000"/>
          </a:xfrm>
          <a:prstGeom prst="rect">
            <a:avLst/>
          </a:prstGeom>
          <a:noFill/>
          <a:ln>
            <a:noFill/>
          </a:ln>
        </p:spPr>
      </p:pic>
    </p:spTree>
    <p:extLst>
      <p:ext uri="{BB962C8B-B14F-4D97-AF65-F5344CB8AC3E}">
        <p14:creationId xmlns:p14="http://schemas.microsoft.com/office/powerpoint/2010/main" val="3410636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JTB_SNG</a:t>
            </a:r>
          </a:p>
        </p:txBody>
      </p:sp>
      <p:sp>
        <p:nvSpPr>
          <p:cNvPr id="4" name="Rectangle 3"/>
          <p:cNvSpPr/>
          <p:nvPr/>
        </p:nvSpPr>
        <p:spPr>
          <a:xfrm>
            <a:off x="4066017" y="3244334"/>
            <a:ext cx="1011966" cy="369332"/>
          </a:xfrm>
          <a:prstGeom prst="rect">
            <a:avLst/>
          </a:prstGeom>
        </p:spPr>
        <p:txBody>
          <a:bodyPr wrap="none">
            <a:spAutoFit/>
          </a:bodyPr>
          <a:lstStyle/>
          <a:p>
            <a:r>
              <a:rPr lang="en-US" dirty="0"/>
              <a:t>JTB_SNG</a:t>
            </a:r>
          </a:p>
        </p:txBody>
      </p:sp>
      <p:pic>
        <p:nvPicPr>
          <p:cNvPr id="5" name="Picture 4" descr="JTB_S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9144000" cy="6096000"/>
          </a:xfrm>
          <a:prstGeom prst="rect">
            <a:avLst/>
          </a:prstGeom>
        </p:spPr>
      </p:pic>
    </p:spTree>
    <p:extLst>
      <p:ext uri="{BB962C8B-B14F-4D97-AF65-F5344CB8AC3E}">
        <p14:creationId xmlns:p14="http://schemas.microsoft.com/office/powerpoint/2010/main" val="3198993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5572125" cy="6858000"/>
          </a:xfrm>
          <a:prstGeom prst="rect">
            <a:avLst/>
          </a:prstGeom>
        </p:spPr>
      </p:pic>
      <p:sp>
        <p:nvSpPr>
          <p:cNvPr id="6" name="Content Placeholder 5"/>
          <p:cNvSpPr>
            <a:spLocks noGrp="1"/>
          </p:cNvSpPr>
          <p:nvPr>
            <p:ph idx="1"/>
          </p:nvPr>
        </p:nvSpPr>
        <p:spPr>
          <a:xfrm>
            <a:off x="5921437" y="461874"/>
            <a:ext cx="2765364" cy="6396126"/>
          </a:xfrm>
        </p:spPr>
        <p:txBody>
          <a:bodyPr>
            <a:normAutofit/>
          </a:bodyPr>
          <a:lstStyle/>
          <a:p>
            <a:pPr marL="0" indent="0">
              <a:buNone/>
            </a:pPr>
            <a:r>
              <a:rPr lang="sk-SK" sz="1600" b="1" dirty="0" smtClean="0">
                <a:solidFill>
                  <a:srgbClr val="FFFFFF"/>
                </a:solidFill>
              </a:rPr>
              <a:t>Príklad anotácie vystaveného diela: </a:t>
            </a:r>
          </a:p>
          <a:p>
            <a:pPr marL="0" indent="0">
              <a:buNone/>
            </a:pPr>
            <a:endParaRPr lang="sk-SK" sz="1600" b="1" dirty="0">
              <a:solidFill>
                <a:srgbClr val="FFFFFF"/>
              </a:solidFill>
            </a:endParaRPr>
          </a:p>
          <a:p>
            <a:pPr marL="0" indent="0">
              <a:buNone/>
            </a:pPr>
            <a:r>
              <a:rPr lang="sk-SK" sz="1600" b="1" i="1" dirty="0" smtClean="0">
                <a:solidFill>
                  <a:srgbClr val="FFFFFF"/>
                </a:solidFill>
              </a:rPr>
              <a:t>Gyula Benczúr</a:t>
            </a:r>
          </a:p>
          <a:p>
            <a:pPr marL="0" indent="0">
              <a:buNone/>
            </a:pPr>
            <a:r>
              <a:rPr lang="sk-SK" sz="1600" b="1" i="1" dirty="0" smtClean="0">
                <a:solidFill>
                  <a:srgbClr val="FFFFFF"/>
                </a:solidFill>
              </a:rPr>
              <a:t>Dievčatko </a:t>
            </a:r>
            <a:r>
              <a:rPr lang="sk-SK" sz="1600" b="1" i="1" dirty="0">
                <a:solidFill>
                  <a:srgbClr val="FFFFFF"/>
                </a:solidFill>
              </a:rPr>
              <a:t>s </a:t>
            </a:r>
            <a:r>
              <a:rPr lang="sk-SK" sz="1600" b="1" i="1" dirty="0" smtClean="0">
                <a:solidFill>
                  <a:srgbClr val="FFFFFF"/>
                </a:solidFill>
              </a:rPr>
              <a:t>bábikou</a:t>
            </a:r>
          </a:p>
          <a:p>
            <a:pPr marL="0" indent="0">
              <a:buNone/>
            </a:pPr>
            <a:endParaRPr lang="sk-SK" sz="1600" dirty="0" smtClean="0">
              <a:solidFill>
                <a:srgbClr val="FFFFFF"/>
              </a:solidFill>
            </a:endParaRPr>
          </a:p>
          <a:p>
            <a:pPr marL="0" indent="0">
              <a:buNone/>
            </a:pPr>
            <a:r>
              <a:rPr lang="sk-SK" sz="1600" dirty="0" smtClean="0">
                <a:solidFill>
                  <a:schemeClr val="bg1"/>
                </a:solidFill>
              </a:rPr>
              <a:t>Klasické </a:t>
            </a:r>
            <a:r>
              <a:rPr lang="sk-SK" sz="1600" dirty="0">
                <a:solidFill>
                  <a:schemeClr val="bg1"/>
                </a:solidFill>
              </a:rPr>
              <a:t>vyobrazenie rodinného pokojného života spájané s obdobím Biedermeieru. No pre naše prostredie znamenalo viac to, že intímny portrét bol publikovaný v šlabikári a poznačil celú jednu generáciu, ktorý si zároveň s </a:t>
            </a:r>
            <a:r>
              <a:rPr lang="sk-SK" sz="1600" dirty="0">
                <a:solidFill>
                  <a:srgbClr val="FFFFFF"/>
                </a:solidFill>
              </a:rPr>
              <a:t>učením sa písmenok kládla otázku</a:t>
            </a:r>
            <a:r>
              <a:rPr lang="sk-SK" sz="1600" b="1" dirty="0">
                <a:solidFill>
                  <a:srgbClr val="FF0000"/>
                </a:solidFill>
              </a:rPr>
              <a:t>: prečo tomu strašidelnému gašparkovi hovoria v popise bábika!?</a:t>
            </a:r>
            <a:r>
              <a:rPr lang="sk-SK" sz="1600" dirty="0">
                <a:solidFill>
                  <a:srgbClr val="FFFFFF"/>
                </a:solidFill>
              </a:rPr>
              <a:t> </a:t>
            </a:r>
            <a:endParaRPr lang="sk-SK" sz="1600" dirty="0" smtClean="0">
              <a:solidFill>
                <a:srgbClr val="FFFFFF"/>
              </a:solidFill>
            </a:endParaRPr>
          </a:p>
          <a:p>
            <a:pPr marL="0" indent="0">
              <a:buNone/>
            </a:pPr>
            <a:endParaRPr lang="sk-SK" sz="1600" b="1" dirty="0" smtClean="0">
              <a:solidFill>
                <a:schemeClr val="bg1">
                  <a:lumMod val="65000"/>
                </a:schemeClr>
              </a:solidFill>
            </a:endParaRPr>
          </a:p>
          <a:p>
            <a:pPr marL="0" indent="0">
              <a:buNone/>
            </a:pPr>
            <a:endParaRPr lang="sk-SK" sz="1600" dirty="0">
              <a:solidFill>
                <a:schemeClr val="bg1"/>
              </a:solidFill>
            </a:endParaRPr>
          </a:p>
          <a:p>
            <a:pPr marL="0" indent="0">
              <a:buNone/>
            </a:pPr>
            <a:r>
              <a:rPr lang="sk-SK" sz="1600" dirty="0" smtClean="0">
                <a:solidFill>
                  <a:schemeClr val="bg1"/>
                </a:solidFill>
              </a:rPr>
              <a:t>Alexandra Kusá</a:t>
            </a:r>
          </a:p>
          <a:p>
            <a:pPr marL="0" indent="0">
              <a:buNone/>
            </a:pPr>
            <a:r>
              <a:rPr lang="en-US" sz="1600" i="1" dirty="0" err="1">
                <a:solidFill>
                  <a:srgbClr val="FFFFFF"/>
                </a:solidFill>
              </a:rPr>
              <a:t>generálna</a:t>
            </a:r>
            <a:r>
              <a:rPr lang="en-US" sz="1600" i="1" dirty="0">
                <a:solidFill>
                  <a:srgbClr val="FFFFFF"/>
                </a:solidFill>
              </a:rPr>
              <a:t> </a:t>
            </a:r>
            <a:r>
              <a:rPr lang="en-US" sz="1600" i="1" dirty="0" err="1" smtClean="0">
                <a:solidFill>
                  <a:srgbClr val="FFFFFF"/>
                </a:solidFill>
              </a:rPr>
              <a:t>riaditeľka</a:t>
            </a:r>
            <a:r>
              <a:rPr lang="en-US" sz="1600" i="1" dirty="0" smtClean="0">
                <a:solidFill>
                  <a:srgbClr val="FFFFFF"/>
                </a:solidFill>
              </a:rPr>
              <a:t> SNG</a:t>
            </a:r>
            <a:endParaRPr lang="sk-SK" sz="1600" i="1" dirty="0">
              <a:solidFill>
                <a:srgbClr val="FFFFFF"/>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424286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a:xfrm>
            <a:off x="5365749" y="461874"/>
            <a:ext cx="3321051" cy="6396126"/>
          </a:xfrm>
        </p:spPr>
        <p:txBody>
          <a:bodyPr>
            <a:normAutofit/>
          </a:bodyPr>
          <a:lstStyle/>
          <a:p>
            <a:pPr marL="0" indent="0">
              <a:buNone/>
            </a:pPr>
            <a:r>
              <a:rPr lang="sk-SK" sz="1600" b="1" dirty="0" smtClean="0">
                <a:solidFill>
                  <a:srgbClr val="FFFFFF"/>
                </a:solidFill>
              </a:rPr>
              <a:t>Highlight 1</a:t>
            </a:r>
          </a:p>
          <a:p>
            <a:pPr marL="0" indent="0">
              <a:buNone/>
            </a:pPr>
            <a:r>
              <a:rPr lang="sk-SK" sz="1600" dirty="0" smtClean="0">
                <a:solidFill>
                  <a:srgbClr val="FFFFFF"/>
                </a:solidFill>
              </a:rPr>
              <a:t>12 najzásadnejších diel národnej galérie na Magio Pláži videlo viac ako 25.000 návštevníkov. Tento výsledok môžeme, bez akejkoľvek diskusie,  považovať za úspech. </a:t>
            </a:r>
          </a:p>
          <a:p>
            <a:pPr marL="0" indent="0">
              <a:buNone/>
            </a:pPr>
            <a:endParaRPr lang="sk-SK" sz="1600" dirty="0">
              <a:solidFill>
                <a:srgbClr val="FFFFFF"/>
              </a:solidFill>
            </a:endParaRPr>
          </a:p>
          <a:p>
            <a:pPr marL="0" indent="0">
              <a:buNone/>
            </a:pPr>
            <a:r>
              <a:rPr lang="sk-SK" sz="1600" b="1" dirty="0">
                <a:solidFill>
                  <a:srgbClr val="FFFFFF"/>
                </a:solidFill>
              </a:rPr>
              <a:t>Highlight 2</a:t>
            </a:r>
            <a:endParaRPr lang="sk-SK" sz="1600" dirty="0" smtClean="0">
              <a:solidFill>
                <a:srgbClr val="FFFFFF"/>
              </a:solidFill>
            </a:endParaRPr>
          </a:p>
          <a:p>
            <a:pPr marL="0" indent="0">
              <a:buNone/>
            </a:pPr>
            <a:r>
              <a:rPr lang="sk-SK" sz="1600" dirty="0" smtClean="0">
                <a:solidFill>
                  <a:srgbClr val="FFFFFF"/>
                </a:solidFill>
              </a:rPr>
              <a:t>Druhým highlightom pop-up výstavy bol enormný záujem médií. Za všetko hovoria reportáže zo slávnostnej vernisáže, ktoré sme mohli vidieť v spravodajstve  troch kľúčových televízií. </a:t>
            </a:r>
          </a:p>
          <a:p>
            <a:pPr marL="0" indent="0">
              <a:buNone/>
            </a:pPr>
            <a:endParaRPr lang="sk-SK" sz="1600" dirty="0">
              <a:solidFill>
                <a:srgbClr val="FFFFFF"/>
              </a:solidFill>
            </a:endParaRPr>
          </a:p>
          <a:p>
            <a:pPr marL="0" indent="0">
              <a:buNone/>
            </a:pPr>
            <a:r>
              <a:rPr lang="sk-SK" sz="1600" b="1" dirty="0">
                <a:solidFill>
                  <a:srgbClr val="FFFFFF"/>
                </a:solidFill>
              </a:rPr>
              <a:t>Highlight </a:t>
            </a:r>
            <a:r>
              <a:rPr lang="sk-SK" sz="1600" b="1" dirty="0" smtClean="0">
                <a:solidFill>
                  <a:srgbClr val="FFFFFF"/>
                </a:solidFill>
              </a:rPr>
              <a:t>3</a:t>
            </a:r>
            <a:endParaRPr lang="sk-SK" sz="1600" b="1" dirty="0">
              <a:solidFill>
                <a:srgbClr val="FFFFFF"/>
              </a:solidFill>
            </a:endParaRPr>
          </a:p>
          <a:p>
            <a:pPr marL="0" indent="0">
              <a:buNone/>
            </a:pPr>
            <a:r>
              <a:rPr lang="sk-SK" sz="1600" dirty="0" smtClean="0">
                <a:solidFill>
                  <a:srgbClr val="FFFFFF"/>
                </a:solidFill>
              </a:rPr>
              <a:t>Na vernisáži určenej priateľom J&amp;T Banky, dostal každý hosť ako darček aršík s dvanástimi známkami - ikonickými dielami SNG. Úspech mali obrovský. </a:t>
            </a:r>
          </a:p>
          <a:p>
            <a:pPr marL="0" indent="0">
              <a:buNone/>
            </a:pPr>
            <a:endParaRPr lang="sk-SK" sz="1600" dirty="0" smtClean="0">
              <a:solidFill>
                <a:srgbClr val="FFFFFF"/>
              </a:solidFill>
            </a:endParaRPr>
          </a:p>
          <a:p>
            <a:pPr marL="0" indent="0">
              <a:buNone/>
            </a:pPr>
            <a:endParaRPr lang="sk-SK" sz="1600" dirty="0">
              <a:solidFill>
                <a:srgbClr val="FFFFFF"/>
              </a:solidFill>
            </a:endParaRPr>
          </a:p>
          <a:p>
            <a:pPr marL="0" indent="0">
              <a:buNone/>
            </a:pPr>
            <a:endParaRPr lang="sk-SK" sz="1600" dirty="0">
              <a:solidFill>
                <a:srgbClr val="FFFFFF"/>
              </a:solidFill>
            </a:endParaRPr>
          </a:p>
          <a:p>
            <a:pPr marL="0" indent="0">
              <a:buNone/>
            </a:pPr>
            <a:endParaRPr lang="en-US" dirty="0">
              <a:solidFill>
                <a:schemeClr val="bg1"/>
              </a:solidFill>
            </a:endParaRPr>
          </a:p>
        </p:txBody>
      </p:sp>
      <p:pic>
        <p:nvPicPr>
          <p:cNvPr id="5" name="Obrázok 4" descr="Ľudovít Fulla - Slovenské ľudové rozprávky">
            <a:hlinkClick r:id="rId2" tooltip="&quot;&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925060" cy="6858000"/>
          </a:xfrm>
          <a:prstGeom prst="rect">
            <a:avLst/>
          </a:prstGeom>
          <a:noFill/>
          <a:ln>
            <a:noFill/>
          </a:ln>
        </p:spPr>
      </p:pic>
    </p:spTree>
    <p:extLst>
      <p:ext uri="{BB962C8B-B14F-4D97-AF65-F5344CB8AC3E}">
        <p14:creationId xmlns:p14="http://schemas.microsoft.com/office/powerpoint/2010/main" val="1516046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Klinec.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0" y="1348759"/>
            <a:ext cx="9144000" cy="5028847"/>
          </a:xfrm>
        </p:spPr>
      </p:pic>
    </p:spTree>
    <p:extLst>
      <p:ext uri="{BB962C8B-B14F-4D97-AF65-F5344CB8AC3E}">
        <p14:creationId xmlns:p14="http://schemas.microsoft.com/office/powerpoint/2010/main" val="273051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a:xfrm>
            <a:off x="5686779" y="274638"/>
            <a:ext cx="3000021" cy="6583362"/>
          </a:xfrm>
        </p:spPr>
        <p:txBody>
          <a:bodyPr>
            <a:normAutofit/>
          </a:bodyPr>
          <a:lstStyle/>
          <a:p>
            <a:pPr marL="0" indent="0">
              <a:buNone/>
            </a:pPr>
            <a:r>
              <a:rPr lang="sk-SK" sz="1600" b="1" dirty="0" smtClean="0">
                <a:solidFill>
                  <a:srgbClr val="FFFFFF"/>
                </a:solidFill>
              </a:rPr>
              <a:t>Význam eventu</a:t>
            </a:r>
          </a:p>
          <a:p>
            <a:pPr marL="0" indent="0">
              <a:buNone/>
            </a:pPr>
            <a:r>
              <a:rPr lang="sk-SK" sz="1600" i="1" dirty="0" smtClean="0">
                <a:solidFill>
                  <a:srgbClr val="FFFFFF"/>
                </a:solidFill>
              </a:rPr>
              <a:t>„Efektívna a efektná forma umožnila návštevníkom spoznať významných výtvarníkov, fotografov, ilustrátorov a ich dielo“ </a:t>
            </a:r>
            <a:r>
              <a:rPr lang="sk-SK" sz="1600" dirty="0" smtClean="0">
                <a:solidFill>
                  <a:srgbClr val="FFFFFF"/>
                </a:solidFill>
              </a:rPr>
              <a:t>povedala riaditeľka SNG Alexandra Kusá. Event mal teda aj mimoriadny edukatívny a spoločensko-prospešný rozmer, lebo jednoduchou formou priblížil najzásadnejšie diela SNG širokej skupine ľudí, vrátane tých, ktorí galérii ešte nikdy neboli.</a:t>
            </a:r>
          </a:p>
          <a:p>
            <a:pPr marL="0" indent="0">
              <a:buNone/>
            </a:pPr>
            <a:endParaRPr lang="sk-SK" sz="1600" dirty="0" smtClean="0">
              <a:solidFill>
                <a:srgbClr val="FFFFFF"/>
              </a:solidFill>
            </a:endParaRPr>
          </a:p>
          <a:p>
            <a:pPr marL="0" indent="0">
              <a:buNone/>
            </a:pPr>
            <a:r>
              <a:rPr lang="sk-SK" sz="1600" b="1" dirty="0" smtClean="0">
                <a:solidFill>
                  <a:srgbClr val="FFFFFF"/>
                </a:solidFill>
              </a:rPr>
              <a:t>Poznámka</a:t>
            </a:r>
          </a:p>
          <a:p>
            <a:pPr marL="0" indent="0">
              <a:buNone/>
            </a:pPr>
            <a:r>
              <a:rPr lang="sk-SK" sz="1600" dirty="0" smtClean="0">
                <a:solidFill>
                  <a:srgbClr val="FFFFFF"/>
                </a:solidFill>
              </a:rPr>
              <a:t>Designérov eventu ťažko niekto spochybní...</a:t>
            </a:r>
            <a:endParaRPr lang="sk-SK" sz="1600" dirty="0">
              <a:solidFill>
                <a:srgbClr val="FFFFFF"/>
              </a:solidFill>
            </a:endParaRPr>
          </a:p>
          <a:p>
            <a:pPr marL="0" indent="0">
              <a:buNone/>
            </a:pPr>
            <a:endParaRPr lang="sk-SK" sz="1600" dirty="0">
              <a:solidFill>
                <a:srgbClr val="FFFFFF"/>
              </a:solidFill>
            </a:endParaRPr>
          </a:p>
          <a:p>
            <a:pPr marL="0" indent="0">
              <a:buNone/>
            </a:pPr>
            <a:endParaRPr lang="en-US" dirty="0">
              <a:solidFill>
                <a:schemeClr val="bg1"/>
              </a:solidFill>
            </a:endParaRPr>
          </a:p>
        </p:txBody>
      </p:sp>
      <p:pic>
        <p:nvPicPr>
          <p:cNvPr id="5" name="Obrázok 8" descr="Martin Benka - Na pole">
            <a:hlinkClick r:id="rId2" tooltip="&quot;&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25894"/>
            <a:ext cx="5573889" cy="6883894"/>
          </a:xfrm>
          <a:prstGeom prst="rect">
            <a:avLst/>
          </a:prstGeom>
          <a:noFill/>
          <a:ln>
            <a:noFill/>
          </a:ln>
        </p:spPr>
      </p:pic>
    </p:spTree>
    <p:extLst>
      <p:ext uri="{BB962C8B-B14F-4D97-AF65-F5344CB8AC3E}">
        <p14:creationId xmlns:p14="http://schemas.microsoft.com/office/powerpoint/2010/main" val="187829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&lt;</a:t>
            </a:r>
            <a:endParaRPr lang="en-US" dirty="0"/>
          </a:p>
        </p:txBody>
      </p:sp>
      <p:sp>
        <p:nvSpPr>
          <p:cNvPr id="6" name="Content Placeholder 5"/>
          <p:cNvSpPr>
            <a:spLocks noGrp="1"/>
          </p:cNvSpPr>
          <p:nvPr>
            <p:ph idx="1"/>
          </p:nvPr>
        </p:nvSpPr>
        <p:spPr>
          <a:xfrm>
            <a:off x="5365749" y="461874"/>
            <a:ext cx="3321051" cy="6396126"/>
          </a:xfrm>
        </p:spPr>
        <p:txBody>
          <a:bodyPr>
            <a:normAutofit/>
          </a:bodyPr>
          <a:lstStyle/>
          <a:p>
            <a:pPr marL="0" indent="0">
              <a:buNone/>
            </a:pPr>
            <a:r>
              <a:rPr lang="sk-SK" sz="1600" b="1" dirty="0" smtClean="0">
                <a:solidFill>
                  <a:srgbClr val="FFFFFF"/>
                </a:solidFill>
              </a:rPr>
              <a:t>Záver</a:t>
            </a:r>
          </a:p>
          <a:p>
            <a:pPr marL="0" indent="0">
              <a:buNone/>
            </a:pPr>
            <a:r>
              <a:rPr lang="sk-SK" sz="1600" dirty="0" smtClean="0">
                <a:solidFill>
                  <a:srgbClr val="FFFFFF"/>
                </a:solidFill>
              </a:rPr>
              <a:t>Event dokázal v čase všadeprítomných digitálnych „vychytávok“ pozitívne a výrazne osloviť široké spektrum návštevníkov, aj keď na to využíval iba klasické „analógové“ formy prezentácie. </a:t>
            </a:r>
          </a:p>
          <a:p>
            <a:pPr marL="0" indent="0">
              <a:buNone/>
            </a:pPr>
            <a:endParaRPr lang="sk-SK" sz="1600" dirty="0">
              <a:solidFill>
                <a:srgbClr val="FFFFFF"/>
              </a:solidFill>
            </a:endParaRPr>
          </a:p>
          <a:p>
            <a:pPr marL="0" indent="0">
              <a:buNone/>
            </a:pPr>
            <a:r>
              <a:rPr lang="sk-SK" sz="1600" dirty="0" smtClean="0">
                <a:solidFill>
                  <a:srgbClr val="FFFFFF"/>
                </a:solidFill>
              </a:rPr>
              <a:t>Zároveň im priblížil  slovenské kultúrne dedičstvo a u mnohých podvedome vyvolával príjemný pocit, lebo spomienkový optimizmus vystavených diel zafungoval naplno.</a:t>
            </a:r>
          </a:p>
          <a:p>
            <a:pPr marL="0" indent="0">
              <a:buNone/>
            </a:pPr>
            <a:endParaRPr lang="sk-SK" sz="1600" dirty="0">
              <a:solidFill>
                <a:srgbClr val="FFFFFF"/>
              </a:solidFill>
            </a:endParaRPr>
          </a:p>
          <a:p>
            <a:pPr marL="0" indent="0">
              <a:buNone/>
            </a:pPr>
            <a:r>
              <a:rPr lang="sk-SK" sz="1600" b="1" dirty="0" smtClean="0">
                <a:solidFill>
                  <a:srgbClr val="FFFFFF"/>
                </a:solidFill>
              </a:rPr>
              <a:t>Hodnotenie klienta </a:t>
            </a:r>
          </a:p>
          <a:p>
            <a:pPr marL="0" indent="0">
              <a:buNone/>
            </a:pPr>
            <a:r>
              <a:rPr lang="sk-SK" sz="1600" dirty="0" smtClean="0">
                <a:solidFill>
                  <a:srgbClr val="FFFFFF"/>
                </a:solidFill>
              </a:rPr>
              <a:t>Projekt zapadol do komunikačnej stratégie J&amp;T Banky, v ktorej je banka definovaná ako verejný spojenec a podporovateľ slovenského umenia. </a:t>
            </a:r>
          </a:p>
          <a:p>
            <a:pPr marL="0" indent="0">
              <a:buNone/>
            </a:pPr>
            <a:endParaRPr lang="sk-SK" sz="1600" dirty="0" smtClean="0">
              <a:solidFill>
                <a:srgbClr val="FFFFFF"/>
              </a:solidFill>
            </a:endParaRPr>
          </a:p>
          <a:p>
            <a:pPr marL="0" indent="0">
              <a:buNone/>
            </a:pPr>
            <a:endParaRPr lang="sk-SK" sz="1600" dirty="0" smtClean="0">
              <a:solidFill>
                <a:srgbClr val="FFFFFF"/>
              </a:solidFill>
            </a:endParaRPr>
          </a:p>
          <a:p>
            <a:pPr marL="0" indent="0">
              <a:buNone/>
            </a:pPr>
            <a:endParaRPr lang="sk-SK" sz="1600" dirty="0" smtClean="0">
              <a:solidFill>
                <a:srgbClr val="FFFFFF"/>
              </a:solidFill>
            </a:endParaRPr>
          </a:p>
          <a:p>
            <a:pPr marL="0" indent="0">
              <a:buNone/>
            </a:pPr>
            <a:endParaRPr lang="sk-SK" sz="1600" dirty="0">
              <a:solidFill>
                <a:srgbClr val="FFFFFF"/>
              </a:solidFill>
            </a:endParaRPr>
          </a:p>
          <a:p>
            <a:pPr marL="0" indent="0">
              <a:buNone/>
            </a:pPr>
            <a:endParaRPr lang="sk-SK" sz="1600" dirty="0">
              <a:solidFill>
                <a:srgbClr val="FFFFFF"/>
              </a:solidFill>
            </a:endParaRPr>
          </a:p>
          <a:p>
            <a:pPr marL="0" indent="0">
              <a:buNone/>
            </a:pPr>
            <a:endParaRPr lang="en-US" dirty="0">
              <a:solidFill>
                <a:schemeClr val="bg1"/>
              </a:solidFill>
            </a:endParaRPr>
          </a:p>
        </p:txBody>
      </p:sp>
      <p:pic>
        <p:nvPicPr>
          <p:cNvPr id="5" name="Obrázok 6" descr="Albín Brunovský - Návrh bankoviek so signatúrou I. - IV. "/>
          <p:cNvPicPr/>
          <p:nvPr/>
        </p:nvPicPr>
        <p:blipFill>
          <a:blip r:embed="rId2">
            <a:extLst>
              <a:ext uri="{28A0092B-C50C-407E-A947-70E740481C1C}">
                <a14:useLocalDpi xmlns:a14="http://schemas.microsoft.com/office/drawing/2010/main" val="0"/>
              </a:ext>
            </a:extLst>
          </a:blip>
          <a:srcRect/>
          <a:stretch>
            <a:fillRect/>
          </a:stretch>
        </p:blipFill>
        <p:spPr bwMode="auto">
          <a:xfrm>
            <a:off x="1128889" y="0"/>
            <a:ext cx="3500755" cy="6858000"/>
          </a:xfrm>
          <a:prstGeom prst="rect">
            <a:avLst/>
          </a:prstGeom>
          <a:noFill/>
          <a:ln>
            <a:noFill/>
          </a:ln>
        </p:spPr>
      </p:pic>
    </p:spTree>
    <p:extLst>
      <p:ext uri="{BB962C8B-B14F-4D97-AF65-F5344CB8AC3E}">
        <p14:creationId xmlns:p14="http://schemas.microsoft.com/office/powerpoint/2010/main" val="2894752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4359</TotalTime>
  <Words>451</Words>
  <Application>Microsoft Macintosh PowerPoint</Application>
  <PresentationFormat>Prezentácia na obrazovke (4:3)</PresentationFormat>
  <Paragraphs>60</Paragraphs>
  <Slides>9</Slides>
  <Notes>0</Notes>
  <HiddenSlides>0</HiddenSlides>
  <MMClips>0</MMClips>
  <ScaleCrop>false</ScaleCrop>
  <HeadingPairs>
    <vt:vector size="6" baseType="variant">
      <vt:variant>
        <vt:lpstr>Použité písma</vt:lpstr>
      </vt:variant>
      <vt:variant>
        <vt:i4>2</vt:i4>
      </vt:variant>
      <vt:variant>
        <vt:lpstr>Motív</vt:lpstr>
      </vt:variant>
      <vt:variant>
        <vt:i4>1</vt:i4>
      </vt:variant>
      <vt:variant>
        <vt:lpstr>Nadpisy snímok</vt:lpstr>
      </vt:variant>
      <vt:variant>
        <vt:i4>9</vt:i4>
      </vt:variant>
    </vt:vector>
  </HeadingPairs>
  <TitlesOfParts>
    <vt:vector size="12" baseType="lpstr">
      <vt:lpstr>Arial</vt:lpstr>
      <vt:lpstr>Calibri</vt:lpstr>
      <vt:lpstr>Office Theme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&lt;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Marko</dc:creator>
  <cp:lastModifiedBy>Petra Švorcová</cp:lastModifiedBy>
  <cp:revision>20</cp:revision>
  <cp:lastPrinted>2017-04-30T19:17:26Z</cp:lastPrinted>
  <dcterms:created xsi:type="dcterms:W3CDTF">2017-04-21T08:29:00Z</dcterms:created>
  <dcterms:modified xsi:type="dcterms:W3CDTF">2017-05-24T07:48:31Z</dcterms:modified>
</cp:coreProperties>
</file>