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9" r:id="rId2"/>
    <p:sldId id="369" r:id="rId3"/>
    <p:sldId id="423" r:id="rId4"/>
    <p:sldId id="424" r:id="rId5"/>
    <p:sldId id="422" r:id="rId6"/>
    <p:sldId id="425" r:id="rId7"/>
    <p:sldId id="426" r:id="rId8"/>
    <p:sldId id="428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l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1" u="none" strike="noStrike" cap="none" spc="0" normalizeH="0" baseline="0">
        <a:ln>
          <a:noFill/>
        </a:ln>
        <a:solidFill>
          <a:srgbClr val="AFAFA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04E4E"/>
        </a:fontRef>
        <a:srgbClr val="504E4E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97814" autoAdjust="0"/>
  </p:normalViewPr>
  <p:slideViewPr>
    <p:cSldViewPr snapToGrid="0" snapToObjects="1">
      <p:cViewPr varScale="1">
        <p:scale>
          <a:sx n="51" d="100"/>
          <a:sy n="51" d="100"/>
        </p:scale>
        <p:origin x="-240" y="-13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6999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6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F44858-A049-9349-8A74-614B0C5AB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987D33F9-BD3D-3E4A-B5CA-CCAF1DAC76C3}" type="datetimeFigureOut">
              <a:rPr lang="en-US" smtClean="0"/>
              <a:t>04/11/17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45101" y="6575872"/>
            <a:ext cx="572786" cy="564257"/>
          </a:xfrm>
        </p:spPr>
        <p:txBody>
          <a:bodyPr/>
          <a:lstStyle/>
          <a:p>
            <a:fld id="{DCBEF5F3-9225-9E48-9CB9-30794F75B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509027" y="2520999"/>
            <a:ext cx="11044934" cy="5364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Címszöveg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58999" y="7885693"/>
            <a:ext cx="9458773" cy="4064015"/>
          </a:xfrm>
          <a:prstGeom prst="rect">
            <a:avLst/>
          </a:prstGeom>
          <a:solidFill>
            <a:srgbClr val="1C1D2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52500" tIns="952500" rIns="952500" bIns="952500" anchor="ctr"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762449" y="6578600"/>
            <a:ext cx="538089" cy="558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3000" i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xmlns:p14="http://schemas.microsoft.com/office/powerpoint/2010/main" spd="med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0" i="0" u="none" strike="noStrike" cap="all" spc="1000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7620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6" Type="http://schemas.openxmlformats.org/officeDocument/2006/relationships/image" Target="../media/image2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Shape 66"/>
          <p:cNvSpPr txBox="1">
            <a:spLocks/>
          </p:cNvSpPr>
          <p:nvPr/>
        </p:nvSpPr>
        <p:spPr>
          <a:xfrm>
            <a:off x="10501289" y="11919946"/>
            <a:ext cx="12208931" cy="17960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 anchorCtr="0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cs-CZ" sz="2400" dirty="0" smtClean="0"/>
              <a:t>0907 131 610 | </a:t>
            </a:r>
            <a:r>
              <a:rPr lang="en-US" sz="2400" dirty="0" err="1" smtClean="0"/>
              <a:t>aprimage@aprimage.sk</a:t>
            </a:r>
            <a:r>
              <a:rPr lang="en-US" sz="2400" dirty="0" smtClean="0"/>
              <a:t> | </a:t>
            </a:r>
            <a:r>
              <a:rPr lang="en-US" sz="2400" b="1" dirty="0" smtClean="0"/>
              <a:t>www.aprimage.sk</a:t>
            </a:r>
            <a:endParaRPr lang="en-US" sz="2400" b="1" dirty="0" smtClean="0">
              <a:sym typeface="Wingdings"/>
            </a:endParaRPr>
          </a:p>
        </p:txBody>
      </p:sp>
      <p:pic>
        <p:nvPicPr>
          <p:cNvPr id="15" name="Picture 14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11919946"/>
            <a:ext cx="3658322" cy="1796054"/>
          </a:xfrm>
          <a:prstGeom prst="rect">
            <a:avLst/>
          </a:prstGeom>
        </p:spPr>
      </p:pic>
      <p:sp>
        <p:nvSpPr>
          <p:cNvPr id="13" name="Shape 147"/>
          <p:cNvSpPr/>
          <p:nvPr/>
        </p:nvSpPr>
        <p:spPr>
          <a:xfrm>
            <a:off x="5842000" y="5485301"/>
            <a:ext cx="12700000" cy="322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762000">
              <a:lnSpc>
                <a:spcPct val="120000"/>
              </a:lnSpc>
              <a:defRPr sz="2500">
                <a:solidFill>
                  <a:srgbClr val="FFFFFF"/>
                </a:solidFill>
              </a:defRPr>
            </a:pPr>
            <a:r>
              <a:rPr lang="hu-HU" sz="3200" i="0" dirty="0" smtClean="0">
                <a:solidFill>
                  <a:srgbClr val="292C30"/>
                </a:solidFill>
              </a:rPr>
              <a:t>VEREJNOPROSPEŠNÁ KAMPAŇ </a:t>
            </a:r>
          </a:p>
          <a:p>
            <a:pPr algn="ctr" defTabSz="762000">
              <a:lnSpc>
                <a:spcPct val="120000"/>
              </a:lnSpc>
              <a:defRPr sz="2500">
                <a:solidFill>
                  <a:srgbClr val="FFFFFF"/>
                </a:solidFill>
              </a:defRPr>
            </a:pPr>
            <a:r>
              <a:rPr lang="hu-HU" sz="3200" i="0" dirty="0" smtClean="0">
                <a:solidFill>
                  <a:srgbClr val="292C30"/>
                </a:solidFill>
              </a:rPr>
              <a:t>MESTA DUNAJSKÁ STREDA</a:t>
            </a:r>
          </a:p>
          <a:p>
            <a:pPr algn="ctr" defTabSz="762000">
              <a:lnSpc>
                <a:spcPct val="120000"/>
              </a:lnSpc>
              <a:defRPr sz="2500">
                <a:solidFill>
                  <a:srgbClr val="FFFFFF"/>
                </a:solidFill>
              </a:defRPr>
            </a:pPr>
            <a:r>
              <a:rPr lang="hu-HU" sz="3200" i="0" dirty="0" smtClean="0">
                <a:solidFill>
                  <a:srgbClr val="292C30"/>
                </a:solidFill>
              </a:rPr>
              <a:t>- SEPAROVANÝ ZBER ODPADU -</a:t>
            </a:r>
          </a:p>
          <a:p>
            <a:pPr algn="ctr" defTabSz="762000">
              <a:lnSpc>
                <a:spcPct val="120000"/>
              </a:lnSpc>
              <a:defRPr sz="2500">
                <a:solidFill>
                  <a:srgbClr val="FFFFFF"/>
                </a:solidFill>
              </a:defRPr>
            </a:pPr>
            <a:endParaRPr sz="4000" dirty="0">
              <a:solidFill>
                <a:srgbClr val="292C30"/>
              </a:solidFill>
            </a:endParaRPr>
          </a:p>
          <a:p>
            <a:pPr algn="ctr" defTabSz="762000">
              <a:lnSpc>
                <a:spcPct val="120000"/>
              </a:lnSpc>
              <a:defRPr sz="2500">
                <a:solidFill>
                  <a:srgbClr val="FFFFFF"/>
                </a:solidFill>
              </a:defRPr>
            </a:pPr>
            <a:r>
              <a:rPr lang="cs-CZ" sz="4000" b="1" i="0" dirty="0" smtClean="0">
                <a:solidFill>
                  <a:srgbClr val="292C30"/>
                </a:solidFill>
              </a:rPr>
              <a:t>PRIHLÁŠKA</a:t>
            </a:r>
            <a:endParaRPr sz="4000" b="1" i="0" dirty="0">
              <a:solidFill>
                <a:srgbClr val="292C30"/>
              </a:solidFill>
            </a:endParaRPr>
          </a:p>
        </p:txBody>
      </p:sp>
      <p:sp>
        <p:nvSpPr>
          <p:cNvPr id="17" name="Shape 148"/>
          <p:cNvSpPr/>
          <p:nvPr/>
        </p:nvSpPr>
        <p:spPr>
          <a:xfrm>
            <a:off x="5842000" y="9750089"/>
            <a:ext cx="12700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2000" b="1" i="0" cap="all" spc="100">
                <a:solidFill>
                  <a:srgbClr val="FFFFFF"/>
                </a:solidFill>
              </a:defRPr>
            </a:lvl1pPr>
          </a:lstStyle>
          <a:p>
            <a:r>
              <a:rPr lang="cs-CZ" sz="3200" u="sng" dirty="0" smtClean="0">
                <a:solidFill>
                  <a:srgbClr val="292C30"/>
                </a:solidFill>
              </a:rPr>
              <a:t>PROKOP 2017</a:t>
            </a:r>
            <a:endParaRPr sz="3200" u="sng" dirty="0">
              <a:solidFill>
                <a:srgbClr val="292C30"/>
              </a:solidFill>
            </a:endParaRPr>
          </a:p>
        </p:txBody>
      </p:sp>
      <p:pic>
        <p:nvPicPr>
          <p:cNvPr id="19" name="Picture 18" descr="15x15-pressQ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096">
            <a:off x="1488177" y="1284866"/>
            <a:ext cx="5401056" cy="5401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15x15-pressQ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598">
            <a:off x="3307027" y="5658775"/>
            <a:ext cx="5401056" cy="5401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15x15-pressQ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590">
            <a:off x="16501872" y="6463301"/>
            <a:ext cx="5401056" cy="5401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15x15-pressQ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6974">
            <a:off x="17277248" y="1295916"/>
            <a:ext cx="5401056" cy="5401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logo-od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3"/>
          <a:stretch/>
        </p:blipFill>
        <p:spPr>
          <a:xfrm>
            <a:off x="6908958" y="3237548"/>
            <a:ext cx="7901337" cy="9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994" r="20777"/>
          <a:stretch/>
        </p:blipFill>
        <p:spPr>
          <a:xfrm>
            <a:off x="337606" y="307510"/>
            <a:ext cx="11852555" cy="13082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7" y="10186438"/>
            <a:ext cx="2261531" cy="2703093"/>
          </a:xfrm>
          <a:prstGeom prst="rect">
            <a:avLst/>
          </a:prstGeom>
        </p:spPr>
      </p:pic>
      <p:sp>
        <p:nvSpPr>
          <p:cNvPr id="14" name="Shape 66"/>
          <p:cNvSpPr txBox="1">
            <a:spLocks/>
          </p:cNvSpPr>
          <p:nvPr/>
        </p:nvSpPr>
        <p:spPr>
          <a:xfrm>
            <a:off x="16715120" y="5604735"/>
            <a:ext cx="6704726" cy="5271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2400" b="1" dirty="0" err="1" smtClean="0"/>
              <a:t>odpadNEŠ</a:t>
            </a:r>
            <a:endParaRPr lang="en-US" sz="2400" b="1" dirty="0" smtClean="0"/>
          </a:p>
          <a:p>
            <a:pPr hangingPunct="1">
              <a:lnSpc>
                <a:spcPct val="200000"/>
              </a:lnSpc>
            </a:pPr>
            <a:r>
              <a:rPr lang="en-US" sz="2400" b="1" dirty="0" err="1" smtClean="0"/>
              <a:t>aPRimage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s.r.o</a:t>
            </a:r>
            <a:r>
              <a:rPr lang="en-US" sz="2400" b="1" dirty="0" smtClean="0"/>
              <a:t>.</a:t>
            </a:r>
          </a:p>
          <a:p>
            <a:pPr hangingPunct="1">
              <a:lnSpc>
                <a:spcPct val="200000"/>
              </a:lnSpc>
            </a:pPr>
            <a:r>
              <a:rPr lang="en-US" sz="2400" b="1" dirty="0" err="1" smtClean="0"/>
              <a:t>Mesto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Dunajská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Streda</a:t>
            </a:r>
            <a:endParaRPr lang="en-US" sz="2400" b="1" dirty="0" smtClean="0"/>
          </a:p>
          <a:p>
            <a:pPr hangingPunct="1">
              <a:lnSpc>
                <a:spcPct val="200000"/>
              </a:lnSpc>
            </a:pPr>
            <a:r>
              <a:rPr lang="en-US" sz="2400" b="1" dirty="0"/>
              <a:t>C. Regional Community </a:t>
            </a:r>
            <a:r>
              <a:rPr lang="en-US" sz="2400" b="1" dirty="0" smtClean="0"/>
              <a:t>Relations</a:t>
            </a:r>
          </a:p>
          <a:p>
            <a:pPr hangingPunct="1">
              <a:lnSpc>
                <a:spcPct val="200000"/>
              </a:lnSpc>
            </a:pPr>
            <a:r>
              <a:rPr lang="en-US" sz="2400" b="1" dirty="0" smtClean="0"/>
              <a:t>Mgr. </a:t>
            </a:r>
            <a:r>
              <a:rPr lang="en-US" sz="2400" b="1" dirty="0" err="1" smtClean="0"/>
              <a:t>Szilvia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Néveri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Varagya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konateľka</a:t>
            </a:r>
            <a:endParaRPr lang="en-US" sz="2400" b="1" dirty="0" smtClean="0"/>
          </a:p>
          <a:p>
            <a:pPr hangingPunct="1">
              <a:lnSpc>
                <a:spcPct val="100000"/>
              </a:lnSpc>
            </a:pPr>
            <a:r>
              <a:rPr lang="en-US" sz="2400" b="1" dirty="0" err="1" smtClean="0"/>
              <a:t>aprimage@aprimage.sk</a:t>
            </a:r>
            <a:endParaRPr lang="en-US" sz="2400" b="1" dirty="0"/>
          </a:p>
          <a:p>
            <a:pPr hangingPunct="1">
              <a:lnSpc>
                <a:spcPct val="100000"/>
              </a:lnSpc>
            </a:pPr>
            <a:r>
              <a:rPr lang="en-US" sz="2400" b="1" dirty="0" smtClean="0"/>
              <a:t>0907 131 610</a:t>
            </a:r>
          </a:p>
          <a:p>
            <a:pPr hangingPunct="1">
              <a:lnSpc>
                <a:spcPct val="200000"/>
              </a:lnSpc>
            </a:pPr>
            <a:r>
              <a:rPr lang="en-US" sz="2400" b="1" dirty="0" err="1" smtClean="0"/>
              <a:t>Soňa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Szabadosová</a:t>
            </a:r>
            <a:r>
              <a:rPr lang="en-US" sz="2400" b="1" dirty="0" smtClean="0"/>
              <a:t>, PR</a:t>
            </a:r>
          </a:p>
          <a:p>
            <a:pPr hangingPunct="1">
              <a:lnSpc>
                <a:spcPct val="100000"/>
              </a:lnSpc>
            </a:pPr>
            <a:r>
              <a:rPr lang="en-US" sz="2400" b="1" dirty="0"/>
              <a:t>sona.szabadosova@</a:t>
            </a:r>
            <a:r>
              <a:rPr lang="en-US" sz="2400" b="1" dirty="0" smtClean="0"/>
              <a:t>dunstreda.eu</a:t>
            </a:r>
          </a:p>
          <a:p>
            <a:pPr hangingPunct="1">
              <a:lnSpc>
                <a:spcPct val="100000"/>
              </a:lnSpc>
            </a:pPr>
            <a:r>
              <a:rPr lang="en-US" sz="2400" b="1" dirty="0" smtClean="0"/>
              <a:t>0</a:t>
            </a:r>
            <a:r>
              <a:rPr lang="is-IS" sz="2400" b="1" dirty="0" smtClean="0"/>
              <a:t>918 </a:t>
            </a:r>
            <a:r>
              <a:rPr lang="is-IS" sz="2400" b="1" dirty="0"/>
              <a:t>607 345</a:t>
            </a:r>
            <a:endParaRPr lang="en-US" sz="2400" b="1" dirty="0" smtClean="0"/>
          </a:p>
          <a:p>
            <a:pPr hangingPunct="1">
              <a:lnSpc>
                <a:spcPct val="200000"/>
              </a:lnSpc>
            </a:pPr>
            <a:endParaRPr lang="en-US" sz="2400" b="1" dirty="0" smtClean="0"/>
          </a:p>
          <a:p>
            <a:pPr hangingPunct="1">
              <a:lnSpc>
                <a:spcPct val="200000"/>
              </a:lnSpc>
            </a:pPr>
            <a:endParaRPr lang="en-US" sz="2400" b="1" dirty="0"/>
          </a:p>
        </p:txBody>
      </p:sp>
      <p:sp>
        <p:nvSpPr>
          <p:cNvPr id="18" name="Shape 66"/>
          <p:cNvSpPr txBox="1">
            <a:spLocks/>
          </p:cNvSpPr>
          <p:nvPr/>
        </p:nvSpPr>
        <p:spPr>
          <a:xfrm>
            <a:off x="13988051" y="5604735"/>
            <a:ext cx="2633689" cy="551623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en-US" sz="2400" dirty="0" err="1"/>
              <a:t>Názov</a:t>
            </a:r>
            <a:r>
              <a:rPr lang="en-US" sz="2400" dirty="0"/>
              <a:t> </a:t>
            </a:r>
            <a:r>
              <a:rPr lang="en-US" sz="2400" dirty="0" err="1"/>
              <a:t>práce</a:t>
            </a:r>
            <a:r>
              <a:rPr lang="en-US" sz="2400" dirty="0" smtClean="0"/>
              <a:t>:</a:t>
            </a:r>
          </a:p>
          <a:p>
            <a:pPr algn="r" hangingPunct="1">
              <a:lnSpc>
                <a:spcPct val="200000"/>
              </a:lnSpc>
            </a:pPr>
            <a:r>
              <a:rPr lang="en-US" sz="2400" dirty="0" err="1" smtClean="0"/>
              <a:t>Prihlasovateľ</a:t>
            </a:r>
            <a:r>
              <a:rPr lang="en-US" sz="2400" dirty="0" smtClean="0"/>
              <a:t>:</a:t>
            </a:r>
            <a:endParaRPr lang="en-US" sz="2400" dirty="0"/>
          </a:p>
          <a:p>
            <a:pPr algn="r" hangingPunct="1">
              <a:lnSpc>
                <a:spcPct val="200000"/>
              </a:lnSpc>
            </a:pPr>
            <a:r>
              <a:rPr lang="en-US" sz="2400" dirty="0" err="1" smtClean="0"/>
              <a:t>Klient</a:t>
            </a:r>
            <a:r>
              <a:rPr lang="en-US" sz="2400" dirty="0" smtClean="0"/>
              <a:t>: </a:t>
            </a:r>
          </a:p>
          <a:p>
            <a:pPr algn="r" hangingPunct="1">
              <a:lnSpc>
                <a:spcPct val="200000"/>
              </a:lnSpc>
            </a:pPr>
            <a:r>
              <a:rPr lang="en-US" sz="2400" dirty="0" err="1" smtClean="0"/>
              <a:t>Kategória</a:t>
            </a:r>
            <a:r>
              <a:rPr lang="en-US" sz="2400" dirty="0" smtClean="0"/>
              <a:t>:</a:t>
            </a:r>
          </a:p>
          <a:p>
            <a:pPr algn="r" hangingPunct="1">
              <a:lnSpc>
                <a:spcPct val="200000"/>
              </a:lnSpc>
            </a:pPr>
            <a:r>
              <a:rPr lang="en-US" sz="2400" dirty="0" err="1" smtClean="0"/>
              <a:t>Kontaktná</a:t>
            </a:r>
            <a:r>
              <a:rPr lang="en-US" sz="2400" dirty="0" smtClean="0"/>
              <a:t> </a:t>
            </a:r>
            <a:r>
              <a:rPr lang="en-US" sz="2400" dirty="0" err="1"/>
              <a:t>osoba</a:t>
            </a:r>
            <a:r>
              <a:rPr lang="en-US" sz="2400" dirty="0"/>
              <a:t> </a:t>
            </a:r>
          </a:p>
          <a:p>
            <a:pPr algn="r" hangingPunct="1">
              <a:lnSpc>
                <a:spcPct val="100000"/>
              </a:lnSpc>
            </a:pP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/>
              <a:t>prihlasovateľa</a:t>
            </a:r>
            <a:r>
              <a:rPr lang="en-US" sz="2400" dirty="0" smtClean="0"/>
              <a:t>:</a:t>
            </a:r>
          </a:p>
          <a:p>
            <a:pPr algn="r" hangingPunct="1">
              <a:lnSpc>
                <a:spcPct val="100000"/>
              </a:lnSpc>
            </a:pPr>
            <a:endParaRPr lang="en-US" sz="2400" dirty="0"/>
          </a:p>
          <a:p>
            <a:pPr algn="r" hangingPunct="1">
              <a:lnSpc>
                <a:spcPct val="200000"/>
              </a:lnSpc>
            </a:pPr>
            <a:r>
              <a:rPr lang="en-US" sz="2400" dirty="0" err="1"/>
              <a:t>Kontaktná</a:t>
            </a:r>
            <a:r>
              <a:rPr lang="en-US" sz="2400" dirty="0"/>
              <a:t> </a:t>
            </a:r>
            <a:r>
              <a:rPr lang="en-US" sz="2400" dirty="0" err="1" smtClean="0"/>
              <a:t>osoba</a:t>
            </a:r>
            <a:endParaRPr lang="en-US" sz="2400" dirty="0" smtClean="0"/>
          </a:p>
          <a:p>
            <a:pPr algn="r" hangingPunct="1">
              <a:lnSpc>
                <a:spcPct val="100000"/>
              </a:lnSpc>
            </a:pP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/>
              <a:t>klienta</a:t>
            </a:r>
            <a:r>
              <a:rPr lang="en-US" sz="2400" dirty="0"/>
              <a:t>:</a:t>
            </a:r>
            <a:endParaRPr lang="en-US" sz="2400" b="1" dirty="0"/>
          </a:p>
        </p:txBody>
      </p:sp>
      <p:pic>
        <p:nvPicPr>
          <p:cNvPr id="10" name="Picture 9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pic>
        <p:nvPicPr>
          <p:cNvPr id="13" name="Picture 12" descr="logo-o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052" y="2847914"/>
            <a:ext cx="7901337" cy="19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0" name="Picture 19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sp>
        <p:nvSpPr>
          <p:cNvPr id="293" name="Shape 293"/>
          <p:cNvSpPr>
            <a:spLocks noGrp="1"/>
          </p:cNvSpPr>
          <p:nvPr>
            <p:ph type="ctrTitle" idx="4294967295"/>
          </p:nvPr>
        </p:nvSpPr>
        <p:spPr>
          <a:xfrm>
            <a:off x="1790434" y="3063481"/>
            <a:ext cx="17145000" cy="107999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80000"/>
              </a:lnSpc>
              <a:buClr>
                <a:srgbClr val="F15533"/>
              </a:buClr>
              <a:defRPr sz="6700" b="1" spc="-201">
                <a:solidFill>
                  <a:srgbClr val="1C1D22"/>
                </a:solidFill>
              </a:defRPr>
            </a:lvl1pPr>
          </a:lstStyle>
          <a:p>
            <a:pPr algn="l"/>
            <a:r>
              <a:rPr lang="cs-CZ" dirty="0" err="1"/>
              <a:t>Zhrnutie</a:t>
            </a:r>
            <a:endParaRPr dirty="0"/>
          </a:p>
        </p:txBody>
      </p:sp>
      <p:sp>
        <p:nvSpPr>
          <p:cNvPr id="25" name="Shape 66"/>
          <p:cNvSpPr txBox="1">
            <a:spLocks/>
          </p:cNvSpPr>
          <p:nvPr/>
        </p:nvSpPr>
        <p:spPr>
          <a:xfrm>
            <a:off x="1790434" y="4755238"/>
            <a:ext cx="10286400" cy="814219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 err="1"/>
              <a:t>Dunajská</a:t>
            </a:r>
            <a:r>
              <a:rPr lang="en-US" sz="2400" dirty="0"/>
              <a:t> </a:t>
            </a:r>
            <a:r>
              <a:rPr lang="en-US" sz="2400" dirty="0" err="1"/>
              <a:t>Streda</a:t>
            </a:r>
            <a:r>
              <a:rPr lang="en-US" sz="2400" dirty="0"/>
              <a:t> </a:t>
            </a:r>
            <a:r>
              <a:rPr lang="en-US" sz="2400" dirty="0" err="1"/>
              <a:t>má</a:t>
            </a:r>
            <a:r>
              <a:rPr lang="en-US" sz="2400" dirty="0"/>
              <a:t> 22 855 </a:t>
            </a:r>
            <a:r>
              <a:rPr lang="en-US" sz="2400" dirty="0" err="1"/>
              <a:t>obyvateľov</a:t>
            </a:r>
            <a:r>
              <a:rPr lang="en-US" sz="2400" dirty="0"/>
              <a:t>, </a:t>
            </a:r>
            <a:r>
              <a:rPr lang="en-US" sz="2400" dirty="0" err="1"/>
              <a:t>ekologicky</a:t>
            </a:r>
            <a:r>
              <a:rPr lang="en-US" sz="2400" dirty="0"/>
              <a:t> </a:t>
            </a:r>
            <a:r>
              <a:rPr lang="en-US" sz="2400" dirty="0" err="1"/>
              <a:t>zmýšľajúce</a:t>
            </a:r>
            <a:r>
              <a:rPr lang="en-US" sz="2400" dirty="0"/>
              <a:t> </a:t>
            </a:r>
            <a:r>
              <a:rPr lang="en-US" sz="2400" dirty="0" err="1"/>
              <a:t>vedenie</a:t>
            </a:r>
            <a:r>
              <a:rPr lang="en-US" sz="2400" dirty="0"/>
              <a:t> a </a:t>
            </a:r>
            <a:r>
              <a:rPr lang="en-US" sz="2400" dirty="0" err="1"/>
              <a:t>ocenenie</a:t>
            </a:r>
            <a:r>
              <a:rPr lang="en-US" sz="2400" dirty="0"/>
              <a:t> PROKOP 2013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verejnoprospešnú</a:t>
            </a:r>
            <a:r>
              <a:rPr lang="en-US" sz="2400" dirty="0"/>
              <a:t> </a:t>
            </a:r>
            <a:r>
              <a:rPr lang="en-US" sz="2400" dirty="0" err="1"/>
              <a:t>kampaň</a:t>
            </a:r>
            <a:r>
              <a:rPr lang="en-US" sz="2400" dirty="0"/>
              <a:t> </a:t>
            </a:r>
            <a:r>
              <a:rPr lang="en-US" sz="2400" b="1" dirty="0" err="1"/>
              <a:t>Mám</a:t>
            </a:r>
            <a:r>
              <a:rPr lang="en-US" sz="2400" b="1" dirty="0"/>
              <a:t> </a:t>
            </a:r>
            <a:r>
              <a:rPr lang="en-US" sz="2400" b="1" dirty="0" err="1"/>
              <a:t>Ťa</a:t>
            </a:r>
            <a:r>
              <a:rPr lang="en-US" sz="2400" b="1" dirty="0"/>
              <a:t> </a:t>
            </a:r>
            <a:r>
              <a:rPr lang="en-US" sz="2400" b="1" dirty="0" err="1"/>
              <a:t>rád</a:t>
            </a:r>
            <a:r>
              <a:rPr lang="en-US" sz="2400" b="1" dirty="0"/>
              <a:t>, </a:t>
            </a:r>
            <a:r>
              <a:rPr lang="en-US" sz="2400" b="1" dirty="0" err="1"/>
              <a:t>Dunajská</a:t>
            </a:r>
            <a:r>
              <a:rPr lang="en-US" sz="2400" b="1" dirty="0"/>
              <a:t> </a:t>
            </a:r>
            <a:r>
              <a:rPr lang="en-US" sz="2400" b="1" dirty="0" err="1"/>
              <a:t>Streda</a:t>
            </a:r>
            <a:r>
              <a:rPr lang="en-US" sz="2400" b="1" dirty="0"/>
              <a:t>!</a:t>
            </a:r>
            <a:r>
              <a:rPr lang="en-US" sz="2400" dirty="0"/>
              <a:t>. 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en-US" sz="2400" dirty="0" err="1"/>
              <a:t>Začiatkom</a:t>
            </a:r>
            <a:r>
              <a:rPr lang="en-US" sz="2400" dirty="0"/>
              <a:t> </a:t>
            </a:r>
            <a:r>
              <a:rPr lang="en-US" sz="2400" dirty="0" err="1"/>
              <a:t>školského</a:t>
            </a:r>
            <a:r>
              <a:rPr lang="en-US" sz="2400" dirty="0"/>
              <a:t> </a:t>
            </a:r>
            <a:r>
              <a:rPr lang="en-US" sz="2400" dirty="0" err="1"/>
              <a:t>roka</a:t>
            </a:r>
            <a:r>
              <a:rPr lang="en-US" sz="2400" dirty="0"/>
              <a:t> 2016 / 2017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vedenie</a:t>
            </a:r>
            <a:r>
              <a:rPr lang="en-US" sz="2400" dirty="0"/>
              <a:t> </a:t>
            </a:r>
            <a:r>
              <a:rPr lang="en-US" sz="2400" dirty="0" err="1"/>
              <a:t>mesta</a:t>
            </a:r>
            <a:r>
              <a:rPr lang="en-US" sz="2400" dirty="0"/>
              <a:t> </a:t>
            </a:r>
            <a:r>
              <a:rPr lang="en-US" sz="2400" dirty="0" err="1"/>
              <a:t>postavilo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/>
              <a:t>ďalšiu</a:t>
            </a:r>
            <a:r>
              <a:rPr lang="en-US" sz="2400" dirty="0"/>
              <a:t> </a:t>
            </a:r>
            <a:r>
              <a:rPr lang="en-US" sz="2400" dirty="0" err="1"/>
              <a:t>aktivizujúcu</a:t>
            </a:r>
            <a:r>
              <a:rPr lang="en-US" sz="2400" dirty="0"/>
              <a:t> </a:t>
            </a:r>
            <a:r>
              <a:rPr lang="en-US" sz="2400" dirty="0" err="1"/>
              <a:t>kampaň</a:t>
            </a:r>
            <a:r>
              <a:rPr lang="en-US" sz="2400" dirty="0"/>
              <a:t>, </a:t>
            </a:r>
            <a:r>
              <a:rPr lang="en-US" sz="2400" dirty="0" err="1"/>
              <a:t>tentokrát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b="1" dirty="0" err="1"/>
              <a:t>separovaný</a:t>
            </a:r>
            <a:r>
              <a:rPr lang="en-US" sz="2400" b="1" dirty="0"/>
              <a:t> </a:t>
            </a:r>
            <a:r>
              <a:rPr lang="en-US" sz="2400" b="1" dirty="0" err="1"/>
              <a:t>zber</a:t>
            </a:r>
            <a:r>
              <a:rPr lang="en-US" sz="2400" b="1" dirty="0"/>
              <a:t> </a:t>
            </a:r>
            <a:r>
              <a:rPr lang="en-US" sz="2400" b="1" dirty="0" err="1"/>
              <a:t>odpadu</a:t>
            </a:r>
            <a:r>
              <a:rPr lang="en-US" sz="2400" dirty="0"/>
              <a:t>. 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Do </a:t>
            </a:r>
            <a:r>
              <a:rPr lang="en-US" sz="2400" dirty="0" err="1"/>
              <a:t>kampane</a:t>
            </a:r>
            <a:r>
              <a:rPr lang="en-US" sz="2400" dirty="0"/>
              <a:t> bolo </a:t>
            </a:r>
            <a:r>
              <a:rPr lang="en-US" sz="2400" dirty="0" err="1"/>
              <a:t>zapojených</a:t>
            </a:r>
            <a:r>
              <a:rPr lang="en-US" sz="2400" dirty="0"/>
              <a:t> </a:t>
            </a:r>
            <a:r>
              <a:rPr lang="en-US" sz="2400" dirty="0" err="1"/>
              <a:t>vyše</a:t>
            </a:r>
            <a:r>
              <a:rPr lang="en-US" sz="2400" dirty="0"/>
              <a:t> 600 </a:t>
            </a:r>
            <a:r>
              <a:rPr lang="en-US" sz="2400" dirty="0" err="1"/>
              <a:t>škôlkarov</a:t>
            </a:r>
            <a:r>
              <a:rPr lang="en-US" sz="2400" dirty="0"/>
              <a:t>, </a:t>
            </a:r>
            <a:r>
              <a:rPr lang="en-US" sz="2400" dirty="0" err="1"/>
              <a:t>takmer</a:t>
            </a:r>
            <a:r>
              <a:rPr lang="en-US" sz="2400" dirty="0"/>
              <a:t> 2700 </a:t>
            </a:r>
            <a:r>
              <a:rPr lang="en-US" sz="2400" dirty="0" err="1"/>
              <a:t>žiakov</a:t>
            </a:r>
            <a:r>
              <a:rPr lang="en-US" sz="2400" dirty="0"/>
              <a:t> ZŠ, </a:t>
            </a:r>
            <a:r>
              <a:rPr lang="en-US" sz="2400" dirty="0" err="1"/>
              <a:t>ich</a:t>
            </a:r>
            <a:r>
              <a:rPr lang="en-US" sz="2400" dirty="0"/>
              <a:t> </a:t>
            </a:r>
            <a:r>
              <a:rPr lang="en-US" sz="2400" dirty="0" err="1"/>
              <a:t>rodinní</a:t>
            </a:r>
            <a:r>
              <a:rPr lang="en-US" sz="2400" dirty="0"/>
              <a:t> </a:t>
            </a:r>
            <a:r>
              <a:rPr lang="en-US" sz="2400" dirty="0" err="1"/>
              <a:t>príslušníci</a:t>
            </a:r>
            <a:r>
              <a:rPr lang="en-US" sz="2400" dirty="0"/>
              <a:t>, </a:t>
            </a:r>
            <a:r>
              <a:rPr lang="en-US" sz="2400" dirty="0" err="1"/>
              <a:t>všetky</a:t>
            </a:r>
            <a:r>
              <a:rPr lang="en-US" sz="2400" dirty="0"/>
              <a:t> </a:t>
            </a:r>
            <a:r>
              <a:rPr lang="en-US" sz="2400" dirty="0" err="1"/>
              <a:t>lokálne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regionálne</a:t>
            </a:r>
            <a:r>
              <a:rPr lang="en-US" sz="2400" dirty="0"/>
              <a:t> </a:t>
            </a:r>
            <a:r>
              <a:rPr lang="en-US" sz="2400" dirty="0" err="1"/>
              <a:t>médiá</a:t>
            </a:r>
            <a:r>
              <a:rPr lang="en-US" sz="2400" dirty="0"/>
              <a:t>, </a:t>
            </a:r>
            <a:r>
              <a:rPr lang="en-US" sz="2400" dirty="0" err="1"/>
              <a:t>divadelníci</a:t>
            </a:r>
            <a:r>
              <a:rPr lang="en-US" sz="2400" dirty="0"/>
              <a:t>, </a:t>
            </a:r>
            <a:r>
              <a:rPr lang="en-US" sz="2400" dirty="0" err="1"/>
              <a:t>tisíce</a:t>
            </a:r>
            <a:r>
              <a:rPr lang="en-US" sz="2400" dirty="0"/>
              <a:t> </a:t>
            </a:r>
            <a:r>
              <a:rPr lang="en-US" sz="2400" dirty="0" err="1"/>
              <a:t>ekologicky</a:t>
            </a:r>
            <a:r>
              <a:rPr lang="en-US" sz="2400" dirty="0"/>
              <a:t> </a:t>
            </a:r>
            <a:r>
              <a:rPr lang="en-US" sz="2400" dirty="0" err="1"/>
              <a:t>zmýšľajúcich</a:t>
            </a:r>
            <a:r>
              <a:rPr lang="en-US" sz="2400" dirty="0"/>
              <a:t> </a:t>
            </a:r>
            <a:r>
              <a:rPr lang="en-US" sz="2400" dirty="0" err="1"/>
              <a:t>Dunajskostredčanov</a:t>
            </a:r>
            <a:r>
              <a:rPr lang="en-US" sz="2400" dirty="0"/>
              <a:t> a </a:t>
            </a:r>
            <a:r>
              <a:rPr lang="en-US" sz="2400" dirty="0" err="1"/>
              <a:t>návštevníkov</a:t>
            </a:r>
            <a:r>
              <a:rPr lang="en-US" sz="2400" dirty="0"/>
              <a:t> </a:t>
            </a:r>
            <a:r>
              <a:rPr lang="en-US" sz="2400" dirty="0" err="1"/>
              <a:t>Žitnoostrovského</a:t>
            </a:r>
            <a:r>
              <a:rPr lang="en-US" sz="2400" dirty="0"/>
              <a:t> </a:t>
            </a:r>
            <a:r>
              <a:rPr lang="en-US" sz="2400" dirty="0" err="1"/>
              <a:t>jarmoku</a:t>
            </a:r>
            <a:r>
              <a:rPr lang="en-US" sz="2400" dirty="0"/>
              <a:t>. </a:t>
            </a:r>
            <a:r>
              <a:rPr lang="en-US" sz="2400" dirty="0" err="1"/>
              <a:t>Partnerom</a:t>
            </a:r>
            <a:r>
              <a:rPr lang="en-US" sz="2400" dirty="0"/>
              <a:t> </a:t>
            </a:r>
            <a:r>
              <a:rPr lang="en-US" sz="2400" dirty="0" err="1"/>
              <a:t>kampane</a:t>
            </a:r>
            <a:r>
              <a:rPr lang="en-US" sz="2400" dirty="0"/>
              <a:t> bola </a:t>
            </a:r>
            <a:r>
              <a:rPr lang="en-US" sz="2400" dirty="0" err="1"/>
              <a:t>spoločnosť</a:t>
            </a:r>
            <a:r>
              <a:rPr lang="en-US" sz="2400" dirty="0"/>
              <a:t> ASA (</a:t>
            </a:r>
            <a:r>
              <a:rPr lang="en-US" sz="2400" dirty="0" err="1"/>
              <a:t>dnes</a:t>
            </a:r>
            <a:r>
              <a:rPr lang="en-US" sz="2400" dirty="0"/>
              <a:t> FCC </a:t>
            </a:r>
            <a:r>
              <a:rPr lang="en-US" sz="2400" dirty="0" smtClean="0"/>
              <a:t>Environment).</a:t>
            </a:r>
            <a:endParaRPr lang="hu-HU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099154" y="498901"/>
            <a:ext cx="8378250" cy="12744654"/>
            <a:chOff x="13369204" y="2793356"/>
            <a:chExt cx="7180473" cy="10922644"/>
          </a:xfrm>
        </p:grpSpPr>
        <p:pic>
          <p:nvPicPr>
            <p:cNvPr id="12" name="Picture 11" descr="fb-cover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9204" y="2793356"/>
              <a:ext cx="7180473" cy="2730661"/>
            </a:xfrm>
            <a:prstGeom prst="rect">
              <a:avLst/>
            </a:prstGeom>
          </p:spPr>
        </p:pic>
        <p:pic>
          <p:nvPicPr>
            <p:cNvPr id="13" name="Picture 12" descr="fb-cover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9204" y="5524017"/>
              <a:ext cx="7180473" cy="2730661"/>
            </a:xfrm>
            <a:prstGeom prst="rect">
              <a:avLst/>
            </a:prstGeom>
          </p:spPr>
        </p:pic>
        <p:pic>
          <p:nvPicPr>
            <p:cNvPr id="16" name="Picture 15" descr="fb-cover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9204" y="8254678"/>
              <a:ext cx="7180473" cy="2730661"/>
            </a:xfrm>
            <a:prstGeom prst="rect">
              <a:avLst/>
            </a:prstGeom>
          </p:spPr>
        </p:pic>
        <p:pic>
          <p:nvPicPr>
            <p:cNvPr id="18" name="Picture 17" descr="fb-cover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9204" y="10985339"/>
              <a:ext cx="7180473" cy="2730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7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Picture 9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sp>
        <p:nvSpPr>
          <p:cNvPr id="293" name="Shape 293"/>
          <p:cNvSpPr>
            <a:spLocks noGrp="1"/>
          </p:cNvSpPr>
          <p:nvPr>
            <p:ph type="ctrTitle" idx="4294967295"/>
          </p:nvPr>
        </p:nvSpPr>
        <p:spPr>
          <a:xfrm>
            <a:off x="1790434" y="3063481"/>
            <a:ext cx="17145000" cy="107999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80000"/>
              </a:lnSpc>
              <a:buClr>
                <a:srgbClr val="F15533"/>
              </a:buClr>
              <a:defRPr sz="6700" b="1" spc="-201">
                <a:solidFill>
                  <a:srgbClr val="1C1D22"/>
                </a:solidFill>
              </a:defRPr>
            </a:lvl1pPr>
          </a:lstStyle>
          <a:p>
            <a:pPr algn="l"/>
            <a:r>
              <a:rPr lang="en-US" dirty="0"/>
              <a:t>VÝZVA A </a:t>
            </a:r>
            <a:r>
              <a:rPr lang="en-US" dirty="0" smtClean="0"/>
              <a:t>CIEĽ</a:t>
            </a:r>
            <a:endParaRPr dirty="0"/>
          </a:p>
        </p:txBody>
      </p:sp>
      <p:sp>
        <p:nvSpPr>
          <p:cNvPr id="25" name="Shape 66"/>
          <p:cNvSpPr txBox="1">
            <a:spLocks/>
          </p:cNvSpPr>
          <p:nvPr/>
        </p:nvSpPr>
        <p:spPr>
          <a:xfrm>
            <a:off x="1790434" y="4755238"/>
            <a:ext cx="9957975" cy="814219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1" dirty="0" err="1"/>
              <a:t>Cieľ</a:t>
            </a:r>
            <a:endParaRPr lang="hu-HU" sz="2400" b="1" dirty="0"/>
          </a:p>
          <a:p>
            <a:pPr>
              <a:lnSpc>
                <a:spcPct val="120000"/>
              </a:lnSpc>
            </a:pPr>
            <a:r>
              <a:rPr lang="en-US" sz="2400" dirty="0" err="1"/>
              <a:t>Disciplinovanejšie</a:t>
            </a:r>
            <a:r>
              <a:rPr lang="en-US" sz="2400" dirty="0"/>
              <a:t> </a:t>
            </a:r>
            <a:r>
              <a:rPr lang="en-US" sz="2400" dirty="0" err="1"/>
              <a:t>triedenie</a:t>
            </a:r>
            <a:r>
              <a:rPr lang="en-US" sz="2400" dirty="0"/>
              <a:t> </a:t>
            </a:r>
            <a:r>
              <a:rPr lang="en-US" sz="2400" dirty="0" err="1"/>
              <a:t>odpadu</a:t>
            </a:r>
            <a:r>
              <a:rPr lang="en-US" sz="2400" dirty="0"/>
              <a:t> </a:t>
            </a:r>
            <a:r>
              <a:rPr lang="en-US" sz="2400" b="1" dirty="0" err="1"/>
              <a:t>zníži</a:t>
            </a:r>
            <a:r>
              <a:rPr lang="en-US" sz="2400" b="1" dirty="0"/>
              <a:t> </a:t>
            </a:r>
            <a:r>
              <a:rPr lang="en-US" sz="2400" b="1" dirty="0" err="1"/>
              <a:t>množstvo</a:t>
            </a:r>
            <a:r>
              <a:rPr lang="en-US" sz="2400" b="1" dirty="0"/>
              <a:t> </a:t>
            </a:r>
            <a:r>
              <a:rPr lang="en-US" sz="2400" b="1" dirty="0" err="1"/>
              <a:t>komunálneho</a:t>
            </a:r>
            <a:r>
              <a:rPr lang="en-US" sz="2400" b="1" dirty="0"/>
              <a:t> </a:t>
            </a:r>
            <a:r>
              <a:rPr lang="en-US" sz="2400" b="1" dirty="0" err="1"/>
              <a:t>odpadu</a:t>
            </a:r>
            <a:r>
              <a:rPr lang="en-US" sz="2400" b="1" dirty="0"/>
              <a:t> (a </a:t>
            </a:r>
            <a:r>
              <a:rPr lang="en-US" sz="2400" b="1" dirty="0" err="1"/>
              <a:t>aj</a:t>
            </a:r>
            <a:r>
              <a:rPr lang="en-US" sz="2400" b="1" dirty="0"/>
              <a:t> </a:t>
            </a:r>
            <a:r>
              <a:rPr lang="en-US" sz="2400" b="1" dirty="0" err="1"/>
              <a:t>nákladov</a:t>
            </a:r>
            <a:r>
              <a:rPr lang="en-US" sz="2400" b="1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odvoz</a:t>
            </a:r>
            <a:r>
              <a:rPr lang="en-US" sz="2400" b="1" dirty="0"/>
              <a:t> </a:t>
            </a:r>
            <a:r>
              <a:rPr lang="en-US" sz="2400" b="1" dirty="0" err="1"/>
              <a:t>smetí</a:t>
            </a:r>
            <a:r>
              <a:rPr lang="en-US" sz="2400" b="1" dirty="0"/>
              <a:t>) </a:t>
            </a:r>
            <a:r>
              <a:rPr lang="en-US" sz="2400" dirty="0"/>
              <a:t>a </a:t>
            </a:r>
            <a:r>
              <a:rPr lang="en-US" sz="2400" dirty="0" err="1"/>
              <a:t>čistejšie</a:t>
            </a:r>
            <a:r>
              <a:rPr lang="en-US" sz="2400" dirty="0"/>
              <a:t> </a:t>
            </a:r>
            <a:r>
              <a:rPr lang="en-US" sz="2400" dirty="0" err="1"/>
              <a:t>separovanie</a:t>
            </a:r>
            <a:r>
              <a:rPr lang="en-US" sz="2400" dirty="0"/>
              <a:t> </a:t>
            </a:r>
            <a:r>
              <a:rPr lang="en-US" sz="2400" b="1" dirty="0" err="1"/>
              <a:t>daruje</a:t>
            </a:r>
            <a:r>
              <a:rPr lang="en-US" sz="2400" b="1" dirty="0"/>
              <a:t> </a:t>
            </a:r>
            <a:r>
              <a:rPr lang="en-US" sz="2400" b="1" dirty="0" err="1"/>
              <a:t>surovinám</a:t>
            </a:r>
            <a:r>
              <a:rPr lang="en-US" sz="2400" dirty="0"/>
              <a:t> </a:t>
            </a:r>
            <a:r>
              <a:rPr lang="en-US" sz="2400" b="1" dirty="0" err="1"/>
              <a:t>druhý</a:t>
            </a:r>
            <a:r>
              <a:rPr lang="en-US" sz="2400" b="1" dirty="0"/>
              <a:t> </a:t>
            </a:r>
            <a:r>
              <a:rPr lang="en-US" sz="2400" b="1" dirty="0" err="1"/>
              <a:t>život</a:t>
            </a:r>
            <a:r>
              <a:rPr lang="en-US" sz="2400" b="1" dirty="0"/>
              <a:t>. </a:t>
            </a:r>
            <a:r>
              <a:rPr lang="en-US" sz="2400" dirty="0" err="1"/>
              <a:t>Dôraz</a:t>
            </a:r>
            <a:r>
              <a:rPr lang="en-US" sz="2400" dirty="0"/>
              <a:t> je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b="1" dirty="0" err="1"/>
              <a:t>dlhodobej</a:t>
            </a:r>
            <a:r>
              <a:rPr lang="en-US" sz="2400" b="1" dirty="0"/>
              <a:t> </a:t>
            </a:r>
            <a:r>
              <a:rPr lang="en-US" sz="2400" b="1" dirty="0" err="1"/>
              <a:t>zmene</a:t>
            </a:r>
            <a:r>
              <a:rPr lang="en-US" sz="2400" b="1" dirty="0"/>
              <a:t> </a:t>
            </a:r>
            <a:r>
              <a:rPr lang="en-US" sz="2400" dirty="0"/>
              <a:t>– </a:t>
            </a:r>
            <a:r>
              <a:rPr lang="en-US" sz="2400" dirty="0" err="1"/>
              <a:t>osvetou</a:t>
            </a:r>
            <a:r>
              <a:rPr lang="en-US" sz="2400" dirty="0"/>
              <a:t> a </a:t>
            </a:r>
            <a:r>
              <a:rPr lang="en-US" sz="2400" dirty="0" err="1"/>
              <a:t>zaangažovaním</a:t>
            </a:r>
            <a:r>
              <a:rPr lang="en-US" sz="2400" dirty="0"/>
              <a:t> </a:t>
            </a:r>
            <a:r>
              <a:rPr lang="en-US" sz="2400" dirty="0" err="1"/>
              <a:t>detí</a:t>
            </a:r>
            <a:r>
              <a:rPr lang="en-US" sz="2400" dirty="0"/>
              <a:t> </a:t>
            </a:r>
            <a:r>
              <a:rPr lang="en-US" sz="2400" dirty="0" err="1"/>
              <a:t>vychovávať</a:t>
            </a:r>
            <a:r>
              <a:rPr lang="en-US" sz="2400" dirty="0"/>
              <a:t> </a:t>
            </a:r>
            <a:r>
              <a:rPr lang="en-US" sz="2400" b="1" dirty="0" err="1"/>
              <a:t>ekologicky</a:t>
            </a:r>
            <a:r>
              <a:rPr lang="en-US" sz="2400" b="1" dirty="0"/>
              <a:t> </a:t>
            </a:r>
            <a:r>
              <a:rPr lang="en-US" sz="2400" b="1" dirty="0" err="1"/>
              <a:t>zmýšľajúcu</a:t>
            </a:r>
            <a:r>
              <a:rPr lang="en-US" sz="2400" b="1" dirty="0"/>
              <a:t> </a:t>
            </a:r>
            <a:r>
              <a:rPr lang="en-US" sz="2400" b="1" dirty="0" err="1"/>
              <a:t>generáciu</a:t>
            </a:r>
            <a:r>
              <a:rPr lang="en-US" sz="2400" b="1" dirty="0"/>
              <a:t> </a:t>
            </a:r>
            <a:r>
              <a:rPr lang="en-US" sz="2400" b="1" dirty="0" err="1"/>
              <a:t>Dunajskostredčanov</a:t>
            </a:r>
            <a:r>
              <a:rPr lang="en-US" sz="2400" dirty="0"/>
              <a:t>. </a:t>
            </a:r>
            <a:endParaRPr lang="hu-HU" sz="2400" b="1" dirty="0"/>
          </a:p>
          <a:p>
            <a:pPr>
              <a:lnSpc>
                <a:spcPct val="120000"/>
              </a:lnSpc>
            </a:pPr>
            <a:r>
              <a:rPr lang="en-US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en-US" sz="2400" b="1" dirty="0" err="1"/>
              <a:t>Výzvy</a:t>
            </a:r>
            <a:endParaRPr lang="hu-HU" sz="2400" dirty="0"/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err="1"/>
              <a:t>zámerom</a:t>
            </a:r>
            <a:r>
              <a:rPr lang="en-US" sz="2400" dirty="0"/>
              <a:t> </a:t>
            </a:r>
            <a:r>
              <a:rPr lang="en-US" sz="2400" dirty="0" err="1"/>
              <a:t>bol</a:t>
            </a:r>
            <a:r>
              <a:rPr lang="en-US" sz="2400" dirty="0"/>
              <a:t> </a:t>
            </a:r>
            <a:r>
              <a:rPr lang="en-US" sz="2400" dirty="0" err="1"/>
              <a:t>širokospektrálny</a:t>
            </a:r>
            <a:r>
              <a:rPr lang="en-US" sz="2400" dirty="0"/>
              <a:t> </a:t>
            </a:r>
            <a:r>
              <a:rPr lang="en-US" sz="2400" dirty="0" err="1"/>
              <a:t>dosah</a:t>
            </a:r>
            <a:r>
              <a:rPr lang="en-US" sz="2400" dirty="0"/>
              <a:t> - </a:t>
            </a:r>
            <a:r>
              <a:rPr lang="en-US" sz="2400" b="1" dirty="0" err="1"/>
              <a:t>limitované</a:t>
            </a:r>
            <a:r>
              <a:rPr lang="en-US" sz="2400" b="1" dirty="0"/>
              <a:t> </a:t>
            </a:r>
            <a:r>
              <a:rPr lang="en-US" sz="2400" b="1" dirty="0" err="1"/>
              <a:t>finančné</a:t>
            </a:r>
            <a:r>
              <a:rPr lang="en-US" sz="2400" b="1" dirty="0"/>
              <a:t> </a:t>
            </a:r>
            <a:r>
              <a:rPr lang="en-US" sz="2400" b="1" dirty="0" err="1"/>
              <a:t>prostriedky</a:t>
            </a:r>
            <a:r>
              <a:rPr lang="en-US" sz="2400" b="1" dirty="0"/>
              <a:t> </a:t>
            </a:r>
            <a:r>
              <a:rPr lang="en-US" sz="2400" dirty="0" err="1"/>
              <a:t>nahradiť</a:t>
            </a:r>
            <a:r>
              <a:rPr lang="en-US" sz="2400" dirty="0"/>
              <a:t> </a:t>
            </a:r>
            <a:r>
              <a:rPr lang="en-US" sz="2400" dirty="0" err="1"/>
              <a:t>kreativitou</a:t>
            </a:r>
            <a:r>
              <a:rPr lang="en-US" sz="2400" dirty="0"/>
              <a:t> </a:t>
            </a:r>
            <a:endParaRPr lang="hu-HU" sz="2400" dirty="0"/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err="1" smtClean="0"/>
              <a:t>atraktívna</a:t>
            </a:r>
            <a:r>
              <a:rPr lang="en-US" sz="2400" dirty="0" smtClean="0"/>
              <a:t> </a:t>
            </a:r>
            <a:r>
              <a:rPr lang="en-US" sz="2400" b="1" dirty="0" err="1"/>
              <a:t>dvojjazyčná</a:t>
            </a:r>
            <a:r>
              <a:rPr lang="en-US" sz="2400" b="1" dirty="0"/>
              <a:t> </a:t>
            </a:r>
            <a:r>
              <a:rPr lang="en-US" sz="2400" b="1" dirty="0" err="1"/>
              <a:t>komunikácia</a:t>
            </a:r>
            <a:r>
              <a:rPr lang="en-US" sz="2400" b="1" dirty="0"/>
              <a:t> </a:t>
            </a:r>
            <a:r>
              <a:rPr lang="en-US" sz="2400" dirty="0"/>
              <a:t>- v </a:t>
            </a:r>
            <a:r>
              <a:rPr lang="en-US" sz="2400" dirty="0" err="1"/>
              <a:t>meste</a:t>
            </a:r>
            <a:r>
              <a:rPr lang="en-US" sz="2400" dirty="0"/>
              <a:t> </a:t>
            </a:r>
            <a:r>
              <a:rPr lang="en-US" sz="2400" dirty="0" err="1"/>
              <a:t>žije</a:t>
            </a:r>
            <a:r>
              <a:rPr lang="en-US" sz="2400" dirty="0"/>
              <a:t> ca. 70% </a:t>
            </a:r>
            <a:r>
              <a:rPr lang="en-US" sz="2400" dirty="0" err="1"/>
              <a:t>občanov</a:t>
            </a:r>
            <a:r>
              <a:rPr lang="en-US" sz="2400" dirty="0"/>
              <a:t> </a:t>
            </a:r>
            <a:r>
              <a:rPr lang="en-US" sz="2400" dirty="0" err="1"/>
              <a:t>maďarskej</a:t>
            </a:r>
            <a:r>
              <a:rPr lang="en-US" sz="2400" dirty="0"/>
              <a:t> </a:t>
            </a:r>
            <a:r>
              <a:rPr lang="en-US" sz="2400" dirty="0" err="1"/>
              <a:t>národnosti</a:t>
            </a:r>
            <a:r>
              <a:rPr lang="en-US" sz="2400" dirty="0"/>
              <a:t>, </a:t>
            </a:r>
            <a:r>
              <a:rPr lang="en-US" sz="2400" dirty="0" err="1"/>
              <a:t>základné</a:t>
            </a:r>
            <a:r>
              <a:rPr lang="en-US" sz="2400" dirty="0"/>
              <a:t> a </a:t>
            </a:r>
            <a:r>
              <a:rPr lang="en-US" sz="2400" dirty="0" err="1"/>
              <a:t>materské</a:t>
            </a:r>
            <a:r>
              <a:rPr lang="en-US" sz="2400" dirty="0"/>
              <a:t> </a:t>
            </a:r>
            <a:r>
              <a:rPr lang="en-US" sz="2400" dirty="0" err="1"/>
              <a:t>školy</a:t>
            </a:r>
            <a:r>
              <a:rPr lang="en-US" sz="2400" dirty="0"/>
              <a:t> </a:t>
            </a:r>
            <a:r>
              <a:rPr lang="en-US" sz="2400" dirty="0" err="1"/>
              <a:t>sú</a:t>
            </a:r>
            <a:r>
              <a:rPr lang="en-US" sz="2400" dirty="0"/>
              <a:t> </a:t>
            </a:r>
            <a:r>
              <a:rPr lang="en-US" sz="2400" dirty="0" err="1"/>
              <a:t>slovenské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 smtClean="0"/>
              <a:t>maďarské</a:t>
            </a:r>
            <a:endParaRPr lang="hu-HU" sz="2400" dirty="0"/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err="1"/>
              <a:t>a</a:t>
            </a:r>
            <a:r>
              <a:rPr lang="en-US" sz="2400" dirty="0" err="1" smtClean="0"/>
              <a:t>bsencia</a:t>
            </a:r>
            <a:r>
              <a:rPr lang="en-US" sz="2400" dirty="0" smtClean="0"/>
              <a:t> </a:t>
            </a:r>
            <a:r>
              <a:rPr lang="en-US" sz="2400" dirty="0" err="1" smtClean="0"/>
              <a:t>okamžitých</a:t>
            </a:r>
            <a:r>
              <a:rPr lang="en-US" sz="2400" dirty="0" smtClean="0"/>
              <a:t> </a:t>
            </a:r>
            <a:r>
              <a:rPr lang="en-US" sz="2400" dirty="0" err="1" smtClean="0"/>
              <a:t>merateľných</a:t>
            </a:r>
            <a:r>
              <a:rPr lang="en-US" sz="2400" dirty="0" smtClean="0"/>
              <a:t> </a:t>
            </a:r>
            <a:r>
              <a:rPr lang="en-US" sz="2400" dirty="0" err="1" smtClean="0"/>
              <a:t>výsledkov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/>
          <a:stretch/>
        </p:blipFill>
        <p:spPr>
          <a:xfrm>
            <a:off x="12208930" y="986006"/>
            <a:ext cx="12016316" cy="119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3" name="Picture 12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pic>
        <p:nvPicPr>
          <p:cNvPr id="8" name="Picture 7" descr="IMG_624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25000" r="27919" b="-25000"/>
          <a:stretch/>
        </p:blipFill>
        <p:spPr>
          <a:xfrm>
            <a:off x="12208932" y="337575"/>
            <a:ext cx="11841482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"/>
          <a:stretch/>
        </p:blipFill>
        <p:spPr>
          <a:xfrm>
            <a:off x="12208931" y="4584698"/>
            <a:ext cx="12175069" cy="8821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9" y="2717800"/>
            <a:ext cx="14915829" cy="10998200"/>
          </a:xfrm>
          <a:prstGeom prst="rect">
            <a:avLst/>
          </a:prstGeom>
        </p:spPr>
      </p:pic>
      <p:sp>
        <p:nvSpPr>
          <p:cNvPr id="293" name="Shape 293"/>
          <p:cNvSpPr>
            <a:spLocks noGrp="1"/>
          </p:cNvSpPr>
          <p:nvPr>
            <p:ph type="ctrTitle" idx="4294967295"/>
          </p:nvPr>
        </p:nvSpPr>
        <p:spPr>
          <a:xfrm>
            <a:off x="1790434" y="3063481"/>
            <a:ext cx="17145000" cy="107999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80000"/>
              </a:lnSpc>
              <a:buClr>
                <a:srgbClr val="F15533"/>
              </a:buClr>
              <a:defRPr sz="6700" b="1" spc="-201">
                <a:solidFill>
                  <a:srgbClr val="1C1D22"/>
                </a:solidFill>
              </a:defRPr>
            </a:lvl1pPr>
          </a:lstStyle>
          <a:p>
            <a:pPr algn="l"/>
            <a:r>
              <a:rPr lang="en-US" dirty="0"/>
              <a:t>STRATÉGIA A </a:t>
            </a:r>
            <a:r>
              <a:rPr lang="en-US" dirty="0" smtClean="0"/>
              <a:t>PLÁN</a:t>
            </a:r>
            <a:endParaRPr dirty="0"/>
          </a:p>
        </p:txBody>
      </p:sp>
      <p:sp>
        <p:nvSpPr>
          <p:cNvPr id="25" name="Shape 66"/>
          <p:cNvSpPr txBox="1">
            <a:spLocks/>
          </p:cNvSpPr>
          <p:nvPr/>
        </p:nvSpPr>
        <p:spPr>
          <a:xfrm>
            <a:off x="1790435" y="4755238"/>
            <a:ext cx="9080765" cy="814219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20000"/>
              </a:lnSpc>
            </a:pPr>
            <a:r>
              <a:rPr lang="hu-HU" sz="2400" dirty="0"/>
              <a:t>Stavali sme na pevné základy:</a:t>
            </a: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hu-HU" sz="2400" b="1" dirty="0"/>
              <a:t>dobré renomé</a:t>
            </a:r>
            <a:r>
              <a:rPr lang="hu-HU" sz="2400" dirty="0"/>
              <a:t> a </a:t>
            </a:r>
            <a:r>
              <a:rPr lang="hu-HU" sz="2400" b="1" dirty="0"/>
              <a:t>plná dôvera vedenia mesta</a:t>
            </a:r>
            <a:r>
              <a:rPr lang="hu-HU" sz="2400" dirty="0"/>
              <a:t> aj vďaka doterajších spoluprác o.i. z kampaní </a:t>
            </a:r>
            <a:r>
              <a:rPr lang="hu-HU" sz="2400" b="1" dirty="0"/>
              <a:t>Mám Ťa rád, Dunajská Streda! </a:t>
            </a:r>
            <a:r>
              <a:rPr lang="hu-HU" sz="2400" dirty="0"/>
              <a:t>a </a:t>
            </a:r>
            <a:r>
              <a:rPr lang="hu-HU" sz="2400" b="1" dirty="0"/>
              <a:t>Však nie si chruňo?</a:t>
            </a:r>
            <a:r>
              <a:rPr lang="hu-HU" sz="2400" b="1" dirty="0" smtClean="0"/>
              <a:t>!</a:t>
            </a:r>
            <a:endParaRPr lang="hu-HU" sz="2400" dirty="0"/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hu-HU" sz="2400" dirty="0" smtClean="0"/>
              <a:t>vynikajúca </a:t>
            </a:r>
            <a:r>
              <a:rPr lang="hu-HU" sz="2400" b="1" dirty="0"/>
              <a:t>znalosť lokality</a:t>
            </a:r>
            <a:r>
              <a:rPr lang="hu-HU" sz="2400" dirty="0"/>
              <a:t> a cieľovej </a:t>
            </a:r>
            <a:r>
              <a:rPr lang="hu-HU" sz="2400" dirty="0" smtClean="0"/>
              <a:t>skupiny</a:t>
            </a: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hu-HU" sz="2400" b="1" dirty="0" smtClean="0"/>
              <a:t>nadštandardné </a:t>
            </a:r>
            <a:r>
              <a:rPr lang="hu-HU" sz="2400" b="1" dirty="0"/>
              <a:t>vzťahy</a:t>
            </a:r>
            <a:r>
              <a:rPr lang="hu-HU" sz="2400" dirty="0"/>
              <a:t> s </a:t>
            </a:r>
            <a:r>
              <a:rPr lang="hu-HU" sz="2400" dirty="0" smtClean="0"/>
              <a:t>médiami</a:t>
            </a: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hu-HU" sz="2400" b="1" dirty="0" smtClean="0"/>
              <a:t>odborné </a:t>
            </a:r>
            <a:r>
              <a:rPr lang="hu-HU" sz="2400" b="1" dirty="0"/>
              <a:t>partnerstvo</a:t>
            </a:r>
            <a:r>
              <a:rPr lang="hu-HU" sz="2400" dirty="0"/>
              <a:t> spoločnosti ASA (FCC)</a:t>
            </a:r>
          </a:p>
          <a:p>
            <a:pPr>
              <a:lnSpc>
                <a:spcPct val="120000"/>
              </a:lnSpc>
            </a:pPr>
            <a:r>
              <a:rPr lang="hu-HU" sz="2400" dirty="0"/>
              <a:t> </a:t>
            </a:r>
          </a:p>
          <a:p>
            <a:pPr>
              <a:lnSpc>
                <a:spcPct val="120000"/>
              </a:lnSpc>
            </a:pPr>
            <a:r>
              <a:rPr lang="hu-HU" sz="2400" dirty="0"/>
              <a:t>Dobre </a:t>
            </a:r>
            <a:r>
              <a:rPr lang="hu-HU" sz="2400" b="1" dirty="0"/>
              <a:t>známe logo </a:t>
            </a:r>
            <a:r>
              <a:rPr lang="hu-HU" sz="2400" dirty="0"/>
              <a:t>predchádzajúcich kampaní (srdce) sme mierne modifikovali zakomponovaním </a:t>
            </a:r>
            <a:r>
              <a:rPr lang="hu-HU" sz="2400" b="1" dirty="0"/>
              <a:t>symbolu recyklácie</a:t>
            </a:r>
            <a:r>
              <a:rPr lang="hu-HU" sz="2400" dirty="0"/>
              <a:t>. </a:t>
            </a:r>
            <a:r>
              <a:rPr lang="hu-HU" sz="2400" b="1" dirty="0"/>
              <a:t>Vizuálne </a:t>
            </a:r>
            <a:r>
              <a:rPr lang="hu-HU" sz="2400" b="1" dirty="0" smtClean="0"/>
              <a:t>prvky </a:t>
            </a:r>
            <a:r>
              <a:rPr lang="hu-HU" sz="2400" dirty="0" smtClean="0"/>
              <a:t>boli </a:t>
            </a:r>
            <a:r>
              <a:rPr lang="hu-HU" sz="2400" dirty="0"/>
              <a:t>kreatívne, pôsobivé, motivujúce, edukatívne a moderné. </a:t>
            </a:r>
            <a:r>
              <a:rPr lang="hu-HU" sz="2400" b="1" dirty="0"/>
              <a:t>Interaktívne a aktivuzujúce </a:t>
            </a:r>
            <a:r>
              <a:rPr lang="hu-HU" sz="2400" b="1" dirty="0" smtClean="0"/>
              <a:t>prostriedky </a:t>
            </a:r>
            <a:r>
              <a:rPr lang="hu-HU" sz="2400" dirty="0" smtClean="0"/>
              <a:t>oslovili </a:t>
            </a:r>
            <a:r>
              <a:rPr lang="hu-HU" sz="2400" dirty="0"/>
              <a:t>mimoriadne veľkú cieľovú skupinu.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7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ľ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Picture 9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sp>
        <p:nvSpPr>
          <p:cNvPr id="293" name="Shape 293"/>
          <p:cNvSpPr>
            <a:spLocks noGrp="1"/>
          </p:cNvSpPr>
          <p:nvPr>
            <p:ph type="ctrTitle" idx="4294967295"/>
          </p:nvPr>
        </p:nvSpPr>
        <p:spPr>
          <a:xfrm>
            <a:off x="1790434" y="3063481"/>
            <a:ext cx="17145000" cy="107999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80000"/>
              </a:lnSpc>
              <a:buClr>
                <a:srgbClr val="F15533"/>
              </a:buClr>
              <a:defRPr sz="6700" b="1" spc="-201">
                <a:solidFill>
                  <a:srgbClr val="1C1D22"/>
                </a:solidFill>
              </a:defRPr>
            </a:lvl1pPr>
          </a:lstStyle>
          <a:p>
            <a:pPr algn="l"/>
            <a:r>
              <a:rPr lang="en-US" dirty="0"/>
              <a:t>REALIZÁCIA</a:t>
            </a:r>
            <a:endParaRPr dirty="0"/>
          </a:p>
        </p:txBody>
      </p:sp>
      <p:sp>
        <p:nvSpPr>
          <p:cNvPr id="11" name="Shape 66"/>
          <p:cNvSpPr txBox="1">
            <a:spLocks/>
          </p:cNvSpPr>
          <p:nvPr/>
        </p:nvSpPr>
        <p:spPr>
          <a:xfrm>
            <a:off x="1790434" y="4755238"/>
            <a:ext cx="20691891" cy="814219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bg2"/>
                </a:solidFill>
              </a:rPr>
              <a:t> </a:t>
            </a:r>
            <a:r>
              <a:rPr lang="en-US" sz="2400" dirty="0" err="1" smtClean="0">
                <a:solidFill>
                  <a:schemeClr val="bg2"/>
                </a:solidFill>
              </a:rPr>
              <a:t>Prostriedky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endParaRPr lang="hu-HU" sz="2400" dirty="0">
              <a:solidFill>
                <a:schemeClr val="bg2"/>
              </a:solidFill>
            </a:endParaRP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u="sng" dirty="0">
                <a:solidFill>
                  <a:schemeClr val="bg2"/>
                </a:solidFill>
              </a:rPr>
              <a:t>Logo</a:t>
            </a:r>
            <a:r>
              <a:rPr lang="en-US" sz="2400" dirty="0">
                <a:solidFill>
                  <a:schemeClr val="bg2"/>
                </a:solidFill>
              </a:rPr>
              <a:t>: “I LOVE YOU </a:t>
            </a:r>
            <a:r>
              <a:rPr lang="en-US" sz="2400" dirty="0" err="1">
                <a:solidFill>
                  <a:schemeClr val="bg2"/>
                </a:solidFill>
              </a:rPr>
              <a:t>DSz</a:t>
            </a:r>
            <a:r>
              <a:rPr lang="en-US" sz="2400" dirty="0">
                <a:solidFill>
                  <a:schemeClr val="bg2"/>
                </a:solidFill>
              </a:rPr>
              <a:t>” z </a:t>
            </a:r>
            <a:r>
              <a:rPr lang="en-US" sz="2400" dirty="0" err="1">
                <a:solidFill>
                  <a:schemeClr val="bg2"/>
                </a:solidFill>
              </a:rPr>
              <a:t>minulých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kampaní</a:t>
            </a:r>
            <a:r>
              <a:rPr lang="en-US" sz="2400" dirty="0">
                <a:solidFill>
                  <a:schemeClr val="bg2"/>
                </a:solidFill>
              </a:rPr>
              <a:t> + </a:t>
            </a:r>
            <a:r>
              <a:rPr lang="en-US" sz="2400" b="1" dirty="0" err="1">
                <a:solidFill>
                  <a:schemeClr val="bg2"/>
                </a:solidFill>
              </a:rPr>
              <a:t>recyklačný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prvok</a:t>
            </a:r>
            <a:endParaRPr lang="hu-HU" sz="2400" b="1" dirty="0">
              <a:solidFill>
                <a:schemeClr val="bg2"/>
              </a:solidFill>
            </a:endParaRP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u="sng" dirty="0">
                <a:solidFill>
                  <a:schemeClr val="bg2"/>
                </a:solidFill>
              </a:rPr>
              <a:t>Slogan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r>
              <a:rPr lang="en-US" sz="2400" dirty="0" err="1">
                <a:solidFill>
                  <a:schemeClr val="bg2"/>
                </a:solidFill>
              </a:rPr>
              <a:t>výzva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r>
              <a:rPr lang="en-US" sz="2400" dirty="0" err="1">
                <a:solidFill>
                  <a:schemeClr val="bg2"/>
                </a:solidFill>
              </a:rPr>
              <a:t>vhodný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dvojjazyčný</a:t>
            </a:r>
            <a:r>
              <a:rPr lang="en-US" sz="2400" b="1" dirty="0">
                <a:solidFill>
                  <a:schemeClr val="bg2"/>
                </a:solidFill>
              </a:rPr>
              <a:t> slogan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aktivizačný</a:t>
            </a:r>
            <a:r>
              <a:rPr lang="en-US" sz="2400" dirty="0">
                <a:solidFill>
                  <a:schemeClr val="bg2"/>
                </a:solidFill>
              </a:rPr>
              <a:t> a </a:t>
            </a:r>
            <a:r>
              <a:rPr lang="en-US" sz="2400" dirty="0" err="1">
                <a:solidFill>
                  <a:schemeClr val="bg2"/>
                </a:solidFill>
              </a:rPr>
              <a:t>kreatívny</a:t>
            </a:r>
            <a:r>
              <a:rPr lang="en-US" sz="2400" dirty="0">
                <a:solidFill>
                  <a:schemeClr val="bg2"/>
                </a:solidFill>
              </a:rPr>
              <a:t> v </a:t>
            </a:r>
            <a:r>
              <a:rPr lang="en-US" sz="2400" dirty="0" err="1">
                <a:solidFill>
                  <a:schemeClr val="bg2"/>
                </a:solidFill>
              </a:rPr>
              <a:t>oboch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jazykoch</a:t>
            </a:r>
            <a:r>
              <a:rPr lang="en-US" sz="2400" dirty="0" smtClean="0">
                <a:solidFill>
                  <a:schemeClr val="bg2"/>
                </a:solidFill>
              </a:rPr>
              <a:t>.</a:t>
            </a:r>
            <a:r>
              <a:rPr lang="hu-HU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“</a:t>
            </a:r>
            <a:r>
              <a:rPr lang="en-US" sz="2400" b="1" dirty="0" err="1">
                <a:solidFill>
                  <a:schemeClr val="bg2"/>
                </a:solidFill>
              </a:rPr>
              <a:t>odpadNEŠ</a:t>
            </a:r>
            <a:r>
              <a:rPr lang="en-US" sz="2400" dirty="0">
                <a:solidFill>
                  <a:schemeClr val="bg2"/>
                </a:solidFill>
              </a:rPr>
              <a:t>”: </a:t>
            </a:r>
            <a:r>
              <a:rPr lang="en-US" sz="2400" dirty="0" err="1">
                <a:solidFill>
                  <a:schemeClr val="bg2"/>
                </a:solidFill>
              </a:rPr>
              <a:t>téma</a:t>
            </a:r>
            <a:r>
              <a:rPr lang="en-US" sz="2400" dirty="0">
                <a:solidFill>
                  <a:schemeClr val="bg2"/>
                </a:solidFill>
              </a:rPr>
              <a:t> (</a:t>
            </a:r>
            <a:r>
              <a:rPr lang="en-US" sz="2400" dirty="0" err="1">
                <a:solidFill>
                  <a:schemeClr val="bg2"/>
                </a:solidFill>
              </a:rPr>
              <a:t>odpad</a:t>
            </a:r>
            <a:r>
              <a:rPr lang="en-US" sz="2400" dirty="0">
                <a:solidFill>
                  <a:schemeClr val="bg2"/>
                </a:solidFill>
              </a:rPr>
              <a:t>) + </a:t>
            </a:r>
            <a:r>
              <a:rPr lang="en-US" sz="2400" dirty="0" err="1">
                <a:solidFill>
                  <a:schemeClr val="bg2"/>
                </a:solidFill>
              </a:rPr>
              <a:t>aktivizačný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prvok</a:t>
            </a:r>
            <a:r>
              <a:rPr lang="en-US" sz="2400" dirty="0">
                <a:solidFill>
                  <a:schemeClr val="bg2"/>
                </a:solidFill>
              </a:rPr>
              <a:t> (</a:t>
            </a:r>
            <a:r>
              <a:rPr lang="en-US" sz="2400" dirty="0" err="1">
                <a:solidFill>
                  <a:schemeClr val="bg2"/>
                </a:solidFill>
              </a:rPr>
              <a:t>nes</a:t>
            </a:r>
            <a:r>
              <a:rPr lang="en-US" sz="2400" dirty="0">
                <a:solidFill>
                  <a:schemeClr val="bg2"/>
                </a:solidFill>
              </a:rPr>
              <a:t>!), </a:t>
            </a:r>
            <a:r>
              <a:rPr lang="en-US" sz="2400" dirty="0" smtClean="0">
                <a:solidFill>
                  <a:schemeClr val="bg2"/>
                </a:solidFill>
              </a:rPr>
              <a:t/>
            </a:r>
            <a:br>
              <a:rPr lang="en-US" sz="2400" dirty="0" smtClean="0">
                <a:solidFill>
                  <a:schemeClr val="bg2"/>
                </a:solidFill>
              </a:rPr>
            </a:br>
            <a:r>
              <a:rPr lang="en-US" sz="2400" dirty="0" smtClean="0">
                <a:solidFill>
                  <a:schemeClr val="bg2"/>
                </a:solidFill>
              </a:rPr>
              <a:t>v </a:t>
            </a:r>
            <a:r>
              <a:rPr lang="en-US" sz="2400" dirty="0" err="1">
                <a:solidFill>
                  <a:schemeClr val="bg2"/>
                </a:solidFill>
              </a:rPr>
              <a:t>duchu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r>
              <a:rPr lang="en-US" sz="2400" dirty="0" err="1">
                <a:solidFill>
                  <a:schemeClr val="bg2"/>
                </a:solidFill>
              </a:rPr>
              <a:t>každý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odpad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odnes</a:t>
            </a:r>
            <a:r>
              <a:rPr lang="en-US" sz="2400" dirty="0">
                <a:solidFill>
                  <a:schemeClr val="bg2"/>
                </a:solidFill>
              </a:rPr>
              <a:t> tam, </a:t>
            </a:r>
            <a:r>
              <a:rPr lang="en-US" sz="2400" dirty="0" err="1">
                <a:solidFill>
                  <a:schemeClr val="bg2"/>
                </a:solidFill>
              </a:rPr>
              <a:t>kam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patrí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endParaRPr lang="hu-HU" sz="2400" dirty="0">
              <a:solidFill>
                <a:schemeClr val="bg2"/>
              </a:solidFill>
            </a:endParaRP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u="sng" dirty="0" err="1">
                <a:solidFill>
                  <a:schemeClr val="bg2"/>
                </a:solidFill>
              </a:rPr>
              <a:t>Vizuálne</a:t>
            </a:r>
            <a:r>
              <a:rPr lang="en-US" sz="2400" u="sng" dirty="0">
                <a:solidFill>
                  <a:schemeClr val="bg2"/>
                </a:solidFill>
              </a:rPr>
              <a:t>: </a:t>
            </a:r>
            <a:r>
              <a:rPr lang="en-US" sz="2400" u="sng" dirty="0" err="1">
                <a:solidFill>
                  <a:schemeClr val="bg2"/>
                </a:solidFill>
              </a:rPr>
              <a:t>Ilustrácie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bilboardy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nálepky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prospekty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omaľovánky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zošity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ceruzky</a:t>
            </a:r>
            <a:r>
              <a:rPr lang="en-US" sz="2400" u="sng" dirty="0">
                <a:solidFill>
                  <a:schemeClr val="bg2"/>
                </a:solidFill>
              </a:rPr>
              <a:t>, </a:t>
            </a:r>
            <a:r>
              <a:rPr lang="en-US" sz="2400" u="sng" dirty="0" err="1">
                <a:solidFill>
                  <a:schemeClr val="bg2"/>
                </a:solidFill>
              </a:rPr>
              <a:t>magnetky</a:t>
            </a:r>
            <a:r>
              <a:rPr lang="en-US" sz="2400" dirty="0">
                <a:solidFill>
                  <a:schemeClr val="bg2"/>
                </a:solidFill>
              </a:rPr>
              <a:t> –  s </a:t>
            </a:r>
            <a:r>
              <a:rPr lang="en-US" sz="2400" dirty="0" err="1">
                <a:solidFill>
                  <a:schemeClr val="bg2"/>
                </a:solidFill>
              </a:rPr>
              <a:t>originálnymi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ilustráciami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výtvarníka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obsahujúce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endParaRPr lang="hu-HU" sz="2400" dirty="0" smtClean="0">
              <a:solidFill>
                <a:schemeClr val="bg2"/>
              </a:solidFill>
            </a:endParaRP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- PREDMET KAMPANE - </a:t>
            </a:r>
            <a:r>
              <a:rPr lang="en-US" sz="2400" dirty="0" err="1" smtClean="0">
                <a:solidFill>
                  <a:schemeClr val="bg2"/>
                </a:solidFill>
              </a:rPr>
              <a:t>komunikované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suroviny</a:t>
            </a:r>
            <a:r>
              <a:rPr lang="en-US" sz="2400" dirty="0" smtClean="0">
                <a:solidFill>
                  <a:schemeClr val="bg2"/>
                </a:solidFill>
              </a:rPr>
              <a:t> (</a:t>
            </a:r>
            <a:r>
              <a:rPr lang="en-US" sz="2400" dirty="0" err="1" smtClean="0">
                <a:solidFill>
                  <a:schemeClr val="bg2"/>
                </a:solidFill>
              </a:rPr>
              <a:t>papier</a:t>
            </a:r>
            <a:r>
              <a:rPr lang="en-US" sz="2400" dirty="0" smtClean="0">
                <a:solidFill>
                  <a:schemeClr val="bg2"/>
                </a:solidFill>
              </a:rPr>
              <a:t>, </a:t>
            </a:r>
            <a:r>
              <a:rPr lang="en-US" sz="2400" dirty="0" err="1" smtClean="0">
                <a:solidFill>
                  <a:schemeClr val="bg2"/>
                </a:solidFill>
              </a:rPr>
              <a:t>sklo</a:t>
            </a:r>
            <a:r>
              <a:rPr lang="en-US" sz="2400" dirty="0" smtClean="0">
                <a:solidFill>
                  <a:schemeClr val="bg2"/>
                </a:solidFill>
              </a:rPr>
              <a:t>, </a:t>
            </a:r>
            <a:r>
              <a:rPr lang="en-US" sz="2400" dirty="0" err="1" smtClean="0">
                <a:solidFill>
                  <a:schemeClr val="bg2"/>
                </a:solidFill>
              </a:rPr>
              <a:t>plast</a:t>
            </a:r>
            <a:r>
              <a:rPr lang="en-US" sz="2400" dirty="0" smtClean="0">
                <a:solidFill>
                  <a:schemeClr val="bg2"/>
                </a:solidFill>
              </a:rPr>
              <a:t>) a </a:t>
            </a:r>
            <a:r>
              <a:rPr lang="en-US" sz="2400" dirty="0" err="1" smtClean="0">
                <a:solidFill>
                  <a:schemeClr val="bg2"/>
                </a:solidFill>
              </a:rPr>
              <a:t>ich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farba</a:t>
            </a:r>
            <a:r>
              <a:rPr lang="en-US" sz="2400" dirty="0" smtClean="0">
                <a:solidFill>
                  <a:schemeClr val="bg2"/>
                </a:solidFill>
              </a:rPr>
              <a:t>. </a:t>
            </a:r>
            <a:endParaRPr lang="hu-HU" sz="2400" dirty="0" smtClean="0">
              <a:solidFill>
                <a:schemeClr val="bg2"/>
              </a:solidFill>
            </a:endParaRP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- FORMA </a:t>
            </a:r>
            <a:r>
              <a:rPr lang="en-US" sz="2400" dirty="0">
                <a:solidFill>
                  <a:schemeClr val="bg2"/>
                </a:solidFill>
              </a:rPr>
              <a:t>SEPAROVANIA – </a:t>
            </a:r>
            <a:r>
              <a:rPr lang="en-US" sz="2400" dirty="0" err="1">
                <a:solidFill>
                  <a:schemeClr val="bg2"/>
                </a:solidFill>
              </a:rPr>
              <a:t>triedenie</a:t>
            </a:r>
            <a:r>
              <a:rPr lang="en-US" sz="2400" dirty="0">
                <a:solidFill>
                  <a:schemeClr val="bg2"/>
                </a:solidFill>
              </a:rPr>
              <a:t> a </a:t>
            </a:r>
            <a:r>
              <a:rPr lang="en-US" sz="2400" b="1" dirty="0" err="1">
                <a:solidFill>
                  <a:schemeClr val="bg2"/>
                </a:solidFill>
              </a:rPr>
              <a:t>spôsob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nakladania</a:t>
            </a:r>
            <a:r>
              <a:rPr lang="en-US" sz="2400" b="1" dirty="0">
                <a:solidFill>
                  <a:schemeClr val="bg2"/>
                </a:solidFill>
              </a:rPr>
              <a:t> s </a:t>
            </a:r>
            <a:r>
              <a:rPr lang="en-US" sz="2400" b="1" dirty="0" err="1">
                <a:solidFill>
                  <a:schemeClr val="bg2"/>
                </a:solidFill>
              </a:rPr>
              <a:t>odpadmi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dirty="0">
                <a:solidFill>
                  <a:schemeClr val="bg2"/>
                </a:solidFill>
              </a:rPr>
              <a:t>(</a:t>
            </a:r>
            <a:r>
              <a:rPr lang="en-US" sz="2400" dirty="0" err="1">
                <a:solidFill>
                  <a:schemeClr val="bg2"/>
                </a:solidFill>
              </a:rPr>
              <a:t>umytie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skla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zošliapnutie</a:t>
            </a:r>
            <a:r>
              <a:rPr lang="en-US" sz="2400" dirty="0">
                <a:solidFill>
                  <a:schemeClr val="bg2"/>
                </a:solidFill>
              </a:rPr>
              <a:t> PET </a:t>
            </a:r>
            <a:r>
              <a:rPr lang="en-US" sz="2400" dirty="0" err="1">
                <a:solidFill>
                  <a:schemeClr val="bg2"/>
                </a:solidFill>
              </a:rPr>
              <a:t>fliaš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stláčanie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kartónových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obalov</a:t>
            </a:r>
            <a:r>
              <a:rPr lang="en-US" sz="2400" dirty="0">
                <a:solidFill>
                  <a:schemeClr val="bg2"/>
                </a:solidFill>
              </a:rPr>
              <a:t>)</a:t>
            </a:r>
            <a:endParaRPr lang="hu-HU" sz="2400" dirty="0">
              <a:solidFill>
                <a:schemeClr val="bg2"/>
              </a:solidFill>
            </a:endParaRP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- CIEĽOVÉ </a:t>
            </a:r>
            <a:r>
              <a:rPr lang="en-US" sz="2400" dirty="0">
                <a:solidFill>
                  <a:schemeClr val="bg2"/>
                </a:solidFill>
              </a:rPr>
              <a:t>SKUPINY – 1. </a:t>
            </a:r>
            <a:r>
              <a:rPr lang="en-US" sz="2400" b="1" dirty="0" err="1">
                <a:solidFill>
                  <a:schemeClr val="bg2"/>
                </a:solidFill>
              </a:rPr>
              <a:t>podnikatelia</a:t>
            </a:r>
            <a:r>
              <a:rPr lang="en-US" sz="2400" b="1" dirty="0">
                <a:solidFill>
                  <a:schemeClr val="bg2"/>
                </a:solidFill>
              </a:rPr>
              <a:t> a </a:t>
            </a:r>
            <a:r>
              <a:rPr lang="en-US" sz="2400" b="1" dirty="0" err="1">
                <a:solidFill>
                  <a:schemeClr val="bg2"/>
                </a:solidFill>
              </a:rPr>
              <a:t>obyvatelia</a:t>
            </a:r>
            <a:r>
              <a:rPr lang="en-US" sz="2400" b="1" dirty="0">
                <a:solidFill>
                  <a:schemeClr val="bg2"/>
                </a:solidFill>
              </a:rPr>
              <a:t> s </a:t>
            </a:r>
            <a:r>
              <a:rPr lang="en-US" sz="2400" b="1" dirty="0" err="1">
                <a:solidFill>
                  <a:schemeClr val="bg2"/>
                </a:solidFill>
              </a:rPr>
              <a:t>vyššími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príjmami</a:t>
            </a:r>
            <a:r>
              <a:rPr lang="en-US" sz="2400" dirty="0">
                <a:solidFill>
                  <a:schemeClr val="bg2"/>
                </a:solidFill>
              </a:rPr>
              <a:t>, 2. </a:t>
            </a:r>
            <a:r>
              <a:rPr lang="en-US" sz="2400" b="1" dirty="0" err="1">
                <a:solidFill>
                  <a:schemeClr val="bg2"/>
                </a:solidFill>
              </a:rPr>
              <a:t>rodiny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ktoré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deti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vychovávajú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ekologicky</a:t>
            </a:r>
            <a:r>
              <a:rPr lang="en-US" sz="2400" dirty="0">
                <a:solidFill>
                  <a:schemeClr val="bg2"/>
                </a:solidFill>
              </a:rPr>
              <a:t>, 3. </a:t>
            </a:r>
            <a:r>
              <a:rPr lang="en-US" sz="2400" b="1" dirty="0" err="1">
                <a:solidFill>
                  <a:schemeClr val="bg2"/>
                </a:solidFill>
              </a:rPr>
              <a:t>staršia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generácia</a:t>
            </a:r>
            <a:r>
              <a:rPr lang="en-US" sz="2400" dirty="0" smtClean="0">
                <a:solidFill>
                  <a:schemeClr val="bg2"/>
                </a:solidFill>
              </a:rPr>
              <a:t>,</a:t>
            </a:r>
            <a:br>
              <a:rPr lang="en-US" sz="2400" dirty="0" smtClean="0">
                <a:solidFill>
                  <a:schemeClr val="bg2"/>
                </a:solidFill>
              </a:rPr>
            </a:br>
            <a:r>
              <a:rPr lang="en-US" sz="2400" dirty="0" smtClean="0">
                <a:solidFill>
                  <a:schemeClr val="bg2"/>
                </a:solidFill>
              </a:rPr>
              <a:t>     </a:t>
            </a:r>
            <a:r>
              <a:rPr lang="en-US" sz="2400" dirty="0" err="1" smtClean="0">
                <a:solidFill>
                  <a:schemeClr val="bg2"/>
                </a:solidFill>
              </a:rPr>
              <a:t>motivovaná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znižovaním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poplatkov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odvoz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smetí</a:t>
            </a:r>
            <a:endParaRPr lang="en-US" sz="2400" dirty="0">
              <a:solidFill>
                <a:schemeClr val="bg2"/>
              </a:solidFill>
            </a:endParaRP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u="sng" dirty="0">
                <a:solidFill>
                  <a:schemeClr val="bg2"/>
                </a:solidFill>
              </a:rPr>
              <a:t>PR a media: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tlačové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konferencie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správy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príspevky</a:t>
            </a:r>
            <a:endParaRPr lang="hu-HU" sz="2400" dirty="0">
              <a:solidFill>
                <a:schemeClr val="bg2"/>
              </a:solidFill>
            </a:endParaRPr>
          </a:p>
          <a:p>
            <a:pPr marL="342900" lvl="0" indent="-342900">
              <a:lnSpc>
                <a:spcPct val="120000"/>
              </a:lnSpc>
              <a:buFont typeface="Arial"/>
              <a:buChar char="•"/>
            </a:pPr>
            <a:r>
              <a:rPr lang="en-US" sz="2400" u="sng" dirty="0" err="1">
                <a:solidFill>
                  <a:schemeClr val="bg2"/>
                </a:solidFill>
              </a:rPr>
              <a:t>Aktivizujúce</a:t>
            </a:r>
            <a:r>
              <a:rPr lang="en-US" sz="2400" u="sng" dirty="0">
                <a:solidFill>
                  <a:schemeClr val="bg2"/>
                </a:solidFill>
              </a:rPr>
              <a:t>: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zber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papiera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všetkých</a:t>
            </a:r>
            <a:r>
              <a:rPr lang="en-US" sz="2400" dirty="0">
                <a:solidFill>
                  <a:schemeClr val="bg2"/>
                </a:solidFill>
              </a:rPr>
              <a:t> ZŠ, </a:t>
            </a:r>
            <a:r>
              <a:rPr lang="en-US" sz="2400" dirty="0" err="1">
                <a:solidFill>
                  <a:schemeClr val="bg2"/>
                </a:solidFill>
              </a:rPr>
              <a:t>atraktívna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nákupná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cena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papiera</a:t>
            </a:r>
            <a:r>
              <a:rPr lang="en-US" sz="2400" dirty="0">
                <a:solidFill>
                  <a:schemeClr val="bg2"/>
                </a:solidFill>
              </a:rPr>
              <a:t> od </a:t>
            </a:r>
            <a:r>
              <a:rPr lang="en-US" sz="2400" dirty="0" err="1">
                <a:solidFill>
                  <a:schemeClr val="bg2"/>
                </a:solidFill>
              </a:rPr>
              <a:t>škôl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hodnotné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dary</a:t>
            </a:r>
            <a:r>
              <a:rPr lang="en-US" sz="2400" dirty="0">
                <a:solidFill>
                  <a:schemeClr val="bg2"/>
                </a:solidFill>
              </a:rPr>
              <a:t> a </a:t>
            </a:r>
            <a:r>
              <a:rPr lang="en-US" sz="2400" dirty="0" err="1">
                <a:solidFill>
                  <a:schemeClr val="bg2"/>
                </a:solidFill>
              </a:rPr>
              <a:t>exkurzie</a:t>
            </a:r>
            <a:r>
              <a:rPr lang="en-US" sz="2400" dirty="0">
                <a:solidFill>
                  <a:schemeClr val="bg2"/>
                </a:solidFill>
              </a:rPr>
              <a:t> pre </a:t>
            </a:r>
            <a:r>
              <a:rPr lang="en-US" sz="2400" dirty="0" err="1">
                <a:solidFill>
                  <a:schemeClr val="bg2"/>
                </a:solidFill>
              </a:rPr>
              <a:t>žiakov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tematické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darčeky</a:t>
            </a:r>
            <a:r>
              <a:rPr lang="en-US" sz="2400" dirty="0">
                <a:solidFill>
                  <a:schemeClr val="bg2"/>
                </a:solidFill>
              </a:rPr>
              <a:t> pre </a:t>
            </a:r>
            <a:r>
              <a:rPr lang="en-US" sz="2400" dirty="0" err="1">
                <a:solidFill>
                  <a:schemeClr val="bg2"/>
                </a:solidFill>
              </a:rPr>
              <a:t>deti</a:t>
            </a:r>
            <a:r>
              <a:rPr lang="en-US" sz="2400" dirty="0">
                <a:solidFill>
                  <a:schemeClr val="bg2"/>
                </a:solidFill>
              </a:rPr>
              <a:t> o. </a:t>
            </a:r>
            <a:r>
              <a:rPr lang="en-US" sz="2400" dirty="0" err="1">
                <a:solidFill>
                  <a:schemeClr val="bg2"/>
                </a:solidFill>
              </a:rPr>
              <a:t>i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r>
              <a:rPr lang="en-US" sz="2400" dirty="0" err="1">
                <a:solidFill>
                  <a:schemeClr val="bg2"/>
                </a:solidFill>
              </a:rPr>
              <a:t>na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detskom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oddelení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nemocnice</a:t>
            </a:r>
            <a:r>
              <a:rPr lang="en-US" sz="2400" dirty="0">
                <a:solidFill>
                  <a:schemeClr val="bg2"/>
                </a:solidFill>
              </a:rPr>
              <a:t> v DS</a:t>
            </a:r>
            <a:endParaRPr lang="hu-HU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u="sng" dirty="0" err="1">
                <a:solidFill>
                  <a:schemeClr val="bg2"/>
                </a:solidFill>
              </a:rPr>
              <a:t>Edukatívne</a:t>
            </a:r>
            <a:r>
              <a:rPr lang="en-US" sz="2400" u="sng" dirty="0">
                <a:solidFill>
                  <a:schemeClr val="bg2"/>
                </a:solidFill>
              </a:rPr>
              <a:t>: </a:t>
            </a:r>
            <a:r>
              <a:rPr lang="en-US" sz="2400" dirty="0" err="1">
                <a:solidFill>
                  <a:schemeClr val="bg2"/>
                </a:solidFill>
              </a:rPr>
              <a:t>divadelné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predstavenia</a:t>
            </a:r>
            <a:r>
              <a:rPr lang="en-US" sz="2400" dirty="0">
                <a:solidFill>
                  <a:schemeClr val="bg2"/>
                </a:solidFill>
              </a:rPr>
              <a:t> pre </a:t>
            </a:r>
            <a:r>
              <a:rPr lang="en-US" sz="2400" dirty="0" err="1">
                <a:solidFill>
                  <a:schemeClr val="bg2"/>
                </a:solidFill>
              </a:rPr>
              <a:t>deti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letáky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posty</a:t>
            </a:r>
            <a:r>
              <a:rPr lang="en-US" sz="2400" dirty="0">
                <a:solidFill>
                  <a:schemeClr val="bg2"/>
                </a:solidFill>
              </a:rPr>
              <a:t> a </a:t>
            </a:r>
            <a:r>
              <a:rPr lang="en-US" sz="2400" dirty="0" err="1">
                <a:solidFill>
                  <a:schemeClr val="bg2"/>
                </a:solidFill>
              </a:rPr>
              <a:t>hry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sociálnych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sieťach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interaktívne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webstránky</a:t>
            </a:r>
            <a:endParaRPr lang="en-US" sz="2400" dirty="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endParaRPr lang="en-US" sz="2400" dirty="0">
              <a:sym typeface="Wingdings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hu-HU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7" name="Picture 16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sp>
        <p:nvSpPr>
          <p:cNvPr id="293" name="Shape 293"/>
          <p:cNvSpPr>
            <a:spLocks noGrp="1"/>
          </p:cNvSpPr>
          <p:nvPr>
            <p:ph type="ctrTitle" idx="4294967295"/>
          </p:nvPr>
        </p:nvSpPr>
        <p:spPr>
          <a:xfrm>
            <a:off x="1790434" y="3063481"/>
            <a:ext cx="17145000" cy="1079993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80000"/>
              </a:lnSpc>
              <a:buClr>
                <a:srgbClr val="F15533"/>
              </a:buClr>
              <a:defRPr sz="6700" b="1" spc="-201">
                <a:solidFill>
                  <a:srgbClr val="1C1D22"/>
                </a:solidFill>
              </a:defRPr>
            </a:lvl1pPr>
          </a:lstStyle>
          <a:p>
            <a:pPr algn="l"/>
            <a:r>
              <a:rPr lang="en-US" dirty="0" err="1" smtClean="0"/>
              <a:t>výsledky</a:t>
            </a:r>
            <a:endParaRPr dirty="0"/>
          </a:p>
        </p:txBody>
      </p:sp>
      <p:sp>
        <p:nvSpPr>
          <p:cNvPr id="25" name="Shape 66"/>
          <p:cNvSpPr txBox="1">
            <a:spLocks/>
          </p:cNvSpPr>
          <p:nvPr/>
        </p:nvSpPr>
        <p:spPr>
          <a:xfrm>
            <a:off x="1790434" y="4755238"/>
            <a:ext cx="9957975" cy="814219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/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53" baseline="0">
                <a:ln>
                  <a:noFill/>
                </a:ln>
                <a:solidFill>
                  <a:srgbClr val="504E4E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7620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lnSpc>
                <a:spcPct val="120000"/>
              </a:lnSpc>
            </a:pPr>
            <a:r>
              <a:rPr lang="sk-SK" sz="2400" dirty="0"/>
              <a:t>Dvojmesačná kampaň mala nevídanú odozvu!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Zber oslovil 2700 žiakov a ich okolie, 6 ZŠ vyzbieralo rekordných, ca. </a:t>
            </a:r>
            <a:r>
              <a:rPr lang="sk-SK" sz="2400" b="1" dirty="0"/>
              <a:t>100 ton papiera </a:t>
            </a:r>
            <a:r>
              <a:rPr lang="sk-SK" sz="2400" dirty="0"/>
              <a:t>(váha desiatich slonov), víťazná ZŠ sa pýšila 39 590 kg. 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O divadelné predstavenie bol veľký záujem aj po kampani, médiá venovali téme desiatky príspevkov, sledovanie online komunikácie predčilo očakávania. Informácie a promo predmety sa cez deti a médiá dostali do tisícok domácností.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FCC hlásila čistejší recyklovaný odpad a zvýšený pomer separovania.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 </a:t>
            </a:r>
            <a:endParaRPr lang="hu-HU" sz="2400" dirty="0"/>
          </a:p>
          <a:p>
            <a:pPr>
              <a:lnSpc>
                <a:spcPct val="120000"/>
              </a:lnSpc>
            </a:pPr>
            <a:r>
              <a:rPr lang="sk-SK" sz="2400" dirty="0"/>
              <a:t>Veríme, že kampaň prispela k pozitívnejšiemu prístupu nastávajúcej generácie k životnému prostediu</a:t>
            </a:r>
            <a:r>
              <a:rPr lang="sk-SK" sz="2400" dirty="0" smtClean="0"/>
              <a:t>!</a:t>
            </a:r>
            <a:endParaRPr lang="hu-HU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190518" y="562673"/>
            <a:ext cx="8275393" cy="12612597"/>
            <a:chOff x="13298234" y="735548"/>
            <a:chExt cx="7058950" cy="10758606"/>
          </a:xfrm>
        </p:grpSpPr>
        <p:pic>
          <p:nvPicPr>
            <p:cNvPr id="2" name="Picture 1" descr="info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234" y="735548"/>
              <a:ext cx="3407926" cy="3407926"/>
            </a:xfrm>
            <a:prstGeom prst="rect">
              <a:avLst/>
            </a:prstGeom>
          </p:spPr>
        </p:pic>
        <p:pic>
          <p:nvPicPr>
            <p:cNvPr id="3" name="Picture 2" descr="info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9258" y="735548"/>
              <a:ext cx="3407926" cy="3407926"/>
            </a:xfrm>
            <a:prstGeom prst="rect">
              <a:avLst/>
            </a:prstGeom>
          </p:spPr>
        </p:pic>
        <p:pic>
          <p:nvPicPr>
            <p:cNvPr id="4" name="Picture 3" descr="info6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234" y="8086228"/>
              <a:ext cx="3407926" cy="3407926"/>
            </a:xfrm>
            <a:prstGeom prst="rect">
              <a:avLst/>
            </a:prstGeom>
          </p:spPr>
        </p:pic>
        <p:pic>
          <p:nvPicPr>
            <p:cNvPr id="5" name="Picture 4" descr="info62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9258" y="8086228"/>
              <a:ext cx="3407926" cy="3407926"/>
            </a:xfrm>
            <a:prstGeom prst="rect">
              <a:avLst/>
            </a:prstGeom>
          </p:spPr>
        </p:pic>
        <p:pic>
          <p:nvPicPr>
            <p:cNvPr id="6" name="Picture 5" descr="info44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9258" y="4398623"/>
              <a:ext cx="3407926" cy="3407926"/>
            </a:xfrm>
            <a:prstGeom prst="rect">
              <a:avLst/>
            </a:prstGeom>
          </p:spPr>
        </p:pic>
        <p:pic>
          <p:nvPicPr>
            <p:cNvPr id="7" name="Picture 6" descr="info45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234" y="4398623"/>
              <a:ext cx="3407926" cy="3407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2280" y="10077054"/>
            <a:ext cx="1524170" cy="646331"/>
          </a:xfrm>
          <a:prstGeom prst="rect">
            <a:avLst/>
          </a:prstGeom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i="0" dirty="0" err="1" smtClean="0">
                <a:solidFill>
                  <a:srgbClr val="292C30"/>
                </a:solidFill>
              </a:rPr>
              <a:t>Klient</a:t>
            </a:r>
            <a:endParaRPr lang="en-US" i="0" dirty="0">
              <a:solidFill>
                <a:srgbClr val="292C3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923" y="10077054"/>
            <a:ext cx="2447725" cy="646331"/>
          </a:xfrm>
          <a:prstGeom prst="rect">
            <a:avLst/>
          </a:prstGeom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i="0" dirty="0" err="1" smtClean="0">
                <a:solidFill>
                  <a:srgbClr val="292C30"/>
                </a:solidFill>
              </a:rPr>
              <a:t>Realizátor</a:t>
            </a:r>
            <a:endParaRPr lang="en-US" i="0" dirty="0">
              <a:solidFill>
                <a:srgbClr val="292C3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33791" y="10077054"/>
            <a:ext cx="1883268" cy="646331"/>
          </a:xfrm>
          <a:prstGeom prst="rect">
            <a:avLst/>
          </a:prstGeom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i="0" dirty="0" smtClean="0">
                <a:solidFill>
                  <a:srgbClr val="292C30"/>
                </a:solidFill>
              </a:rPr>
              <a:t>Partner</a:t>
            </a:r>
            <a:endParaRPr lang="en-US" i="0" dirty="0">
              <a:solidFill>
                <a:srgbClr val="292C3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19" y="11246228"/>
            <a:ext cx="1450610" cy="1611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268" y="11373794"/>
            <a:ext cx="3961036" cy="1356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87" y="1546365"/>
            <a:ext cx="3352926" cy="33193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" y="5912875"/>
            <a:ext cx="24383998" cy="1908215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600" i="0" dirty="0" smtClean="0">
                <a:solidFill>
                  <a:schemeClr val="bg2">
                    <a:lumMod val="50000"/>
                  </a:schemeClr>
                </a:solidFill>
              </a:rPr>
              <a:t>ĎAKUJEME, ŽE AJ VY PODPORUJETE POPULARIZÁCIU </a:t>
            </a:r>
            <a:br>
              <a:rPr lang="en-US" sz="5600" i="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600" i="0" dirty="0" smtClean="0">
                <a:solidFill>
                  <a:schemeClr val="bg2">
                    <a:lumMod val="50000"/>
                  </a:schemeClr>
                </a:solidFill>
              </a:rPr>
              <a:t>SEPAROVANÉHO ZBERU SMETÍ (AJ) V DUNAJSKEJ STREDE!</a:t>
            </a:r>
            <a:endParaRPr lang="en-US" sz="5600" i="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09127" y="9535882"/>
            <a:ext cx="22953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fc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159" y="11293491"/>
            <a:ext cx="2165434" cy="1564526"/>
          </a:xfrm>
          <a:prstGeom prst="rect">
            <a:avLst/>
          </a:prstGeom>
        </p:spPr>
      </p:pic>
      <p:pic>
        <p:nvPicPr>
          <p:cNvPr id="12" name="Picture 11" descr="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34" y="0"/>
            <a:ext cx="3658322" cy="1796054"/>
          </a:xfrm>
          <a:prstGeom prst="rect">
            <a:avLst/>
          </a:prstGeom>
        </p:spPr>
      </p:pic>
      <p:pic>
        <p:nvPicPr>
          <p:cNvPr id="5" name="Picture 4" descr="logo-o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62" y="2263714"/>
            <a:ext cx="7901337" cy="19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240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AFAFA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-9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74B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1" u="none" strike="noStrike" cap="none" spc="0" normalizeH="0" baseline="0">
            <a:ln>
              <a:noFill/>
            </a:ln>
            <a:solidFill>
              <a:srgbClr val="AFAFA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-9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74B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1" u="none" strike="noStrike" cap="none" spc="0" normalizeH="0" baseline="0">
            <a:ln>
              <a:noFill/>
            </a:ln>
            <a:solidFill>
              <a:srgbClr val="AFAFA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219</Words>
  <Application>Microsoft Macintosh PowerPoint</Application>
  <PresentationFormat>Custom</PresentationFormat>
  <Paragraphs>75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White</vt:lpstr>
      <vt:lpstr>PowerPoint Presentation</vt:lpstr>
      <vt:lpstr>PowerPoint Presentation</vt:lpstr>
      <vt:lpstr>Zhrnutie</vt:lpstr>
      <vt:lpstr>VÝZVA A CIEĽ</vt:lpstr>
      <vt:lpstr>STRATÉGIA A PLÁN</vt:lpstr>
      <vt:lpstr>REALIZÁCIA</vt:lpstr>
      <vt:lpstr>výsledky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Csaba Kosar</cp:lastModifiedBy>
  <cp:revision>240</cp:revision>
  <dcterms:modified xsi:type="dcterms:W3CDTF">2017-11-04T16:21:12Z</dcterms:modified>
</cp:coreProperties>
</file>