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65" r:id="rId15"/>
    <p:sldId id="270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93ACA-D220-47DB-8FA3-58447874BAAE}" type="datetimeFigureOut">
              <a:rPr lang="sk-SK" smtClean="0"/>
              <a:t>05.11.2017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D6C6C-FD2E-45B8-9730-A815FC55B95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806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D6C6C-FD2E-45B8-9730-A815FC55B952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57070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6FAE-E78E-4BEC-9B37-5DB68B4F5E58}" type="datetimeFigureOut">
              <a:rPr lang="sk-SK" smtClean="0"/>
              <a:t>05.11.2017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4C75-EAAC-49B1-91D6-77DC1E1900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16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6FAE-E78E-4BEC-9B37-5DB68B4F5E58}" type="datetimeFigureOut">
              <a:rPr lang="sk-SK" smtClean="0"/>
              <a:t>05.11.2017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4C75-EAAC-49B1-91D6-77DC1E1900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840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6FAE-E78E-4BEC-9B37-5DB68B4F5E58}" type="datetimeFigureOut">
              <a:rPr lang="sk-SK" smtClean="0"/>
              <a:t>05.11.2017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4C75-EAAC-49B1-91D6-77DC1E1900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948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182880" y="-182880"/>
            <a:ext cx="12557760" cy="7229856"/>
            <a:chOff x="-137160" y="-137160"/>
            <a:chExt cx="9418320" cy="5422392"/>
          </a:xfrm>
        </p:grpSpPr>
        <p:cxnSp>
          <p:nvCxnSpPr>
            <p:cNvPr id="28" name="Straight Connector 27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189720" y="118872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-137160" y="118872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189720" y="64008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-137160" y="64008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008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2133600" y="1950721"/>
            <a:ext cx="9448800" cy="2802913"/>
          </a:xfrm>
        </p:spPr>
        <p:txBody>
          <a:bodyPr anchor="b" anchorCtr="0">
            <a:noAutofit/>
          </a:bodyPr>
          <a:lstStyle>
            <a:lvl1pPr>
              <a:defRPr sz="4267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133600" y="4876800"/>
            <a:ext cx="9448800" cy="109728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67" b="1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853440"/>
            <a:ext cx="2133600" cy="731520"/>
          </a:xfrm>
          <a:solidFill>
            <a:schemeClr val="accent1"/>
          </a:solidFill>
        </p:spPr>
        <p:txBody>
          <a:bodyPr lIns="182880" tIns="45720" rIns="91440" bIns="45720" anchor="ctr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67" b="1" i="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3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Business or Operating Unit/Franchise or Department</a:t>
            </a:r>
          </a:p>
        </p:txBody>
      </p:sp>
      <p:pic>
        <p:nvPicPr>
          <p:cNvPr id="21" name="Picture 20" title="Novarti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67" y="6188123"/>
            <a:ext cx="1828800" cy="33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6FAE-E78E-4BEC-9B37-5DB68B4F5E58}" type="datetimeFigureOut">
              <a:rPr lang="sk-SK" smtClean="0"/>
              <a:t>05.11.2017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4C75-EAAC-49B1-91D6-77DC1E1900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791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6FAE-E78E-4BEC-9B37-5DB68B4F5E58}" type="datetimeFigureOut">
              <a:rPr lang="sk-SK" smtClean="0"/>
              <a:t>05.11.2017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4C75-EAAC-49B1-91D6-77DC1E1900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037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6FAE-E78E-4BEC-9B37-5DB68B4F5E58}" type="datetimeFigureOut">
              <a:rPr lang="sk-SK" smtClean="0"/>
              <a:t>05.11.2017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4C75-EAAC-49B1-91D6-77DC1E1900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125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6FAE-E78E-4BEC-9B37-5DB68B4F5E58}" type="datetimeFigureOut">
              <a:rPr lang="sk-SK" smtClean="0"/>
              <a:t>05.11.2017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4C75-EAAC-49B1-91D6-77DC1E1900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947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6FAE-E78E-4BEC-9B37-5DB68B4F5E58}" type="datetimeFigureOut">
              <a:rPr lang="sk-SK" smtClean="0"/>
              <a:t>05.11.2017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4C75-EAAC-49B1-91D6-77DC1E1900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18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6FAE-E78E-4BEC-9B37-5DB68B4F5E58}" type="datetimeFigureOut">
              <a:rPr lang="sk-SK" smtClean="0"/>
              <a:t>05.11.2017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4C75-EAAC-49B1-91D6-77DC1E1900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96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6FAE-E78E-4BEC-9B37-5DB68B4F5E58}" type="datetimeFigureOut">
              <a:rPr lang="sk-SK" smtClean="0"/>
              <a:t>05.11.2017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4C75-EAAC-49B1-91D6-77DC1E1900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42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6FAE-E78E-4BEC-9B37-5DB68B4F5E58}" type="datetimeFigureOut">
              <a:rPr lang="sk-SK" smtClean="0"/>
              <a:t>05.11.2017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4C75-EAAC-49B1-91D6-77DC1E1900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882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86FAE-E78E-4BEC-9B37-5DB68B4F5E58}" type="datetimeFigureOut">
              <a:rPr lang="sk-SK" smtClean="0"/>
              <a:t>05.11.2017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14C75-EAAC-49B1-91D6-77DC1E1900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076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youtube.com/watch?v=iL4Z887XxZY&amp;feature=youtu.b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3552" y="3296646"/>
            <a:ext cx="9448800" cy="2802913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  <a:latin typeface="Arial Black"/>
                <a:ea typeface="+mn-ea"/>
                <a:cs typeface="+mn-cs"/>
              </a:rPr>
              <a:t>T</a:t>
            </a:r>
            <a:r>
              <a:rPr lang="sk-SK" sz="3200" dirty="0" err="1">
                <a:solidFill>
                  <a:srgbClr val="000000"/>
                </a:solidFill>
                <a:latin typeface="Arial Black"/>
                <a:ea typeface="+mn-ea"/>
                <a:cs typeface="+mn-cs"/>
              </a:rPr>
              <a:t>own</a:t>
            </a:r>
            <a:r>
              <a:rPr lang="sk-SK" sz="3200" dirty="0">
                <a:solidFill>
                  <a:srgbClr val="000000"/>
                </a:solidFill>
                <a:latin typeface="Arial Black"/>
                <a:ea typeface="+mn-ea"/>
                <a:cs typeface="+mn-cs"/>
              </a:rPr>
              <a:t> </a:t>
            </a:r>
            <a:r>
              <a:rPr lang="sk-SK" sz="3200" dirty="0" err="1">
                <a:solidFill>
                  <a:srgbClr val="000000"/>
                </a:solidFill>
                <a:latin typeface="Arial Black"/>
                <a:ea typeface="+mn-ea"/>
                <a:cs typeface="+mn-cs"/>
              </a:rPr>
              <a:t>Hall</a:t>
            </a:r>
            <a:r>
              <a:rPr lang="sk-SK" dirty="0" smtClean="0"/>
              <a:t/>
            </a:r>
            <a:br>
              <a:rPr lang="sk-SK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977" y="5541235"/>
            <a:ext cx="9448800" cy="1097280"/>
          </a:xfrm>
        </p:spPr>
        <p:txBody>
          <a:bodyPr/>
          <a:lstStyle/>
          <a:p>
            <a:pPr>
              <a:buSzPct val="120000"/>
              <a:tabLst>
                <a:tab pos="3998913" algn="r"/>
                <a:tab pos="8229600" algn="r"/>
              </a:tabLst>
            </a:pPr>
            <a:r>
              <a:rPr lang="sk-SK" sz="1400" dirty="0"/>
              <a:t>Bratislava</a:t>
            </a:r>
            <a:endParaRPr lang="en-US" sz="1400" dirty="0"/>
          </a:p>
          <a:p>
            <a:pPr>
              <a:buSzPct val="120000"/>
              <a:tabLst>
                <a:tab pos="3998913" algn="r"/>
                <a:tab pos="8229600" algn="r"/>
              </a:tabLst>
            </a:pPr>
            <a:r>
              <a:rPr lang="sk-SK" sz="1400" dirty="0"/>
              <a:t>December 05</a:t>
            </a:r>
            <a:r>
              <a:rPr lang="en-US" sz="1400" dirty="0"/>
              <a:t>, </a:t>
            </a:r>
            <a:r>
              <a:rPr lang="sk-SK" sz="1400" dirty="0"/>
              <a:t>2016</a:t>
            </a:r>
            <a:endParaRPr lang="en-US" sz="1400" dirty="0"/>
          </a:p>
        </p:txBody>
      </p:sp>
      <p:pic>
        <p:nvPicPr>
          <p:cNvPr id="5" name="Picture 2" descr="V:\2016\Novartis\2016-09-07 Cycle meeting\Pozvanka\INGE\nadpis jpg\pod sebou we are novartis_V1.jpg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0" b="13840"/>
          <a:stretch>
            <a:fillRect/>
          </a:stretch>
        </p:blipFill>
        <p:spPr bwMode="auto">
          <a:xfrm>
            <a:off x="2351584" y="624450"/>
            <a:ext cx="8448939" cy="41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40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1370185" y="108636"/>
            <a:ext cx="5468952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lnSpc>
                <a:spcPct val="115000"/>
              </a:lnSpc>
              <a:spcAft>
                <a:spcPts val="600"/>
              </a:spcAft>
            </a:pPr>
            <a:r>
              <a:rPr lang="en-US" sz="3200" dirty="0">
                <a:latin typeface="Arial Black"/>
              </a:rPr>
              <a:t>We want to be a best company with best people on the best place </a:t>
            </a:r>
            <a:endParaRPr lang="sk-SK" sz="3200" dirty="0">
              <a:latin typeface="Arial Black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1182225" y="535356"/>
            <a:ext cx="5844872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lnSpc>
                <a:spcPct val="115000"/>
              </a:lnSpc>
              <a:spcAft>
                <a:spcPts val="600"/>
              </a:spcAft>
            </a:pPr>
            <a:r>
              <a:rPr lang="sk-SK" sz="3200" dirty="0" smtClean="0">
                <a:solidFill>
                  <a:schemeClr val="bg1"/>
                </a:solidFill>
                <a:latin typeface="Arial Black"/>
              </a:rPr>
              <a:t>Chceme byť tá naj najlepšia spoločnosť, s tými najlepšími ľuďmi a na tom najlepšom mieste</a:t>
            </a:r>
            <a:endParaRPr lang="sk-SK" sz="3200" dirty="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832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" y="0"/>
            <a:ext cx="12191188" cy="6858762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6479207" y="269478"/>
            <a:ext cx="5286073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latin typeface="Arial Black"/>
              </a:rPr>
              <a:t>Extraordinary place for work </a:t>
            </a:r>
          </a:p>
        </p:txBody>
      </p:sp>
      <p:sp>
        <p:nvSpPr>
          <p:cNvPr id="4" name="Obdĺžnik 3"/>
          <p:cNvSpPr/>
          <p:nvPr/>
        </p:nvSpPr>
        <p:spPr>
          <a:xfrm>
            <a:off x="413687" y="5339318"/>
            <a:ext cx="5286073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200" dirty="0" smtClean="0">
                <a:solidFill>
                  <a:schemeClr val="bg1"/>
                </a:solidFill>
                <a:latin typeface="Arial Black"/>
              </a:rPr>
              <a:t>Výnimočné miesto na prácu</a:t>
            </a:r>
            <a:endParaRPr lang="en-US" sz="3200" dirty="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36575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3108960" y="164117"/>
            <a:ext cx="4738970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Arial Black"/>
              </a:rPr>
              <a:t>Effective, beloved and inspirational place for creating values</a:t>
            </a:r>
          </a:p>
        </p:txBody>
      </p:sp>
      <p:sp>
        <p:nvSpPr>
          <p:cNvPr id="4" name="Obdĺžnik 3"/>
          <p:cNvSpPr/>
          <p:nvPr/>
        </p:nvSpPr>
        <p:spPr>
          <a:xfrm>
            <a:off x="3229462" y="5067892"/>
            <a:ext cx="5382910" cy="164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k-SK" sz="3200" dirty="0" smtClean="0">
                <a:solidFill>
                  <a:schemeClr val="bg1"/>
                </a:solidFill>
                <a:latin typeface="Arial Black"/>
              </a:rPr>
              <a:t>Efektívne, obľúbené a inšpiratívne prostredie na </a:t>
            </a:r>
            <a:r>
              <a:rPr lang="sk-SK" sz="3200" dirty="0" smtClean="0">
                <a:solidFill>
                  <a:schemeClr val="bg1"/>
                </a:solidFill>
                <a:latin typeface="Arial Black"/>
              </a:rPr>
              <a:t>vytváranie </a:t>
            </a:r>
            <a:r>
              <a:rPr lang="sk-SK" sz="3200" dirty="0" smtClean="0">
                <a:solidFill>
                  <a:schemeClr val="bg1"/>
                </a:solidFill>
                <a:latin typeface="Arial Black"/>
              </a:rPr>
              <a:t>hodnôt</a:t>
            </a:r>
            <a:endParaRPr lang="sk-SK" sz="3200" dirty="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3211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1996627" y="293448"/>
            <a:ext cx="10195373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rgbClr val="FFFFFF"/>
                </a:solidFill>
                <a:latin typeface="Arial Black"/>
              </a:rPr>
              <a:t>The </a:t>
            </a:r>
            <a:r>
              <a:rPr lang="en-US" sz="3200" dirty="0">
                <a:solidFill>
                  <a:srgbClr val="FFFFFF"/>
                </a:solidFill>
                <a:latin typeface="Arial Black"/>
              </a:rPr>
              <a:t>right place for the inspirational company which wants to be in the first line... </a:t>
            </a:r>
          </a:p>
        </p:txBody>
      </p:sp>
      <p:sp>
        <p:nvSpPr>
          <p:cNvPr id="5" name="Obdĺžnik 4"/>
          <p:cNvSpPr/>
          <p:nvPr/>
        </p:nvSpPr>
        <p:spPr>
          <a:xfrm>
            <a:off x="-200769" y="5506947"/>
            <a:ext cx="10195373" cy="1122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rgbClr val="FFFFFF"/>
                </a:solidFill>
                <a:latin typeface="Arial Black"/>
              </a:rPr>
              <a:t>T</a:t>
            </a:r>
            <a:r>
              <a:rPr lang="sk-SK" sz="3200" dirty="0" smtClean="0">
                <a:solidFill>
                  <a:srgbClr val="FFFFFF"/>
                </a:solidFill>
                <a:latin typeface="Arial Black"/>
              </a:rPr>
              <a:t>o správne miesto pre inšpiratívnu spoločnosť, ktorá chce byť v prvej línii</a:t>
            </a:r>
            <a:endParaRPr lang="en-US" sz="3200" dirty="0"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6103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-88841" y="184042"/>
            <a:ext cx="6373117" cy="1834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15000"/>
              </a:lnSpc>
              <a:spcAft>
                <a:spcPts val="600"/>
              </a:spcAft>
            </a:pPr>
            <a:r>
              <a:rPr lang="en-US" sz="3200" dirty="0" smtClean="0">
                <a:solidFill>
                  <a:srgbClr val="FFFFFF"/>
                </a:solidFill>
                <a:latin typeface="Arial Black"/>
              </a:rPr>
              <a:t>The best is still to come,...</a:t>
            </a:r>
            <a:r>
              <a:rPr lang="sk-SK" sz="3200" dirty="0" smtClean="0">
                <a:solidFill>
                  <a:srgbClr val="FFFFFF"/>
                </a:solidFill>
                <a:latin typeface="Arial Black"/>
              </a:rPr>
              <a:t> </a:t>
            </a:r>
          </a:p>
          <a:p>
            <a:pPr lvl="2">
              <a:lnSpc>
                <a:spcPct val="115000"/>
              </a:lnSpc>
              <a:spcAft>
                <a:spcPts val="600"/>
              </a:spcAft>
            </a:pPr>
            <a:r>
              <a:rPr lang="sk-SK" sz="3200" dirty="0" smtClean="0">
                <a:solidFill>
                  <a:srgbClr val="FFFFFF"/>
                </a:solidFill>
                <a:latin typeface="Arial Black"/>
              </a:rPr>
              <a:t>L</a:t>
            </a:r>
            <a:r>
              <a:rPr lang="en-US" sz="3200" dirty="0" err="1" smtClean="0">
                <a:solidFill>
                  <a:srgbClr val="FFFFFF"/>
                </a:solidFill>
                <a:latin typeface="Arial Black"/>
              </a:rPr>
              <a:t>et´s</a:t>
            </a:r>
            <a:r>
              <a:rPr lang="en-US" sz="3200" dirty="0" smtClean="0">
                <a:solidFill>
                  <a:srgbClr val="FFFFFF"/>
                </a:solidFill>
                <a:latin typeface="Arial Black"/>
              </a:rPr>
              <a:t> go for it</a:t>
            </a:r>
            <a:endParaRPr lang="en-US" sz="3200" dirty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6979477" y="3634820"/>
            <a:ext cx="47045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3200" dirty="0" smtClean="0">
                <a:solidFill>
                  <a:schemeClr val="bg1"/>
                </a:solidFill>
                <a:latin typeface="Arial Black"/>
              </a:rPr>
              <a:t>To najlepšie ešte len príde,... </a:t>
            </a:r>
          </a:p>
          <a:p>
            <a:pPr algn="r"/>
            <a:r>
              <a:rPr lang="sk-SK" sz="3200" dirty="0" smtClean="0">
                <a:solidFill>
                  <a:schemeClr val="bg1"/>
                </a:solidFill>
                <a:latin typeface="Arial Black"/>
              </a:rPr>
              <a:t>Poďme za tým </a:t>
            </a:r>
            <a:endParaRPr lang="sk-SK" sz="3200" dirty="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548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5010"/>
            <a:ext cx="12227404" cy="4582990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467543" y="587309"/>
            <a:ext cx="9604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 Black"/>
              </a:rPr>
              <a:t>The small step for the mankind but the big step forward for Novartis Slovakia </a:t>
            </a:r>
          </a:p>
        </p:txBody>
      </p:sp>
    </p:spTree>
    <p:extLst>
      <p:ext uri="{BB962C8B-B14F-4D97-AF65-F5344CB8AC3E}">
        <p14:creationId xmlns:p14="http://schemas.microsoft.com/office/powerpoint/2010/main" val="38764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59"/>
            <a:ext cx="12192000" cy="8128000"/>
          </a:xfrm>
          <a:prstGeom prst="rect">
            <a:avLst/>
          </a:prstGeom>
        </p:spPr>
      </p:pic>
      <p:sp>
        <p:nvSpPr>
          <p:cNvPr id="21" name="Obdĺžnik 20"/>
          <p:cNvSpPr/>
          <p:nvPr/>
        </p:nvSpPr>
        <p:spPr>
          <a:xfrm>
            <a:off x="306512" y="252163"/>
            <a:ext cx="6096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latin typeface="Arial Black" panose="020B0A04020102020204" pitchFamily="34" charset="0"/>
                <a:ea typeface="+mj-ea"/>
                <a:cs typeface="+mj-cs"/>
              </a:rPr>
              <a:t>Our </a:t>
            </a:r>
            <a:r>
              <a:rPr lang="sk-SK" sz="3200" dirty="0" smtClean="0">
                <a:latin typeface="Arial Black" panose="020B0A04020102020204" pitchFamily="34" charset="0"/>
              </a:rPr>
              <a:t>V</a:t>
            </a:r>
            <a:r>
              <a:rPr lang="en-US" sz="3200" dirty="0" err="1" smtClean="0">
                <a:latin typeface="Arial Black" panose="020B0A04020102020204" pitchFamily="34" charset="0"/>
              </a:rPr>
              <a:t>alues</a:t>
            </a:r>
            <a:r>
              <a:rPr lang="sk-SK" sz="3200" dirty="0" smtClean="0">
                <a:latin typeface="Arial Black" panose="020B0A04020102020204" pitchFamily="34" charset="0"/>
              </a:rPr>
              <a:t>, </a:t>
            </a:r>
            <a:r>
              <a:rPr lang="sk-SK" sz="3200" dirty="0" err="1" smtClean="0">
                <a:latin typeface="Arial Black" panose="020B0A04020102020204" pitchFamily="34" charset="0"/>
              </a:rPr>
              <a:t>Our</a:t>
            </a:r>
            <a:r>
              <a:rPr lang="sk-SK" sz="3200" dirty="0" smtClean="0">
                <a:latin typeface="Arial Black" panose="020B0A04020102020204" pitchFamily="34" charset="0"/>
              </a:rPr>
              <a:t> </a:t>
            </a:r>
            <a:r>
              <a:rPr lang="sk-SK" sz="3200" dirty="0" smtClean="0">
                <a:latin typeface="Arial Black" panose="020B0A04020102020204" pitchFamily="34" charset="0"/>
                <a:ea typeface="+mj-ea"/>
                <a:cs typeface="+mj-cs"/>
              </a:rPr>
              <a:t>C</a:t>
            </a:r>
            <a:r>
              <a:rPr lang="en-US" sz="3200" dirty="0" err="1" smtClean="0">
                <a:latin typeface="Arial Black" panose="020B0A04020102020204" pitchFamily="34" charset="0"/>
                <a:ea typeface="+mj-ea"/>
                <a:cs typeface="+mj-cs"/>
              </a:rPr>
              <a:t>ulture</a:t>
            </a:r>
            <a:r>
              <a:rPr lang="en-US" sz="3200" dirty="0" smtClean="0">
                <a:latin typeface="Arial Black" panose="020B0A04020102020204" pitchFamily="34" charset="0"/>
                <a:ea typeface="+mj-ea"/>
                <a:cs typeface="+mj-cs"/>
              </a:rPr>
              <a:t> :</a:t>
            </a:r>
            <a:endParaRPr lang="en-US" sz="3200" dirty="0"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2" name="Obdĺžnik 21"/>
          <p:cNvSpPr/>
          <p:nvPr/>
        </p:nvSpPr>
        <p:spPr>
          <a:xfrm>
            <a:off x="8212884" y="3516744"/>
            <a:ext cx="492049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>
              <a:lnSpc>
                <a:spcPct val="90000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Innovation</a:t>
            </a:r>
            <a:r>
              <a:rPr lang="en-US" sz="3200" dirty="0">
                <a:solidFill>
                  <a:srgbClr val="000000"/>
                </a:solidFill>
                <a:latin typeface="Arial Black" panose="020B0A04020102020204" pitchFamily="34" charset="0"/>
              </a:rPr>
              <a:t>, </a:t>
            </a:r>
            <a:endParaRPr lang="sk-SK" sz="3200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182880">
              <a:lnSpc>
                <a:spcPct val="90000"/>
              </a:lnSpc>
              <a:spcBef>
                <a:spcPct val="0"/>
              </a:spcBef>
            </a:pPr>
            <a:r>
              <a:rPr lang="sk-SK" sz="3200" dirty="0">
                <a:solidFill>
                  <a:srgbClr val="000000"/>
                </a:solidFill>
                <a:latin typeface="Arial Black" panose="020B0A04020102020204" pitchFamily="34" charset="0"/>
              </a:rPr>
              <a:t>Q</a:t>
            </a:r>
            <a:r>
              <a:rPr lang="en-US" sz="3200" dirty="0" err="1" smtClean="0">
                <a:solidFill>
                  <a:srgbClr val="000000"/>
                </a:solidFill>
                <a:latin typeface="Arial Black" panose="020B0A04020102020204" pitchFamily="34" charset="0"/>
              </a:rPr>
              <a:t>uality</a:t>
            </a:r>
            <a:endParaRPr lang="sk-SK" sz="3200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182880">
              <a:lnSpc>
                <a:spcPct val="90000"/>
              </a:lnSpc>
              <a:spcBef>
                <a:spcPct val="0"/>
              </a:spcBef>
            </a:pPr>
            <a:r>
              <a:rPr lang="sk-SK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C</a:t>
            </a:r>
            <a:r>
              <a:rPr lang="en-US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o</a:t>
            </a:r>
            <a:r>
              <a:rPr lang="sk-SK" sz="3200" dirty="0" err="1" smtClean="0">
                <a:solidFill>
                  <a:srgbClr val="000000"/>
                </a:solidFill>
                <a:latin typeface="Arial Black" panose="020B0A04020102020204" pitchFamily="34" charset="0"/>
              </a:rPr>
              <a:t>labo</a:t>
            </a:r>
            <a:r>
              <a:rPr lang="en-US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ration </a:t>
            </a:r>
            <a:r>
              <a:rPr lang="sk-SK" sz="3200" dirty="0" err="1" smtClean="0">
                <a:solidFill>
                  <a:srgbClr val="000000"/>
                </a:solidFill>
                <a:latin typeface="Arial Black" panose="020B0A04020102020204" pitchFamily="34" charset="0"/>
              </a:rPr>
              <a:t>Performance</a:t>
            </a:r>
            <a:r>
              <a:rPr lang="en-US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sk-SK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C</a:t>
            </a:r>
            <a:r>
              <a:rPr lang="en-US" sz="3200" dirty="0" err="1" smtClean="0">
                <a:solidFill>
                  <a:srgbClr val="000000"/>
                </a:solidFill>
                <a:latin typeface="Arial Black" panose="020B0A04020102020204" pitchFamily="34" charset="0"/>
              </a:rPr>
              <a:t>ourage</a:t>
            </a:r>
            <a:r>
              <a:rPr lang="en-US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endParaRPr lang="sk-SK" sz="3200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182880">
              <a:lnSpc>
                <a:spcPct val="90000"/>
              </a:lnSpc>
              <a:spcBef>
                <a:spcPct val="0"/>
              </a:spcBef>
            </a:pPr>
            <a:r>
              <a:rPr lang="sk-SK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I</a:t>
            </a:r>
            <a:r>
              <a:rPr lang="en-US" sz="3200" dirty="0" err="1" smtClean="0">
                <a:solidFill>
                  <a:srgbClr val="000000"/>
                </a:solidFill>
                <a:latin typeface="Arial Black" panose="020B0A04020102020204" pitchFamily="34" charset="0"/>
              </a:rPr>
              <a:t>ntegrity</a:t>
            </a:r>
            <a:endParaRPr lang="en-US" sz="32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306512" y="1384397"/>
            <a:ext cx="609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/>
            <a:r>
              <a:rPr lang="sk-SK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Naša kultúra, naše hodnoty</a:t>
            </a:r>
            <a:r>
              <a:rPr lang="en-US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endParaRPr lang="en-US" sz="32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Obdĺžnik 23"/>
          <p:cNvSpPr/>
          <p:nvPr/>
        </p:nvSpPr>
        <p:spPr>
          <a:xfrm>
            <a:off x="1312352" y="3542144"/>
            <a:ext cx="662473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>
              <a:lnSpc>
                <a:spcPct val="90000"/>
              </a:lnSpc>
              <a:spcBef>
                <a:spcPct val="0"/>
              </a:spcBef>
            </a:pPr>
            <a:r>
              <a:rPr lang="sk-SK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Inovácia</a:t>
            </a:r>
          </a:p>
          <a:p>
            <a:pPr marL="182880">
              <a:lnSpc>
                <a:spcPct val="90000"/>
              </a:lnSpc>
              <a:spcBef>
                <a:spcPct val="0"/>
              </a:spcBef>
            </a:pPr>
            <a:r>
              <a:rPr lang="sk-SK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Kvalita</a:t>
            </a:r>
          </a:p>
          <a:p>
            <a:pPr marL="182880">
              <a:lnSpc>
                <a:spcPct val="90000"/>
              </a:lnSpc>
              <a:spcBef>
                <a:spcPct val="0"/>
              </a:spcBef>
            </a:pPr>
            <a:r>
              <a:rPr lang="sk-SK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Spolupráca</a:t>
            </a:r>
          </a:p>
          <a:p>
            <a:pPr marL="182880">
              <a:lnSpc>
                <a:spcPct val="90000"/>
              </a:lnSpc>
              <a:spcBef>
                <a:spcPct val="0"/>
              </a:spcBef>
            </a:pPr>
            <a:r>
              <a:rPr lang="sk-SK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Výkon</a:t>
            </a:r>
          </a:p>
          <a:p>
            <a:pPr marL="182880">
              <a:lnSpc>
                <a:spcPct val="90000"/>
              </a:lnSpc>
              <a:spcBef>
                <a:spcPct val="0"/>
              </a:spcBef>
            </a:pPr>
            <a:r>
              <a:rPr lang="sk-SK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Odvaha</a:t>
            </a:r>
          </a:p>
          <a:p>
            <a:pPr marL="182880">
              <a:lnSpc>
                <a:spcPct val="90000"/>
              </a:lnSpc>
              <a:spcBef>
                <a:spcPct val="0"/>
              </a:spcBef>
            </a:pPr>
            <a:r>
              <a:rPr lang="sk-SK" sz="32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Integrita</a:t>
            </a:r>
            <a:endParaRPr lang="sk-SK" sz="32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Coldplay - Viva La Vi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5261104" y="927737"/>
            <a:ext cx="60960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algn="r">
              <a:lnSpc>
                <a:spcPct val="90000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000000"/>
                </a:solidFill>
                <a:latin typeface="Arial Black"/>
              </a:rPr>
              <a:t>... And our culture is reflected in everything we do </a:t>
            </a:r>
            <a:endParaRPr lang="en-US" sz="3200" dirty="0"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0" y="5100737"/>
            <a:ext cx="60960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>
              <a:lnSpc>
                <a:spcPct val="90000"/>
              </a:lnSpc>
              <a:spcBef>
                <a:spcPct val="0"/>
              </a:spcBef>
            </a:pPr>
            <a:r>
              <a:rPr lang="sk-SK" sz="3200" dirty="0" smtClean="0">
                <a:solidFill>
                  <a:srgbClr val="000000"/>
                </a:solidFill>
                <a:latin typeface="Arial Black"/>
              </a:rPr>
              <a:t>... A naša kultúra sa prejavuje vo všetkom, čo robíme </a:t>
            </a:r>
            <a:endParaRPr lang="en-US" sz="3200" dirty="0">
              <a:solidFill>
                <a:srgbClr val="00000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7963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28000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4585419" y="1392744"/>
            <a:ext cx="71422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dirty="0" smtClean="0">
                <a:solidFill>
                  <a:srgbClr val="000000"/>
                </a:solidFill>
                <a:latin typeface="Arial Black"/>
              </a:rPr>
              <a:t>Never satisfied with the status quo, </a:t>
            </a:r>
            <a:r>
              <a:rPr lang="sk-SK" sz="3200" dirty="0" smtClean="0">
                <a:solidFill>
                  <a:srgbClr val="000000"/>
                </a:solidFill>
                <a:latin typeface="Arial Black"/>
              </a:rPr>
              <a:t>...</a:t>
            </a:r>
          </a:p>
          <a:p>
            <a:pPr lvl="1"/>
            <a:endParaRPr lang="sk-SK" sz="3200" dirty="0" smtClean="0">
              <a:solidFill>
                <a:srgbClr val="000000"/>
              </a:solidFill>
              <a:latin typeface="Arial Black"/>
            </a:endParaRPr>
          </a:p>
          <a:p>
            <a:pPr lvl="1" algn="r"/>
            <a:r>
              <a:rPr lang="sk-SK" sz="3200" dirty="0" smtClean="0">
                <a:solidFill>
                  <a:srgbClr val="000000"/>
                </a:solidFill>
                <a:latin typeface="Arial Black"/>
              </a:rPr>
              <a:t>...</a:t>
            </a:r>
            <a:r>
              <a:rPr lang="en-US" sz="3200" dirty="0" smtClean="0">
                <a:solidFill>
                  <a:srgbClr val="000000"/>
                </a:solidFill>
                <a:latin typeface="Arial Black"/>
              </a:rPr>
              <a:t>always thinking what´s next</a:t>
            </a:r>
            <a:endParaRPr lang="en-US" sz="3200" dirty="0"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752754" y="3685118"/>
            <a:ext cx="69749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1"/>
            <a:r>
              <a:rPr lang="sk-SK" sz="3200" dirty="0">
                <a:solidFill>
                  <a:srgbClr val="000000"/>
                </a:solidFill>
                <a:latin typeface="Arial Black"/>
              </a:rPr>
              <a:t>Nikdy sa neuspokojíme so súčasným </a:t>
            </a:r>
            <a:r>
              <a:rPr lang="sk-SK" sz="3200" dirty="0" smtClean="0">
                <a:solidFill>
                  <a:srgbClr val="000000"/>
                </a:solidFill>
                <a:latin typeface="Arial Black"/>
              </a:rPr>
              <a:t>stavom,...</a:t>
            </a:r>
          </a:p>
          <a:p>
            <a:pPr lvl="1" algn="r"/>
            <a:r>
              <a:rPr lang="sk-SK" sz="3200" dirty="0" smtClean="0">
                <a:solidFill>
                  <a:srgbClr val="000000"/>
                </a:solidFill>
                <a:latin typeface="Arial Black"/>
              </a:rPr>
              <a:t> </a:t>
            </a:r>
          </a:p>
          <a:p>
            <a:pPr lvl="1" algn="r"/>
            <a:r>
              <a:rPr lang="sk-SK" sz="3200" dirty="0" smtClean="0">
                <a:solidFill>
                  <a:srgbClr val="000000"/>
                </a:solidFill>
                <a:latin typeface="Arial Black"/>
              </a:rPr>
              <a:t>...vždy myslíme na to, čo bude ďalej</a:t>
            </a:r>
            <a:endParaRPr lang="sk-SK" sz="3200" dirty="0">
              <a:solidFill>
                <a:srgbClr val="00000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00544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2200753" cy="8138161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202018" y="958915"/>
            <a:ext cx="57448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solidFill>
                  <a:srgbClr val="000000"/>
                </a:solidFill>
                <a:latin typeface="Arial Black"/>
              </a:rPr>
              <a:t>We are passionate about what we do </a:t>
            </a:r>
          </a:p>
        </p:txBody>
      </p:sp>
      <p:sp>
        <p:nvSpPr>
          <p:cNvPr id="9" name="Obdĺžnik 8"/>
          <p:cNvSpPr/>
          <p:nvPr/>
        </p:nvSpPr>
        <p:spPr>
          <a:xfrm>
            <a:off x="5010274" y="5581651"/>
            <a:ext cx="67725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FFFFFF"/>
                </a:solidFill>
                <a:latin typeface="Arial Black"/>
              </a:rPr>
              <a:t>and everything we do, we do with our hearts </a:t>
            </a:r>
          </a:p>
        </p:txBody>
      </p:sp>
      <p:sp>
        <p:nvSpPr>
          <p:cNvPr id="6" name="Obdĺžnik 5"/>
          <p:cNvSpPr/>
          <p:nvPr/>
        </p:nvSpPr>
        <p:spPr>
          <a:xfrm>
            <a:off x="6908968" y="1620615"/>
            <a:ext cx="49908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sk-SK" sz="3200" dirty="0">
                <a:solidFill>
                  <a:srgbClr val="000000"/>
                </a:solidFill>
                <a:latin typeface="Arial Black"/>
              </a:rPr>
              <a:t>Sme zapálení pre to, čo </a:t>
            </a:r>
            <a:r>
              <a:rPr lang="sk-SK" sz="3200" dirty="0" smtClean="0">
                <a:solidFill>
                  <a:srgbClr val="000000"/>
                </a:solidFill>
                <a:latin typeface="Arial Black"/>
              </a:rPr>
              <a:t>robíme</a:t>
            </a:r>
            <a:endParaRPr lang="en-US" sz="3200" dirty="0"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324624" y="5179579"/>
            <a:ext cx="67725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 smtClean="0">
                <a:solidFill>
                  <a:srgbClr val="FFFFFF"/>
                </a:solidFill>
                <a:latin typeface="Arial Black"/>
              </a:rPr>
              <a:t>a všetko, čo robíme, robíme svojim srdcom</a:t>
            </a:r>
            <a:endParaRPr lang="en-US" sz="3200" dirty="0"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51035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8132323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213360" y="896493"/>
            <a:ext cx="5377936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15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Arial Black"/>
              </a:rPr>
              <a:t>We look to </a:t>
            </a:r>
            <a:r>
              <a:rPr lang="en-US" sz="3200" dirty="0" smtClean="0">
                <a:solidFill>
                  <a:srgbClr val="000000"/>
                </a:solidFill>
                <a:latin typeface="Arial Black"/>
              </a:rPr>
              <a:t>tomorrow</a:t>
            </a:r>
            <a:endParaRPr lang="en-US" sz="3200" dirty="0"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5168133" y="1521664"/>
            <a:ext cx="5656508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 Black"/>
              </a:rPr>
              <a:t>to </a:t>
            </a:r>
            <a:r>
              <a:rPr lang="en-US" sz="3200" b="1" dirty="0">
                <a:solidFill>
                  <a:srgbClr val="000000"/>
                </a:solidFill>
                <a:latin typeface="Arial Black"/>
              </a:rPr>
              <a:t>get inspired today </a:t>
            </a:r>
          </a:p>
        </p:txBody>
      </p:sp>
      <p:sp>
        <p:nvSpPr>
          <p:cNvPr id="5" name="Obdĺžnik 4"/>
          <p:cNvSpPr/>
          <p:nvPr/>
        </p:nvSpPr>
        <p:spPr>
          <a:xfrm>
            <a:off x="4236720" y="2805477"/>
            <a:ext cx="757936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15000"/>
              </a:lnSpc>
              <a:spcAft>
                <a:spcPts val="600"/>
              </a:spcAft>
            </a:pPr>
            <a:r>
              <a:rPr lang="sk-SK" sz="3200" dirty="0">
                <a:solidFill>
                  <a:srgbClr val="000000"/>
                </a:solidFill>
                <a:latin typeface="Arial Black"/>
              </a:rPr>
              <a:t>Pozeráme sa do budúcnosti, </a:t>
            </a:r>
            <a:endParaRPr lang="en-US" sz="3200" dirty="0"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4460240" y="3822294"/>
            <a:ext cx="750232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>
              <a:lnSpc>
                <a:spcPct val="115000"/>
              </a:lnSpc>
              <a:spcAft>
                <a:spcPts val="600"/>
              </a:spcAft>
            </a:pPr>
            <a:r>
              <a:rPr lang="sk-SK" sz="3200" dirty="0">
                <a:solidFill>
                  <a:srgbClr val="000000"/>
                </a:solidFill>
                <a:latin typeface="Arial Black"/>
              </a:rPr>
              <a:t>aby sme inšpirovali </a:t>
            </a:r>
            <a:r>
              <a:rPr lang="sk-SK" sz="3200" dirty="0" smtClean="0">
                <a:solidFill>
                  <a:srgbClr val="000000"/>
                </a:solidFill>
                <a:latin typeface="Arial Black"/>
              </a:rPr>
              <a:t>súčasnosť</a:t>
            </a:r>
            <a:endParaRPr lang="en-US" sz="3200" dirty="0">
              <a:solidFill>
                <a:srgbClr val="00000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59805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  <p:bldP spid="4" grpId="1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2200753" cy="8138161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4503047" y="1934622"/>
            <a:ext cx="5928659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>
              <a:lnSpc>
                <a:spcPct val="115000"/>
              </a:lnSpc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  <a:latin typeface="Arial Black"/>
              </a:rPr>
              <a:t>What inspires us today? </a:t>
            </a:r>
          </a:p>
        </p:txBody>
      </p:sp>
      <p:sp>
        <p:nvSpPr>
          <p:cNvPr id="4" name="Obdĺžnik 3"/>
          <p:cNvSpPr/>
          <p:nvPr/>
        </p:nvSpPr>
        <p:spPr>
          <a:xfrm>
            <a:off x="1388656" y="4069078"/>
            <a:ext cx="4316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 smtClean="0">
                <a:solidFill>
                  <a:srgbClr val="000000"/>
                </a:solidFill>
                <a:latin typeface="Arial Black"/>
              </a:rPr>
              <a:t>Čo nás inšpiruje dnes? </a:t>
            </a:r>
            <a:endParaRPr lang="en-US" sz="3200" dirty="0">
              <a:solidFill>
                <a:srgbClr val="00000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022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975360" y="408846"/>
            <a:ext cx="10302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/>
              </a:rPr>
              <a:t>Welcome to our </a:t>
            </a:r>
            <a:r>
              <a:rPr lang="en-US" sz="3200" dirty="0" err="1" smtClean="0">
                <a:solidFill>
                  <a:schemeClr val="bg1"/>
                </a:solidFill>
                <a:latin typeface="Arial Black"/>
              </a:rPr>
              <a:t>Zuckermandel</a:t>
            </a:r>
            <a:r>
              <a:rPr lang="en-US" sz="3200" dirty="0" smtClean="0">
                <a:solidFill>
                  <a:schemeClr val="bg1"/>
                </a:solidFill>
                <a:latin typeface="Arial Black"/>
              </a:rPr>
              <a:t> new offices </a:t>
            </a:r>
            <a:endParaRPr lang="en-US" sz="3200" dirty="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8884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6445879" y="377477"/>
            <a:ext cx="47045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200" dirty="0" smtClean="0">
                <a:solidFill>
                  <a:srgbClr val="000000"/>
                </a:solidFill>
                <a:latin typeface="Arial Black"/>
              </a:rPr>
              <a:t>I</a:t>
            </a:r>
            <a:r>
              <a:rPr lang="en-US" sz="3200" dirty="0" smtClean="0">
                <a:solidFill>
                  <a:srgbClr val="000000"/>
                </a:solidFill>
                <a:latin typeface="Arial Black"/>
              </a:rPr>
              <a:t>n the center</a:t>
            </a:r>
            <a:r>
              <a:rPr lang="sk-SK" sz="3200" dirty="0" smtClean="0">
                <a:solidFill>
                  <a:srgbClr val="000000"/>
                </a:solidFill>
                <a:latin typeface="Arial Black"/>
              </a:rPr>
              <a:t> of Bratislava </a:t>
            </a:r>
            <a:endParaRPr lang="en-US" sz="3200" dirty="0"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6570019" y="1832172"/>
            <a:ext cx="4704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200" dirty="0" smtClean="0">
                <a:solidFill>
                  <a:srgbClr val="000000"/>
                </a:solidFill>
                <a:latin typeface="Arial Black"/>
              </a:rPr>
              <a:t>V centre Bratislavy </a:t>
            </a:r>
            <a:endParaRPr lang="sk-SK" sz="3200" dirty="0">
              <a:solidFill>
                <a:srgbClr val="00000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295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289</Words>
  <Application>Microsoft Office PowerPoint</Application>
  <PresentationFormat>Širokouhlá</PresentationFormat>
  <Paragraphs>50</Paragraphs>
  <Slides>15</Slides>
  <Notes>1</Notes>
  <HiddenSlides>0</HiddenSlides>
  <MMClips>1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Motív Office</vt:lpstr>
      <vt:lpstr>Town Hall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Hall</dc:title>
  <dc:creator>Dobrucká Diana</dc:creator>
  <cp:lastModifiedBy>Dobrucká Diana</cp:lastModifiedBy>
  <cp:revision>19</cp:revision>
  <dcterms:created xsi:type="dcterms:W3CDTF">2016-12-04T21:16:14Z</dcterms:created>
  <dcterms:modified xsi:type="dcterms:W3CDTF">2017-11-05T14:37:25Z</dcterms:modified>
</cp:coreProperties>
</file>