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90" r:id="rId10"/>
    <p:sldId id="291" r:id="rId11"/>
    <p:sldId id="292" r:id="rId12"/>
    <p:sldId id="266" r:id="rId13"/>
    <p:sldId id="267" r:id="rId14"/>
    <p:sldId id="294" r:id="rId15"/>
    <p:sldId id="29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Grečko" initials="T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F4787-9819-4925-BE18-B44034B36B6B}" v="1" dt="2018-10-12T08:37:24.382"/>
  </p1510:revLst>
</p1510:revInfo>
</file>

<file path=ppt/tableStyles.xml><?xml version="1.0" encoding="utf-8"?>
<a:tblStyleLst xmlns:a="http://schemas.openxmlformats.org/drawingml/2006/main" def="{C6E20949-CA27-4BA8-9DAA-E4D46FEC11FA}">
  <a:tblStyle styleId="{C6E20949-CA27-4BA8-9DAA-E4D46FEC1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3"/>
    <p:restoredTop sz="94668"/>
  </p:normalViewPr>
  <p:slideViewPr>
    <p:cSldViewPr snapToGrid="0">
      <p:cViewPr varScale="1">
        <p:scale>
          <a:sx n="187" d="100"/>
          <a:sy n="18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" userId="5d75f40e1d447e98" providerId="OrgId" clId="{6A30E76E-51C7-43EC-943E-A696AAA409C5}"/>
    <pc:docChg chg="modSld">
      <pc:chgData name="Zuzana" userId="5d75f40e1d447e98" providerId="OrgId" clId="{6A30E76E-51C7-43EC-943E-A696AAA409C5}" dt="2018-10-12T08:37:34.751" v="1" actId="108"/>
      <pc:docMkLst>
        <pc:docMk/>
      </pc:docMkLst>
      <pc:sldChg chg="modSp">
        <pc:chgData name="Zuzana" userId="5d75f40e1d447e98" providerId="OrgId" clId="{6A30E76E-51C7-43EC-943E-A696AAA409C5}" dt="2018-10-12T08:37:34.751" v="1" actId="108"/>
        <pc:sldMkLst>
          <pc:docMk/>
          <pc:sldMk cId="0" sldId="256"/>
        </pc:sldMkLst>
        <pc:spChg chg="mod">
          <ac:chgData name="Zuzana" userId="5d75f40e1d447e98" providerId="OrgId" clId="{6A30E76E-51C7-43EC-943E-A696AAA409C5}" dt="2018-10-12T08:37:34.751" v="1" actId="108"/>
          <ac:spMkLst>
            <pc:docMk/>
            <pc:sldMk cId="0" sldId="256"/>
            <ac:spMk id="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Sľúbený obsahový plán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617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93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1420d0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1420d0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5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4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ZU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">
  <p:cSld name="1_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8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THE END">
    <p:bg>
      <p:bgPr>
        <a:solidFill>
          <a:srgbClr val="3C78D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13" descr="ssm_logo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marL="1828800" lvl="3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marL="2286000" lvl="4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marL="2743200" lvl="5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DELOVY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sz="6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ATIVE IDEA">
    <p:bg>
      <p:bgPr>
        <a:solidFill>
          <a:srgbClr val="3C78D8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AL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 WE A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sz="3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4800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" name="Shape 32" descr="logo_templat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Snímka obrazovky 2017-02-24 o 15.58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B PO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ENTS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737875" y="2354560"/>
            <a:ext cx="77667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4800" b="1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Orchester</a:t>
            </a:r>
            <a:r>
              <a:rPr lang="en" sz="4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k-SK" sz="4800" b="1" smtClean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chutí</a:t>
            </a:r>
            <a:r>
              <a:rPr lang="sk-SK" dirty="0"/>
              <a:t/>
            </a:r>
            <a:br>
              <a:rPr lang="sk-SK" dirty="0"/>
            </a:br>
            <a:endParaRPr sz="4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6" name="Shape 56" descr="ssm_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763" y="96595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indent="-171450">
              <a:lnSpc>
                <a:spcPct val="150000"/>
              </a:lnSpc>
              <a:buSzPts val="1200"/>
            </a:pPr>
            <a:r>
              <a:rPr lang="sk-SK" sz="1200" dirty="0"/>
              <a:t>V rámci </a:t>
            </a:r>
            <a:r>
              <a:rPr lang="sk-SK" sz="1200" dirty="0" err="1"/>
              <a:t>teasingu</a:t>
            </a:r>
            <a:r>
              <a:rPr lang="sk-SK" sz="1200" dirty="0"/>
              <a:t> sme sa </a:t>
            </a:r>
            <a:r>
              <a:rPr lang="sk-SK" sz="1200" dirty="0" smtClean="0"/>
              <a:t>zamerali </a:t>
            </a:r>
            <a:r>
              <a:rPr lang="sk-SK" sz="1200" dirty="0"/>
              <a:t>na </a:t>
            </a:r>
            <a:r>
              <a:rPr lang="sk-SK" sz="1200" dirty="0" smtClean="0"/>
              <a:t>komunikáciu na sociálnych sieťach.</a:t>
            </a: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323850" indent="-171450">
              <a:lnSpc>
                <a:spcPct val="150000"/>
              </a:lnSpc>
              <a:buSzPts val="1200"/>
            </a:pPr>
            <a:r>
              <a:rPr lang="sk-SK" sz="1200" dirty="0"/>
              <a:t>S experimentom sme oslovili </a:t>
            </a:r>
            <a:r>
              <a:rPr lang="sk-SK" sz="1200" dirty="0" smtClean="0"/>
              <a:t>kľúčové celoštátne, ako aj </a:t>
            </a:r>
            <a:r>
              <a:rPr lang="sk-SK" sz="1200" dirty="0"/>
              <a:t>marketingové a odborné </a:t>
            </a:r>
            <a:r>
              <a:rPr lang="sk-SK" sz="1200" dirty="0" smtClean="0"/>
              <a:t>médiá a </a:t>
            </a:r>
            <a:r>
              <a:rPr lang="sk-SK" sz="1200" dirty="0" err="1" smtClean="0"/>
              <a:t>influencerov</a:t>
            </a:r>
            <a:r>
              <a:rPr lang="sk-SK" sz="1200" dirty="0" smtClean="0"/>
              <a:t>.</a:t>
            </a: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323850" indent="-171450">
              <a:lnSpc>
                <a:spcPct val="150000"/>
              </a:lnSpc>
              <a:buSzPts val="1200"/>
            </a:pPr>
            <a:r>
              <a:rPr lang="sk-SK" sz="1200" dirty="0"/>
              <a:t>Mix vybraných skladieb si následne fanúšikovia vypočuli počas koncertu naživo, vysielaného prostredníctvom Facebooku partnera. Zostrih skladieb s koncertu sme následne promovali formou hudobného seriálu na našich sociálnych sieťach. Reakcie fanúšikov boli iba pozitívne.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endParaRPr sz="1200" b="1" dirty="0"/>
          </a:p>
        </p:txBody>
      </p:sp>
      <p:pic>
        <p:nvPicPr>
          <p:cNvPr id="4" name="Shape 115">
            <a:extLst>
              <a:ext uri="{FF2B5EF4-FFF2-40B4-BE49-F238E27FC236}">
                <a16:creationId xmlns:a16="http://schemas.microsoft.com/office/drawing/2014/main" xmlns="" id="{30B99DFE-CC5C-4F92-AE1A-A767E74373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217" y="227301"/>
            <a:ext cx="2680924" cy="476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18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14">
            <a:extLst>
              <a:ext uri="{FF2B5EF4-FFF2-40B4-BE49-F238E27FC236}">
                <a16:creationId xmlns:a16="http://schemas.microsoft.com/office/drawing/2014/main" xmlns="" id="{44325439-6F5C-4029-8119-452948B282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314" y="360380"/>
            <a:ext cx="2510175" cy="45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5">
            <a:extLst>
              <a:ext uri="{FF2B5EF4-FFF2-40B4-BE49-F238E27FC236}">
                <a16:creationId xmlns:a16="http://schemas.microsoft.com/office/drawing/2014/main" xmlns="" id="{92A6C1C3-BAFF-4647-9613-4C572A5042F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421" y="360380"/>
            <a:ext cx="3318431" cy="41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Výsledky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61675" y="972625"/>
            <a:ext cx="44217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k-SK" sz="1200" dirty="0"/>
              <a:t>Odborná verejnosť i fanúšikovia sa prostredníctvom experimentu dozvedeli, že tradičná značka môže byť zároveň veľký inovátor. Bola prvou značkou nielen medzi výrobcami šumivých vín, ktorá odohrala koncert naživo priamo vo svojej fabrike.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k-SK" sz="1200" dirty="0"/>
              <a:t>Napriek hudobne úzkej profilácii koncertu, kampaň dosiahla na sociálnych sieťach 200 000 +</a:t>
            </a:r>
            <a:r>
              <a:rPr lang="sk-SK" sz="1200" dirty="0" err="1"/>
              <a:t>reach</a:t>
            </a:r>
            <a:r>
              <a:rPr lang="sk-SK" sz="1200" dirty="0"/>
              <a:t>. Na živo si špecifický koncert v čase vianočného pretlaku pozrelo 7 000 </a:t>
            </a:r>
            <a:r>
              <a:rPr lang="sk-SK" sz="1200" dirty="0" err="1"/>
              <a:t>ľúdí</a:t>
            </a:r>
            <a:r>
              <a:rPr lang="sk-SK" sz="1200" dirty="0"/>
              <a:t>.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k-SK" sz="1200" dirty="0"/>
              <a:t>Značka sa posunula vo svojom </a:t>
            </a:r>
            <a:r>
              <a:rPr lang="sk-SK" sz="1200" dirty="0" err="1"/>
              <a:t>positioningu</a:t>
            </a:r>
            <a:r>
              <a:rPr lang="sk-SK" sz="1200" dirty="0"/>
              <a:t> a vnímaní verejnosťou. </a:t>
            </a: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425" y="972625"/>
            <a:ext cx="3915775" cy="319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8">
            <a:extLst>
              <a:ext uri="{FF2B5EF4-FFF2-40B4-BE49-F238E27FC236}">
                <a16:creationId xmlns:a16="http://schemas.microsoft.com/office/drawing/2014/main" xmlns="" id="{38EFA23F-61D9-4706-ADE0-3436EF7DAC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84" y="932005"/>
            <a:ext cx="34575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9">
            <a:extLst>
              <a:ext uri="{FF2B5EF4-FFF2-40B4-BE49-F238E27FC236}">
                <a16:creationId xmlns:a16="http://schemas.microsoft.com/office/drawing/2014/main" xmlns="" id="{47628A1B-FE4B-4CDB-9E2E-28E8C02484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84" y="3023502"/>
            <a:ext cx="34290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0">
            <a:extLst>
              <a:ext uri="{FF2B5EF4-FFF2-40B4-BE49-F238E27FC236}">
                <a16:creationId xmlns:a16="http://schemas.microsoft.com/office/drawing/2014/main" xmlns="" id="{1B976881-953C-4FFA-9C2F-163F61E92AD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3763" y="932005"/>
            <a:ext cx="34480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8">
            <a:extLst>
              <a:ext uri="{FF2B5EF4-FFF2-40B4-BE49-F238E27FC236}">
                <a16:creationId xmlns:a16="http://schemas.microsoft.com/office/drawing/2014/main" xmlns="" id="{3C1CF2FD-D7CC-4E85-936D-5E612454138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2400" y="2790454"/>
            <a:ext cx="3270775" cy="173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07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 smtClean="0"/>
              <a:t>Zhrnutie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0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91450" y="2188082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SzPts val="1200"/>
              <a:buNone/>
            </a:pPr>
            <a:r>
              <a:rPr lang="sk-SK" sz="1200" dirty="0"/>
              <a:t>Značka Hubert patrí medzi slovenské ikony s takmer 200-ročnou tradíciou, ktorá roky komunikuje na médiá. Zároveň sa vo svojom segmente borí s nálepkou: „iba veľkovýrobca“. </a:t>
            </a:r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r>
              <a:rPr lang="sk-SK" sz="1200" dirty="0"/>
              <a:t>Vytvorili sme preto </a:t>
            </a:r>
            <a:r>
              <a:rPr lang="sk-SK" sz="1200" dirty="0" err="1"/>
              <a:t>reputačnú</a:t>
            </a:r>
            <a:r>
              <a:rPr lang="sk-SK" sz="1200" dirty="0"/>
              <a:t> kampaň, u ktorej sme sa zamerali výrobu sektov. </a:t>
            </a:r>
            <a:r>
              <a:rPr lang="sk-SK" sz="1200" b="1" dirty="0"/>
              <a:t>Ukázali sme, že majstrovstvo pripraviť vynikajúce šumivé víno dokonale ovláda i najväčší výrobca sektov na Slovensku. </a:t>
            </a:r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r>
              <a:rPr lang="sk-SK" sz="1200" dirty="0"/>
              <a:t>Mimoriadne tradičná značka spolu s nami spravila odvážny krok – odohrala koncert naživo priamo vo svojej fabrike, kvasinkám.</a:t>
            </a:r>
          </a:p>
          <a:p>
            <a:pPr marL="1524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B3FBB6BE-9476-4007-86E8-862871DD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84" y="460784"/>
            <a:ext cx="4195233" cy="1577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Výzva a cieľ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2172" y="876182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Naším cieľom bolo nájsť netradičnú cestu ako ukázať, že dôraz na kvalitu a inováciu výrobných procesov a </a:t>
            </a:r>
            <a:r>
              <a:rPr lang="sk-SK" sz="1200" b="1" dirty="0"/>
              <a:t>vyhranie sa s chuťou vína nepatrí iba medzi výsady malých vinárstiev</a:t>
            </a:r>
            <a:r>
              <a:rPr lang="sk-SK" sz="1200" dirty="0"/>
              <a:t>. </a:t>
            </a:r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Kampaň musela zároveň zohľadniť i fakt, že značka dlhodobo komunikuje smerom k médiám i zákazníkom. Je tak čoraz ťažšie nájsť momenty a témy, ktoré ich zaujmú. To všetko v čase vianočného </a:t>
            </a:r>
            <a:r>
              <a:rPr lang="sk-SK" sz="1200" dirty="0" err="1"/>
              <a:t>peaku</a:t>
            </a:r>
            <a:r>
              <a:rPr lang="sk-SK" sz="1200" dirty="0"/>
              <a:t>.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BAFD2BD3-96AF-4191-B6BD-CBFCCA45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203" y="1474925"/>
            <a:ext cx="3333730" cy="2218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Stratégia a plán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89084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sk-SK" sz="1200" dirty="0"/>
              <a:t>Každý sekt či víno dozrieva pomocou kvasiniek, ktoré vo výsledku výrazne ovplyvňujú jeho chuť. </a:t>
            </a:r>
          </a:p>
          <a:p>
            <a:pPr marL="139700" indent="0">
              <a:buNone/>
            </a:pPr>
            <a:endParaRPr lang="sk-SK" sz="1200" dirty="0"/>
          </a:p>
          <a:p>
            <a:pPr marL="139700" indent="0">
              <a:buNone/>
            </a:pPr>
            <a:r>
              <a:rPr lang="sk-SK" sz="1200" dirty="0"/>
              <a:t>Hubert J.E. zaviedol odvážnu inováciu – kvasinkám začal púšťať klasickú hudbu. Na tomto </a:t>
            </a:r>
            <a:r>
              <a:rPr lang="sk-SK" sz="1200" dirty="0" err="1"/>
              <a:t>insighte</a:t>
            </a:r>
            <a:r>
              <a:rPr lang="sk-SK" sz="1200" dirty="0"/>
              <a:t> z výroby – experimente sme sa rozhodli postaviť celú kampaň</a:t>
            </a:r>
            <a:r>
              <a:rPr lang="sk-SK" sz="1200" dirty="0" smtClean="0"/>
              <a:t>.</a:t>
            </a:r>
          </a:p>
          <a:p>
            <a:pPr marL="139700" indent="0">
              <a:buNone/>
            </a:pPr>
            <a:endParaRPr lang="sk-SK" sz="1200" dirty="0"/>
          </a:p>
          <a:p>
            <a:pPr marL="139700" indent="0">
              <a:buNone/>
            </a:pPr>
            <a:r>
              <a:rPr lang="sk-SK" sz="1200" dirty="0" smtClean="0"/>
              <a:t>Pohrali </a:t>
            </a:r>
            <a:r>
              <a:rPr lang="sk-SK" sz="1200" dirty="0"/>
              <a:t>sme sa s myšlienkou: Ako ovplyvní hudba pre kvasinky chuť tohtoročného prípitku? </a:t>
            </a:r>
          </a:p>
          <a:p>
            <a:pPr marL="139700" indent="0">
              <a:buNone/>
            </a:pPr>
            <a:endParaRPr lang="sk-SK" sz="1200" dirty="0"/>
          </a:p>
          <a:p>
            <a:pPr marL="139700" indent="0">
              <a:buNone/>
            </a:pPr>
            <a:r>
              <a:rPr lang="sk-SK" sz="1200" dirty="0"/>
              <a:t>Rozhodli sme sa pre odvážny experiment. </a:t>
            </a:r>
            <a:r>
              <a:rPr lang="sk-SK" sz="1200" b="1" dirty="0"/>
              <a:t>Priamo do výrobnej fabriky sme pozvali sláčikové kvarteto, ktoré zahralo kvasinkám.</a:t>
            </a:r>
          </a:p>
          <a:p>
            <a:pPr marL="139700" indent="0" algn="just">
              <a:buNone/>
            </a:pPr>
            <a:endParaRPr lang="sk-SK" sz="1200" dirty="0"/>
          </a:p>
        </p:txBody>
      </p:sp>
      <p:pic>
        <p:nvPicPr>
          <p:cNvPr id="6" name="Shape 209">
            <a:extLst>
              <a:ext uri="{FF2B5EF4-FFF2-40B4-BE49-F238E27FC236}">
                <a16:creationId xmlns:a16="http://schemas.microsoft.com/office/drawing/2014/main" xmlns="" id="{2AEF9163-A2A0-4EB4-9FA5-FF1CCD54BF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834" y="285595"/>
            <a:ext cx="2651425" cy="46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Realizácia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79938" y="713472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Sláčikové kvarteto navštívilo fabriku pred Vianocami, v čase mediálneho </a:t>
            </a:r>
            <a:r>
              <a:rPr lang="sk-SK" sz="1200" dirty="0" err="1"/>
              <a:t>peaku</a:t>
            </a:r>
            <a:r>
              <a:rPr lang="sk-SK" sz="1200" dirty="0"/>
              <a:t>. Netradičný koncert vážnej hudby sme odohrali v časti zvanej „</a:t>
            </a:r>
            <a:r>
              <a:rPr lang="sk-SK" sz="1200" dirty="0" err="1"/>
              <a:t>nákvas</a:t>
            </a:r>
            <a:r>
              <a:rPr lang="sk-SK" sz="1200" dirty="0"/>
              <a:t>“, kde zreje všetkým dobre známe šumivé víno. </a:t>
            </a:r>
            <a:r>
              <a:rPr lang="sk-SK" sz="1200" b="1" dirty="0"/>
              <a:t>O tento zážitok sme sa podelili aj s verejnosťou počas prvého </a:t>
            </a:r>
            <a:r>
              <a:rPr lang="sk-SK" sz="1200" b="1" dirty="0" err="1"/>
              <a:t>live</a:t>
            </a:r>
            <a:r>
              <a:rPr lang="sk-SK" sz="1200" b="1" dirty="0"/>
              <a:t> streamu z fabriky vôbec. </a:t>
            </a:r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Tomu ale predchádzala </a:t>
            </a:r>
            <a:r>
              <a:rPr lang="sk-SK" sz="1200" dirty="0" err="1"/>
              <a:t>teasingová</a:t>
            </a:r>
            <a:r>
              <a:rPr lang="sk-SK" sz="1200" dirty="0"/>
              <a:t> časť, venovaná </a:t>
            </a:r>
            <a:r>
              <a:rPr lang="sk-SK" sz="1200" dirty="0" err="1"/>
              <a:t>promu</a:t>
            </a:r>
            <a:r>
              <a:rPr lang="sk-SK" sz="1200" dirty="0"/>
              <a:t> kampane a samotného zoznamu skladieb pre koncert. O tom, čo sa bude v závode hrať, rozhodli fanúšikovia značky. </a:t>
            </a:r>
            <a:r>
              <a:rPr lang="sk-SK" sz="1200" b="1" dirty="0"/>
              <a:t>Za pomoci silného mediálneho partnera Topky.sk sme vytvorili súťažnú anketu, dostupnú na jeho online portáli</a:t>
            </a:r>
            <a:r>
              <a:rPr lang="sk-SK" sz="1200" dirty="0"/>
              <a:t>. </a:t>
            </a:r>
            <a:endParaRPr sz="1200"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227" y="87642"/>
            <a:ext cx="2705875" cy="495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691358"/>
      </p:ext>
    </p:extLst>
  </p:cSld>
  <p:clrMapOvr>
    <a:masterClrMapping/>
  </p:clrMapOvr>
</p:sld>
</file>

<file path=ppt/theme/theme1.xml><?xml version="1.0" encoding="utf-8"?>
<a:theme xmlns:a="http://schemas.openxmlformats.org/drawingml/2006/main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103</Words>
  <Application>Microsoft Macintosh PowerPoint</Application>
  <PresentationFormat>On-screen Show (16:9)</PresentationFormat>
  <Paragraphs>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Source Sans Pro</vt:lpstr>
      <vt:lpstr>Tahoma</vt:lpstr>
      <vt:lpstr>Arial</vt:lpstr>
      <vt:lpstr>SEESAME_Template</vt:lpstr>
      <vt:lpstr>Orchester chutí </vt:lpstr>
      <vt:lpstr>Zhrnutie</vt:lpstr>
      <vt:lpstr>PowerPoint Presentation</vt:lpstr>
      <vt:lpstr>Výzva a cieľ  </vt:lpstr>
      <vt:lpstr>PowerPoint Presentation</vt:lpstr>
      <vt:lpstr>Stratégia a plán  </vt:lpstr>
      <vt:lpstr>PowerPoint Presentation</vt:lpstr>
      <vt:lpstr>Realizácia </vt:lpstr>
      <vt:lpstr>PowerPoint Presentation</vt:lpstr>
      <vt:lpstr>PowerPoint Presentation</vt:lpstr>
      <vt:lpstr>PowerPoint Presentation</vt:lpstr>
      <vt:lpstr>Výsledky</vt:lpstr>
      <vt:lpstr>PowerPoint Presentation</vt:lpstr>
      <vt:lpstr>PowerPoint Presentation</vt:lpstr>
      <vt:lpstr>Ďakujeme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Orchester chutí</dc:title>
  <dc:creator>Zuzana Sopková</dc:creator>
  <cp:lastModifiedBy>Tomáš Grečko</cp:lastModifiedBy>
  <cp:revision>6</cp:revision>
  <dcterms:modified xsi:type="dcterms:W3CDTF">2018-10-15T08:51:18Z</dcterms:modified>
</cp:coreProperties>
</file>