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Tahoma"/>
      <p:regular r:id="rId19"/>
      <p:bold r:id="rId20"/>
    </p:embeddedFon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5.xml"/><Relationship Id="rId22" Type="http://schemas.openxmlformats.org/officeDocument/2006/relationships/font" Target="fonts/SourceSansPro-bold.fntdata"/><Relationship Id="rId10" Type="http://schemas.openxmlformats.org/officeDocument/2006/relationships/slide" Target="slides/slide4.xml"/><Relationship Id="rId21" Type="http://schemas.openxmlformats.org/officeDocument/2006/relationships/font" Target="fonts/SourceSansPro-regular.fntdata"/><Relationship Id="rId13" Type="http://schemas.openxmlformats.org/officeDocument/2006/relationships/slide" Target="slides/slide7.xml"/><Relationship Id="rId24" Type="http://schemas.openxmlformats.org/officeDocument/2006/relationships/font" Target="fonts/SourceSansPro-boldItalic.fntdata"/><Relationship Id="rId12" Type="http://schemas.openxmlformats.org/officeDocument/2006/relationships/slide" Target="slides/slide6.xml"/><Relationship Id="rId23" Type="http://schemas.openxmlformats.org/officeDocument/2006/relationships/font" Target="fonts/SourceSansPr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Tahoma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4eefb5dd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4eefb5dd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3fbf0ed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3fbf0ed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4eefb5dd3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4eefb5dd3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4eefb5dd3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4eefb5dd3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4eefb5dd3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4eefb5dd3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3fce0ea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3fce0ea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3fce0ea8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3fce0ea8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4eefb5dd3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4eefb5dd3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4eefb5dd3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4eefb5dd3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4eefb5dd3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4eefb5dd3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4eefb5dd3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4eefb5dd3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4eefb5dd3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4eefb5dd3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">
  <p:cSld name="TITLE_1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DELOVY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Tahoma"/>
              <a:buNone/>
              <a:defRPr b="1" sz="6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1" name="Google Shape;61;p16"/>
          <p:cNvCxnSpPr/>
          <p:nvPr/>
        </p:nvCxnSpPr>
        <p:spPr>
          <a:xfrm>
            <a:off x="851775" y="4382823"/>
            <a:ext cx="76821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SIGHT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446775" y="1744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446775" y="2536100"/>
            <a:ext cx="73611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REATIVE IDEA">
  <p:cSld name="CUSTOM_1_1">
    <p:bg>
      <p:bgPr>
        <a:solidFill>
          <a:srgbClr val="3C78D8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311700" y="2048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739050" y="2543175"/>
            <a:ext cx="73611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5334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ahoma"/>
              <a:buChar char="●"/>
              <a:defRPr b="1" sz="4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ALS">
  <p:cSld name="TITLE_AND_BODY_3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" type="body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b="1" sz="2400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b="1" sz="2400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■"/>
              <a:defRPr b="1" sz="2400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b="1" sz="2400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b="1" sz="2400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■"/>
              <a:defRPr b="1" sz="2400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b="1" sz="2400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b="1" sz="2400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400"/>
              <a:buFont typeface="Tahoma"/>
              <a:buChar char="■"/>
              <a:defRPr b="1" sz="2400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O WE ARE">
  <p:cSld name="TITLE_AND_BODY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/>
        </p:nvSpPr>
        <p:spPr>
          <a:xfrm>
            <a:off x="402750" y="1700450"/>
            <a:ext cx="5465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Who we are</a:t>
            </a:r>
            <a:endParaRPr b="1" sz="36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422200" y="2552300"/>
            <a:ext cx="3805800" cy="18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515152"/>
                </a:solidFill>
                <a:latin typeface="Tahoma"/>
                <a:ea typeface="Tahoma"/>
                <a:cs typeface="Tahoma"/>
                <a:sym typeface="Tahoma"/>
              </a:rPr>
              <a:t>SEESAME Communication Experts is an award-winning PR consultancy based in Bratislava, Slovakia.</a:t>
            </a:r>
            <a:endParaRPr sz="1000">
              <a:solidFill>
                <a:srgbClr val="51515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800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51515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515152"/>
                </a:solidFill>
                <a:latin typeface="Tahoma"/>
                <a:ea typeface="Tahoma"/>
                <a:cs typeface="Tahoma"/>
                <a:sym typeface="Tahoma"/>
              </a:rPr>
              <a:t>Established in 1996, now the largest PR &amp; communications agency in Slovakia.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Most senior and stable team in the marketplace with deep knowledge of clients' business sectors.</a:t>
            </a:r>
            <a:endParaRPr sz="10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logo_template.jpg" id="77" name="Google Shape;7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825" y="697005"/>
            <a:ext cx="985350" cy="98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ímka obrazovky 2017-02-24 o 15.58.16.png" id="78" name="Google Shape;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150" y="2499285"/>
            <a:ext cx="4514950" cy="13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B POST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311700" y="902225"/>
            <a:ext cx="460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311700" y="1914475"/>
            <a:ext cx="454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IENTS_SLID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ZUAL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type="title"/>
          </p:nvPr>
        </p:nvSpPr>
        <p:spPr>
          <a:xfrm>
            <a:off x="768125" y="4539825"/>
            <a:ext cx="6693600" cy="4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24"/>
          <p:cNvSpPr/>
          <p:nvPr/>
        </p:nvSpPr>
        <p:spPr>
          <a:xfrm>
            <a:off x="844325" y="549300"/>
            <a:ext cx="7545600" cy="3910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E END">
  <p:cSld name="CUSTOM_4">
    <p:bg>
      <p:bgPr>
        <a:solidFill>
          <a:srgbClr val="3C78D8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748210" y="2327190"/>
            <a:ext cx="7986600" cy="158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88" name="Google Shape;88;p25"/>
          <p:cNvCxnSpPr/>
          <p:nvPr/>
        </p:nvCxnSpPr>
        <p:spPr>
          <a:xfrm>
            <a:off x="876125" y="4382825"/>
            <a:ext cx="76578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ssm_logo_white.png" id="89" name="Google Shape;8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4671" y="4413929"/>
            <a:ext cx="965500" cy="5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5"/>
          <p:cNvSpPr txBox="1"/>
          <p:nvPr/>
        </p:nvSpPr>
        <p:spPr>
          <a:xfrm>
            <a:off x="7518164" y="4518671"/>
            <a:ext cx="13521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</a:t>
            </a:r>
            <a:br>
              <a:rPr lang="en-GB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GB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Communication Experts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91" name="Google Shape;91;p25"/>
          <p:cNvCxnSpPr/>
          <p:nvPr/>
        </p:nvCxnSpPr>
        <p:spPr>
          <a:xfrm>
            <a:off x="7402458" y="4555845"/>
            <a:ext cx="0" cy="301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25"/>
          <p:cNvSpPr txBox="1"/>
          <p:nvPr>
            <p:ph idx="1" type="body"/>
          </p:nvPr>
        </p:nvSpPr>
        <p:spPr>
          <a:xfrm>
            <a:off x="773675" y="4538150"/>
            <a:ext cx="13521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730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1pPr>
            <a:lvl2pPr indent="-27305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2pPr>
            <a:lvl3pPr indent="-27305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3pPr>
            <a:lvl4pPr indent="-27305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4pPr>
            <a:lvl5pPr indent="-27305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5pPr>
            <a:lvl6pPr indent="-27305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6pPr>
            <a:lvl7pPr indent="-27305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7pPr>
            <a:lvl8pPr indent="-27305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8pPr>
            <a:lvl9pPr indent="-27305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Relationship Id="rId5" Type="http://schemas.openxmlformats.org/officeDocument/2006/relationships/image" Target="../media/image18.jp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dfWA3BCzN2c" TargetMode="External"/><Relationship Id="rId4" Type="http://schemas.openxmlformats.org/officeDocument/2006/relationships/image" Target="../media/image15.jpg"/><Relationship Id="rId5" Type="http://schemas.openxmlformats.org/officeDocument/2006/relationships/hyperlink" Target="https://www.youtube.com/watch?v=dfWA3BCzN2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idx="4294967295" type="ctrTitle"/>
          </p:nvPr>
        </p:nvSpPr>
        <p:spPr>
          <a:xfrm>
            <a:off x="763600" y="2768408"/>
            <a:ext cx="7766700" cy="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 Communication Experts</a:t>
            </a:r>
            <a:endParaRPr b="1" sz="3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21.5.2018 - 31.7.2018</a:t>
            </a:r>
            <a:endParaRPr b="1" sz="2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Klient: Merck Sharp &amp; Dohme</a:t>
            </a:r>
            <a:endParaRPr b="1"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98" name="Google Shape;98;p26"/>
          <p:cNvCxnSpPr/>
          <p:nvPr/>
        </p:nvCxnSpPr>
        <p:spPr>
          <a:xfrm>
            <a:off x="851775" y="4382823"/>
            <a:ext cx="7682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ssm_logo_white.png" id="99" name="Google Shape;9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671" y="4413929"/>
            <a:ext cx="965500" cy="5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6"/>
          <p:cNvSpPr txBox="1"/>
          <p:nvPr>
            <p:ph idx="4294967295" type="subTitle"/>
          </p:nvPr>
        </p:nvSpPr>
        <p:spPr>
          <a:xfrm>
            <a:off x="7518164" y="4518671"/>
            <a:ext cx="13521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</a:t>
            </a:r>
            <a:br>
              <a:rPr lang="en-GB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GB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Communication Experts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01" name="Google Shape;101;p26"/>
          <p:cNvCxnSpPr/>
          <p:nvPr/>
        </p:nvCxnSpPr>
        <p:spPr>
          <a:xfrm>
            <a:off x="7402458" y="4555845"/>
            <a:ext cx="0" cy="301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2" name="Google Shape;10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37650">
            <a:off x="5204946" y="763827"/>
            <a:ext cx="3343150" cy="174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Výsledky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Tínedžeri už vedia čo je HPV</a:t>
            </a:r>
            <a:endParaRPr/>
          </a:p>
        </p:txBody>
      </p:sp>
      <p:sp>
        <p:nvSpPr>
          <p:cNvPr id="168" name="Google Shape;168;p36"/>
          <p:cNvSpPr txBox="1"/>
          <p:nvPr>
            <p:ph idx="1" type="body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● Náš platený obsah bol zobrazený viac ako </a:t>
            </a:r>
            <a:r>
              <a:rPr b="1" lang="en-GB"/>
              <a:t>4 500 000</a:t>
            </a:r>
            <a:r>
              <a:rPr b="1" lang="en-GB"/>
              <a:t>+</a:t>
            </a:r>
            <a:r>
              <a:rPr lang="en-GB"/>
              <a:t> krát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● Video na klientovom youtube kanále malo viac ako </a:t>
            </a:r>
            <a:r>
              <a:rPr b="1" lang="en-GB"/>
              <a:t>157 000+</a:t>
            </a:r>
            <a:r>
              <a:rPr lang="en-GB"/>
              <a:t> videní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● Priemerný čas </a:t>
            </a:r>
            <a:r>
              <a:rPr lang="en-GB"/>
              <a:t>pozerania</a:t>
            </a:r>
            <a:r>
              <a:rPr lang="en-GB"/>
              <a:t> videa bol až </a:t>
            </a:r>
            <a:r>
              <a:rPr b="1" lang="en-GB"/>
              <a:t>2:04</a:t>
            </a:r>
            <a:r>
              <a:rPr lang="en-GB"/>
              <a:t>, čo je nezvyčajne veľa na platený obsah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● </a:t>
            </a:r>
            <a:r>
              <a:rPr b="1" lang="en-GB"/>
              <a:t>53 218</a:t>
            </a:r>
            <a:r>
              <a:rPr lang="en-GB"/>
              <a:t> unikátnych návštevníkov webu www.hpv.sk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● Obsah na kanáloch influencerov (Betka, Moma, Exploited, Selassie, Refresher) dosiahol viac ako </a:t>
            </a:r>
            <a:br>
              <a:rPr lang="en-GB"/>
            </a:br>
            <a:r>
              <a:rPr lang="en-GB"/>
              <a:t>  </a:t>
            </a:r>
            <a:r>
              <a:rPr b="1" lang="en-GB"/>
              <a:t> 1,5 milióna</a:t>
            </a:r>
            <a:r>
              <a:rPr lang="en-GB"/>
              <a:t> videní.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"/>
          <p:cNvSpPr txBox="1"/>
          <p:nvPr>
            <p:ph type="title"/>
          </p:nvPr>
        </p:nvSpPr>
        <p:spPr>
          <a:xfrm>
            <a:off x="748210" y="2327190"/>
            <a:ext cx="7986600" cy="15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Ďakujeme</a:t>
            </a:r>
            <a:endParaRPr/>
          </a:p>
        </p:txBody>
      </p:sp>
      <p:sp>
        <p:nvSpPr>
          <p:cNvPr id="174" name="Google Shape;174;p37"/>
          <p:cNvSpPr txBox="1"/>
          <p:nvPr>
            <p:ph idx="1" type="body"/>
          </p:nvPr>
        </p:nvSpPr>
        <p:spPr>
          <a:xfrm>
            <a:off x="773675" y="4538150"/>
            <a:ext cx="13521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Cieľ</a:t>
            </a:r>
            <a:endParaRPr/>
          </a:p>
        </p:txBody>
      </p:sp>
      <p:sp>
        <p:nvSpPr>
          <p:cNvPr id="108" name="Google Shape;108;p27"/>
          <p:cNvSpPr txBox="1"/>
          <p:nvPr>
            <p:ph idx="1" type="body"/>
          </p:nvPr>
        </p:nvSpPr>
        <p:spPr>
          <a:xfrm>
            <a:off x="311700" y="1762075"/>
            <a:ext cx="8520600" cy="22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Zvýšiť povedomie o infekciách spôsobených vírusmi HPV u </a:t>
            </a:r>
            <a:r>
              <a:rPr b="1" lang="en-GB"/>
              <a:t>tínedžerov 13-19r</a:t>
            </a:r>
            <a:r>
              <a:rPr lang="en-GB"/>
              <a:t>.</a:t>
            </a:r>
            <a:br>
              <a:rPr lang="en-GB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Poukázať na najväčšie</a:t>
            </a:r>
            <a:r>
              <a:rPr b="1" lang="en-GB"/>
              <a:t> riziká HPV</a:t>
            </a:r>
            <a:r>
              <a:rPr lang="en-GB"/>
              <a:t> - rakovina krčka maternice, genitálne bradavice</a:t>
            </a:r>
            <a:br>
              <a:rPr lang="en-GB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Zdôrazniť, že sa proti HPV dá </a:t>
            </a:r>
            <a:r>
              <a:rPr b="1" lang="en-GB"/>
              <a:t>očkovať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25" y="3750450"/>
            <a:ext cx="4917075" cy="7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Insight</a:t>
            </a:r>
            <a:endParaRPr/>
          </a:p>
        </p:txBody>
      </p:sp>
      <p:sp>
        <p:nvSpPr>
          <p:cNvPr id="115" name="Google Shape;115;p28"/>
          <p:cNvSpPr txBox="1"/>
          <p:nvPr>
            <p:ph idx="1" type="body"/>
          </p:nvPr>
        </p:nvSpPr>
        <p:spPr>
          <a:xfrm>
            <a:off x="311700" y="1799625"/>
            <a:ext cx="8520600" cy="22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Mladí dnes na vďaka internetu používajú samé skratky, no </a:t>
            </a:r>
            <a:r>
              <a:rPr b="1" lang="en-GB"/>
              <a:t>skratku HPV </a:t>
            </a:r>
            <a:r>
              <a:rPr lang="en-GB"/>
              <a:t>nepoznajú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Nevedia aké </a:t>
            </a:r>
            <a:r>
              <a:rPr b="1" lang="en-GB"/>
              <a:t>riziká HPV</a:t>
            </a:r>
            <a:r>
              <a:rPr lang="en-GB"/>
              <a:t> obnáša, najväčším z nich je rakovina krčka maternice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Tínedžeri trávia väčšinu času </a:t>
            </a:r>
            <a:r>
              <a:rPr b="1" lang="en-GB"/>
              <a:t>online </a:t>
            </a:r>
            <a:r>
              <a:rPr lang="en-GB"/>
              <a:t>- napríklad sledovaním youtuberov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Treba ich zaujať </a:t>
            </a:r>
            <a:r>
              <a:rPr b="1" lang="en-GB"/>
              <a:t>rýchlo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4004625"/>
            <a:ext cx="44577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Stratégia</a:t>
            </a:r>
            <a:endParaRPr/>
          </a:p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311700" y="1799625"/>
            <a:ext cx="8520600" cy="22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Hlavným zdrojom informácií pre tínedžerov je </a:t>
            </a:r>
            <a:r>
              <a:rPr b="1" lang="en-GB"/>
              <a:t>web</a:t>
            </a:r>
            <a:endParaRPr b="1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Vytvorenie jednoduchého zdieľateľného </a:t>
            </a:r>
            <a:r>
              <a:rPr b="1" lang="en-GB"/>
              <a:t>videa s dobre známymi tvárami </a:t>
            </a:r>
            <a:r>
              <a:rPr lang="en-GB"/>
              <a:t>pre našu cieľovku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Používame jednoduchý a zrozumiteľný </a:t>
            </a:r>
            <a:r>
              <a:rPr b="1" lang="en-GB"/>
              <a:t>jazyk </a:t>
            </a:r>
            <a:r>
              <a:rPr lang="en-GB"/>
              <a:t> - ”Čo sa bojíš opýtať manky?”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Používame veľa </a:t>
            </a:r>
            <a:r>
              <a:rPr b="1" lang="en-GB"/>
              <a:t>skratiek</a:t>
            </a:r>
            <a:r>
              <a:rPr lang="en-GB"/>
              <a:t>, ktoré sú spojítkom celej kampane - WTF, OMG, LOL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Odvážna kampaň, ktorá má zaujať na prvý pohľad - </a:t>
            </a:r>
            <a:r>
              <a:rPr b="1" lang="en-GB"/>
              <a:t>WTF</a:t>
            </a:r>
            <a:r>
              <a:rPr lang="en-GB"/>
              <a:t> sa nepoužíva v kampani bežne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9"/>
          <p:cNvSpPr txBox="1"/>
          <p:nvPr/>
        </p:nvSpPr>
        <p:spPr>
          <a:xfrm>
            <a:off x="1679375" y="3870800"/>
            <a:ext cx="66195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6000">
                <a:latin typeface="Tahoma"/>
                <a:ea typeface="Tahoma"/>
                <a:cs typeface="Tahoma"/>
                <a:sym typeface="Tahoma"/>
              </a:rPr>
              <a:t>www.</a:t>
            </a:r>
            <a:r>
              <a:rPr b="1" i="1" lang="en-GB" sz="6000">
                <a:latin typeface="Tahoma"/>
                <a:ea typeface="Tahoma"/>
                <a:cs typeface="Tahoma"/>
                <a:sym typeface="Tahoma"/>
              </a:rPr>
              <a:t>HPV</a:t>
            </a:r>
            <a:r>
              <a:rPr i="1" lang="en-GB" sz="6000">
                <a:latin typeface="Tahoma"/>
                <a:ea typeface="Tahoma"/>
                <a:cs typeface="Tahoma"/>
                <a:sym typeface="Tahoma"/>
              </a:rPr>
              <a:t>.sk</a:t>
            </a:r>
            <a:endParaRPr i="1" sz="6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Realizácia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Komunikačné kanály</a:t>
            </a:r>
            <a:endParaRPr/>
          </a:p>
        </p:txBody>
      </p:sp>
      <p:pic>
        <p:nvPicPr>
          <p:cNvPr id="134" name="Google Shape;1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191" y="1170125"/>
            <a:ext cx="7348759" cy="36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200" y="1744425"/>
            <a:ext cx="4710799" cy="261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050" y="103550"/>
            <a:ext cx="2481875" cy="496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93833">
            <a:off x="3615600" y="286025"/>
            <a:ext cx="30480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350" y="3383975"/>
            <a:ext cx="4061501" cy="15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84416">
            <a:off x="170875" y="89800"/>
            <a:ext cx="3752002" cy="233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Správny výber influencerov</a:t>
            </a:r>
            <a:endParaRPr/>
          </a:p>
        </p:txBody>
      </p:sp>
      <p:pic>
        <p:nvPicPr>
          <p:cNvPr id="149" name="Google Shape;1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875" y="941525"/>
            <a:ext cx="7049246" cy="39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/>
          <p:nvPr>
            <p:ph type="title"/>
          </p:nvPr>
        </p:nvSpPr>
        <p:spPr>
          <a:xfrm>
            <a:off x="311700" y="284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Video + rozhlasový spot</a:t>
            </a:r>
            <a:endParaRPr/>
          </a:p>
        </p:txBody>
      </p:sp>
      <p:pic>
        <p:nvPicPr>
          <p:cNvPr descr="Expl0ited, Selassie, Moma a Betka vysvetľujú, čo znamenajú známe internetové skratky. Uhádnu, čo znamená skratka HPV? Klikni na http://www.hpv.sk/" id="155" name="Google Shape;155;p34" title="Čo znamenajú tieto skratky??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1275" y="981825"/>
            <a:ext cx="5587900" cy="35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4"/>
          <p:cNvSpPr txBox="1"/>
          <p:nvPr/>
        </p:nvSpPr>
        <p:spPr>
          <a:xfrm>
            <a:off x="397625" y="4733050"/>
            <a:ext cx="36690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5"/>
              </a:rPr>
              <a:t>https://www.youtube.com/watch?v=dfWA3BCzN2c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7" name="Google Shape;157;p34"/>
          <p:cNvSpPr txBox="1"/>
          <p:nvPr/>
        </p:nvSpPr>
        <p:spPr>
          <a:xfrm>
            <a:off x="4685025" y="4667275"/>
            <a:ext cx="40290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Rozhlasový spot v prílohe prihlášky (Tono 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EESAME_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