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removePersonalInfoOnSave="1" strictFirstAndLastChars="0" saveSubsetFonts="1">
  <p:sldMasterIdLst>
    <p:sldMasterId id="2147483648" r:id="rId1"/>
    <p:sldMasterId id="2147483650" r:id="rId2"/>
    <p:sldMasterId id="2147483686" r:id="rId3"/>
  </p:sldMasterIdLst>
  <p:notesMasterIdLst>
    <p:notesMasterId r:id="rId25"/>
  </p:notesMasterIdLst>
  <p:sldIdLst>
    <p:sldId id="256" r:id="rId4"/>
    <p:sldId id="258" r:id="rId5"/>
    <p:sldId id="264" r:id="rId6"/>
    <p:sldId id="265" r:id="rId7"/>
    <p:sldId id="266" r:id="rId8"/>
    <p:sldId id="277" r:id="rId9"/>
    <p:sldId id="262" r:id="rId10"/>
    <p:sldId id="268" r:id="rId11"/>
    <p:sldId id="269" r:id="rId12"/>
    <p:sldId id="271" r:id="rId13"/>
    <p:sldId id="270" r:id="rId14"/>
    <p:sldId id="272" r:id="rId15"/>
    <p:sldId id="281" r:id="rId16"/>
    <p:sldId id="280" r:id="rId17"/>
    <p:sldId id="279" r:id="rId18"/>
    <p:sldId id="275" r:id="rId19"/>
    <p:sldId id="276" r:id="rId20"/>
    <p:sldId id="267" r:id="rId21"/>
    <p:sldId id="282" r:id="rId22"/>
    <p:sldId id="283" r:id="rId23"/>
    <p:sldId id="263" r:id="rId24"/>
  </p:sldIdLst>
  <p:sldSz cx="9144000" cy="5143500" type="screen16x9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1pPr>
    <a:lvl2pPr marL="171450" indent="28575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2pPr>
    <a:lvl3pPr marL="342900" indent="57150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3pPr>
    <a:lvl4pPr marL="514350" indent="85725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4pPr>
    <a:lvl5pPr marL="685800" indent="114300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5pPr>
    <a:lvl6pPr marL="2286000" algn="l" defTabSz="914400" rtl="0" eaLnBrk="1" latinLnBrk="0" hangingPunct="1"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6pPr>
    <a:lvl7pPr marL="2743200" algn="l" defTabSz="914400" rtl="0" eaLnBrk="1" latinLnBrk="0" hangingPunct="1"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7pPr>
    <a:lvl8pPr marL="3200400" algn="l" defTabSz="914400" rtl="0" eaLnBrk="1" latinLnBrk="0" hangingPunct="1"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8pPr>
    <a:lvl9pPr marL="3657600" algn="l" defTabSz="914400" rtl="0" eaLnBrk="1" latinLnBrk="0" hangingPunct="1">
      <a:defRPr sz="500" kern="1200">
        <a:solidFill>
          <a:srgbClr val="000000"/>
        </a:solidFill>
        <a:latin typeface="Helvetica" panose="020B0604020202020204" pitchFamily="34" charset="0"/>
        <a:ea typeface="+mn-ea"/>
        <a:cs typeface="Helvetica" panose="020B0604020202020204" pitchFamily="34" charset="0"/>
        <a:sym typeface="Helvetica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0"/>
  </p:normalViewPr>
  <p:slideViewPr>
    <p:cSldViewPr>
      <p:cViewPr varScale="1">
        <p:scale>
          <a:sx n="112" d="100"/>
          <a:sy n="112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1-03T13:44:22.720" idx="1">
    <p:pos x="6000" y="0"/>
    <p:text>vložiť schému detektívky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1-03T13:48:41.155" idx="2">
    <p:pos x="6000" y="0"/>
    <p:text>ďalšie screenshoty:
https://www.elitesolutions.sk/blog/sajfovi-patri-velke-dakujeme/ 
https://zenithmedia.sk/o2-riesi-vazny-celospolocensky-problem-a-my-s-nim/ 
https://marketeris.sk/clanok/sajfu-pokutovali-policajti-v-novej-kampani-nebud-pirat-pre-o2-slovensko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>
                <a:sym typeface="Avenir Roman" pitchFamily="-84" charset="0"/>
              </a:rPr>
              <a:t>Click to edit Master text styles</a:t>
            </a:r>
          </a:p>
          <a:p>
            <a:pPr lvl="1"/>
            <a:r>
              <a:rPr lang="sk-SK" altLang="sk-SK" noProof="0">
                <a:sym typeface="Avenir Roman" pitchFamily="-84" charset="0"/>
              </a:rPr>
              <a:t>Second level</a:t>
            </a:r>
          </a:p>
          <a:p>
            <a:pPr lvl="2"/>
            <a:r>
              <a:rPr lang="sk-SK" altLang="sk-SK" noProof="0">
                <a:sym typeface="Avenir Roman" pitchFamily="-84" charset="0"/>
              </a:rPr>
              <a:t>Third level</a:t>
            </a:r>
          </a:p>
          <a:p>
            <a:pPr lvl="3"/>
            <a:r>
              <a:rPr lang="sk-SK" altLang="sk-SK" noProof="0">
                <a:sym typeface="Avenir Roman" pitchFamily="-84" charset="0"/>
              </a:rPr>
              <a:t>Fourth level</a:t>
            </a:r>
          </a:p>
          <a:p>
            <a:pPr lvl="4"/>
            <a:r>
              <a:rPr lang="sk-SK" altLang="sk-SK" noProof="0">
                <a:sym typeface="Avenir Roman" pitchFamily="-8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921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71450" rtl="0" eaLnBrk="0" fontAlgn="base" hangingPunct="0">
      <a:lnSpc>
        <a:spcPct val="125000"/>
      </a:lnSpc>
      <a:spcBef>
        <a:spcPct val="0"/>
      </a:spcBef>
      <a:spcAft>
        <a:spcPct val="0"/>
      </a:spcAft>
      <a:defRPr sz="9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-84" charset="0"/>
      </a:defRPr>
    </a:lvl1pPr>
    <a:lvl2pPr marL="85725" algn="l" defTabSz="171450" rtl="0" eaLnBrk="0" fontAlgn="base" hangingPunct="0">
      <a:lnSpc>
        <a:spcPct val="125000"/>
      </a:lnSpc>
      <a:spcBef>
        <a:spcPct val="0"/>
      </a:spcBef>
      <a:spcAft>
        <a:spcPct val="0"/>
      </a:spcAft>
      <a:defRPr sz="9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-84" charset="0"/>
      </a:defRPr>
    </a:lvl2pPr>
    <a:lvl3pPr marL="171450" algn="l" defTabSz="171450" rtl="0" eaLnBrk="0" fontAlgn="base" hangingPunct="0">
      <a:lnSpc>
        <a:spcPct val="125000"/>
      </a:lnSpc>
      <a:spcBef>
        <a:spcPct val="0"/>
      </a:spcBef>
      <a:spcAft>
        <a:spcPct val="0"/>
      </a:spcAft>
      <a:defRPr sz="9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-84" charset="0"/>
      </a:defRPr>
    </a:lvl3pPr>
    <a:lvl4pPr marL="257175" algn="l" defTabSz="171450" rtl="0" eaLnBrk="0" fontAlgn="base" hangingPunct="0">
      <a:lnSpc>
        <a:spcPct val="125000"/>
      </a:lnSpc>
      <a:spcBef>
        <a:spcPct val="0"/>
      </a:spcBef>
      <a:spcAft>
        <a:spcPct val="0"/>
      </a:spcAft>
      <a:defRPr sz="9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-84" charset="0"/>
      </a:defRPr>
    </a:lvl4pPr>
    <a:lvl5pPr marL="342900" algn="l" defTabSz="171450" rtl="0" eaLnBrk="0" fontAlgn="base" hangingPunct="0">
      <a:lnSpc>
        <a:spcPct val="125000"/>
      </a:lnSpc>
      <a:spcBef>
        <a:spcPct val="0"/>
      </a:spcBef>
      <a:spcAft>
        <a:spcPct val="0"/>
      </a:spcAft>
      <a:defRPr sz="9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pitchFamily="-84" charset="0"/>
      </a:defRPr>
    </a:lvl5pPr>
    <a:lvl6pPr marL="8572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57cfb460d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57cfb460d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60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d1d2738ce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d1d2738ce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13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57cfb460d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57cfb460d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2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d1d2738c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d1d2738ce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17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d1d2738c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d1d2738ce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17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57cfb460d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57cfb460d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108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57cfb460d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57cfb460d_0_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4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3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900"/>
            </a:lvl1pPr>
            <a:lvl2pPr marL="171450" indent="0" algn="ctr">
              <a:buNone/>
              <a:defRPr sz="800"/>
            </a:lvl2pPr>
            <a:lvl3pPr marL="342900" indent="0" algn="ctr">
              <a:buNone/>
              <a:defRPr sz="700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sk-SK"/>
              <a:t>Upravte štýl predlohy podnadpisov</a:t>
            </a:r>
          </a:p>
        </p:txBody>
      </p:sp>
    </p:spTree>
    <p:extLst>
      <p:ext uri="{BB962C8B-B14F-4D97-AF65-F5344CB8AC3E}">
        <p14:creationId xmlns:p14="http://schemas.microsoft.com/office/powerpoint/2010/main" val="352007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04503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93752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115050" cy="493752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11858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3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900"/>
            </a:lvl1pPr>
            <a:lvl2pPr marL="171450" indent="0" algn="ctr">
              <a:buNone/>
              <a:defRPr sz="800"/>
            </a:lvl2pPr>
            <a:lvl3pPr marL="342900" indent="0" algn="ctr">
              <a:buNone/>
              <a:defRPr sz="700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sk-SK"/>
              <a:t>Upravte štýl predlohy podnadpisov</a:t>
            </a:r>
          </a:p>
        </p:txBody>
      </p:sp>
    </p:spTree>
    <p:extLst>
      <p:ext uri="{BB962C8B-B14F-4D97-AF65-F5344CB8AC3E}">
        <p14:creationId xmlns:p14="http://schemas.microsoft.com/office/powerpoint/2010/main" val="3296578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061143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3"/>
            <a:ext cx="7886700" cy="2139553"/>
          </a:xfrm>
        </p:spPr>
        <p:txBody>
          <a:bodyPr anchor="b"/>
          <a:lstStyle>
            <a:lvl1pPr>
              <a:defRPr sz="23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</p:spPr>
        <p:txBody>
          <a:bodyPr/>
          <a:lstStyle>
            <a:lvl1pPr marL="0" indent="0">
              <a:buNone/>
              <a:defRPr sz="900"/>
            </a:lvl1pPr>
            <a:lvl2pPr marL="171450" indent="0">
              <a:buNone/>
              <a:defRPr sz="800"/>
            </a:lvl2pPr>
            <a:lvl3pPr marL="342900" indent="0">
              <a:buNone/>
              <a:defRPr sz="700"/>
            </a:lvl3pPr>
            <a:lvl4pPr marL="514350" indent="0">
              <a:buNone/>
              <a:defRPr sz="600"/>
            </a:lvl4pPr>
            <a:lvl5pPr marL="685800" indent="0">
              <a:buNone/>
              <a:defRPr sz="600"/>
            </a:lvl5pPr>
            <a:lvl6pPr marL="857250" indent="0">
              <a:buNone/>
              <a:defRPr sz="600"/>
            </a:lvl6pPr>
            <a:lvl7pPr marL="1028700" indent="0">
              <a:buNone/>
              <a:defRPr sz="600"/>
            </a:lvl7pPr>
            <a:lvl8pPr marL="1200150" indent="0">
              <a:buNone/>
              <a:defRPr sz="600"/>
            </a:lvl8pPr>
            <a:lvl9pPr marL="1371600" indent="0">
              <a:buNone/>
              <a:defRPr sz="6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6024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94335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94335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755418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1" cy="276344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33042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024877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558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00"/>
            </a:lvl1pPr>
            <a:lvl2pPr marL="171450" indent="0">
              <a:buNone/>
              <a:defRPr sz="500"/>
            </a:lvl2pPr>
            <a:lvl3pPr marL="342900" indent="0">
              <a:buNone/>
              <a:defRPr sz="500"/>
            </a:lvl3pPr>
            <a:lvl4pPr marL="514350" indent="0">
              <a:buNone/>
              <a:defRPr sz="400"/>
            </a:lvl4pPr>
            <a:lvl5pPr marL="685800" indent="0">
              <a:buNone/>
              <a:defRPr sz="400"/>
            </a:lvl5pPr>
            <a:lvl6pPr marL="857250" indent="0">
              <a:buNone/>
              <a:defRPr sz="400"/>
            </a:lvl6pPr>
            <a:lvl7pPr marL="1028700" indent="0">
              <a:buNone/>
              <a:defRPr sz="400"/>
            </a:lvl7pPr>
            <a:lvl8pPr marL="1200150" indent="0">
              <a:buNone/>
              <a:defRPr sz="400"/>
            </a:lvl8pPr>
            <a:lvl9pPr marL="1371600" indent="0">
              <a:buNone/>
              <a:defRPr sz="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8030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981967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sk-SK" noProof="0">
              <a:sym typeface="Helvetica" panose="020B0604020202020204" pitchFamily="34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00"/>
            </a:lvl1pPr>
            <a:lvl2pPr marL="171450" indent="0">
              <a:buNone/>
              <a:defRPr sz="500"/>
            </a:lvl2pPr>
            <a:lvl3pPr marL="342900" indent="0">
              <a:buNone/>
              <a:defRPr sz="500"/>
            </a:lvl3pPr>
            <a:lvl4pPr marL="514350" indent="0">
              <a:buNone/>
              <a:defRPr sz="400"/>
            </a:lvl4pPr>
            <a:lvl5pPr marL="685800" indent="0">
              <a:buNone/>
              <a:defRPr sz="400"/>
            </a:lvl5pPr>
            <a:lvl6pPr marL="857250" indent="0">
              <a:buNone/>
              <a:defRPr sz="400"/>
            </a:lvl6pPr>
            <a:lvl7pPr marL="1028700" indent="0">
              <a:buNone/>
              <a:defRPr sz="400"/>
            </a:lvl7pPr>
            <a:lvl8pPr marL="1200150" indent="0">
              <a:buNone/>
              <a:defRPr sz="400"/>
            </a:lvl8pPr>
            <a:lvl9pPr marL="1371600" indent="0">
              <a:buNone/>
              <a:defRPr sz="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71939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736886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93752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115050" cy="493752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4287460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882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709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31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853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593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134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25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3"/>
            <a:ext cx="7886700" cy="2139553"/>
          </a:xfrm>
        </p:spPr>
        <p:txBody>
          <a:bodyPr anchor="b"/>
          <a:lstStyle>
            <a:lvl1pPr>
              <a:defRPr sz="23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</p:spPr>
        <p:txBody>
          <a:bodyPr/>
          <a:lstStyle>
            <a:lvl1pPr marL="0" indent="0">
              <a:buNone/>
              <a:defRPr sz="900"/>
            </a:lvl1pPr>
            <a:lvl2pPr marL="171450" indent="0">
              <a:buNone/>
              <a:defRPr sz="800"/>
            </a:lvl2pPr>
            <a:lvl3pPr marL="342900" indent="0">
              <a:buNone/>
              <a:defRPr sz="700"/>
            </a:lvl3pPr>
            <a:lvl4pPr marL="514350" indent="0">
              <a:buNone/>
              <a:defRPr sz="600"/>
            </a:lvl4pPr>
            <a:lvl5pPr marL="685800" indent="0">
              <a:buNone/>
              <a:defRPr sz="600"/>
            </a:lvl5pPr>
            <a:lvl6pPr marL="857250" indent="0">
              <a:buNone/>
              <a:defRPr sz="600"/>
            </a:lvl6pPr>
            <a:lvl7pPr marL="1028700" indent="0">
              <a:buNone/>
              <a:defRPr sz="600"/>
            </a:lvl7pPr>
            <a:lvl8pPr marL="1200150" indent="0">
              <a:buNone/>
              <a:defRPr sz="600"/>
            </a:lvl8pPr>
            <a:lvl9pPr marL="1371600" indent="0">
              <a:buNone/>
              <a:defRPr sz="6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50812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237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627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323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562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99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261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35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0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94335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94335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54214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1" cy="276344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62959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87746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00"/>
            </a:lvl1pPr>
            <a:lvl2pPr marL="171450" indent="0">
              <a:buNone/>
              <a:defRPr sz="500"/>
            </a:lvl2pPr>
            <a:lvl3pPr marL="342900" indent="0">
              <a:buNone/>
              <a:defRPr sz="500"/>
            </a:lvl3pPr>
            <a:lvl4pPr marL="514350" indent="0">
              <a:buNone/>
              <a:defRPr sz="400"/>
            </a:lvl4pPr>
            <a:lvl5pPr marL="685800" indent="0">
              <a:buNone/>
              <a:defRPr sz="400"/>
            </a:lvl5pPr>
            <a:lvl6pPr marL="857250" indent="0">
              <a:buNone/>
              <a:defRPr sz="400"/>
            </a:lvl6pPr>
            <a:lvl7pPr marL="1028700" indent="0">
              <a:buNone/>
              <a:defRPr sz="400"/>
            </a:lvl7pPr>
            <a:lvl8pPr marL="1200150" indent="0">
              <a:buNone/>
              <a:defRPr sz="400"/>
            </a:lvl8pPr>
            <a:lvl9pPr marL="1371600" indent="0">
              <a:buNone/>
              <a:defRPr sz="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5847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sk-SK" noProof="0">
              <a:sym typeface="Helvetica" panose="020B0604020202020204" pitchFamily="34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00"/>
            </a:lvl1pPr>
            <a:lvl2pPr marL="171450" indent="0">
              <a:buNone/>
              <a:defRPr sz="500"/>
            </a:lvl2pPr>
            <a:lvl3pPr marL="342900" indent="0">
              <a:buNone/>
              <a:defRPr sz="500"/>
            </a:lvl3pPr>
            <a:lvl4pPr marL="514350" indent="0">
              <a:buNone/>
              <a:defRPr sz="400"/>
            </a:lvl4pPr>
            <a:lvl5pPr marL="685800" indent="0">
              <a:buNone/>
              <a:defRPr sz="400"/>
            </a:lvl5pPr>
            <a:lvl6pPr marL="857250" indent="0">
              <a:buNone/>
              <a:defRPr sz="400"/>
            </a:lvl6pPr>
            <a:lvl7pPr marL="1028700" indent="0">
              <a:buNone/>
              <a:defRPr sz="400"/>
            </a:lvl7pPr>
            <a:lvl8pPr marL="1200150" indent="0">
              <a:buNone/>
              <a:defRPr sz="400"/>
            </a:lvl8pPr>
            <a:lvl9pPr marL="1371600" indent="0">
              <a:buNone/>
              <a:defRPr sz="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84891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17144" tIns="17144" rIns="17144" bIns="17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>
                <a:sym typeface="Helvetica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17144" tIns="17144" rIns="17144" bIns="17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>
                <a:sym typeface="Helvetica" panose="020B0604020202020204" pitchFamily="34" charset="0"/>
              </a:rPr>
              <a:t>Click to edit Master text styles</a:t>
            </a:r>
          </a:p>
          <a:p>
            <a:pPr lvl="1"/>
            <a:r>
              <a:rPr lang="sk-SK" altLang="sk-SK">
                <a:sym typeface="Helvetica" panose="020B0604020202020204" pitchFamily="34" charset="0"/>
              </a:rPr>
              <a:t>Second level</a:t>
            </a:r>
          </a:p>
          <a:p>
            <a:pPr lvl="2"/>
            <a:r>
              <a:rPr lang="sk-SK" altLang="sk-SK">
                <a:sym typeface="Helvetica" panose="020B0604020202020204" pitchFamily="34" charset="0"/>
              </a:rPr>
              <a:t>Third level</a:t>
            </a:r>
          </a:p>
          <a:p>
            <a:pPr lvl="3"/>
            <a:r>
              <a:rPr lang="sk-SK" altLang="sk-SK">
                <a:sym typeface="Helvetica" panose="020B0604020202020204" pitchFamily="34" charset="0"/>
              </a:rPr>
              <a:t>Fourth level</a:t>
            </a:r>
          </a:p>
          <a:p>
            <a:pPr lvl="4"/>
            <a:r>
              <a:rPr lang="sk-SK" altLang="sk-SK">
                <a:sym typeface="Helvetica" panose="020B0604020202020204" pitchFamily="34" charset="0"/>
              </a:rPr>
              <a:t>Fifth level</a:t>
            </a:r>
          </a:p>
        </p:txBody>
      </p:sp>
      <p:pic>
        <p:nvPicPr>
          <p:cNvPr id="1028" name="Picture 3" descr="H:\000 Clients\lambie nairn\O2_whit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4622800"/>
            <a:ext cx="344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171450" rtl="0" eaLnBrk="0" fontAlgn="base" hangingPunct="0">
        <a:spcBef>
          <a:spcPct val="0"/>
        </a:spcBef>
        <a:spcAft>
          <a:spcPct val="0"/>
        </a:spcAft>
        <a:defRPr sz="500" kern="1200">
          <a:solidFill>
            <a:srgbClr val="000000"/>
          </a:solidFill>
          <a:latin typeface="+mj-lt"/>
          <a:ea typeface="+mj-ea"/>
          <a:cs typeface="+mj-cs"/>
          <a:sym typeface="Helvetica" panose="020B0604020202020204" pitchFamily="34" charset="0"/>
        </a:defRPr>
      </a:lvl1pPr>
      <a:lvl2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2pPr>
      <a:lvl3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3pPr>
      <a:lvl4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4pPr>
      <a:lvl5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5pPr>
      <a:lvl6pPr marL="17145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6pPr>
      <a:lvl7pPr marL="34290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7pPr>
      <a:lvl8pPr marL="51435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8pPr>
      <a:lvl9pPr marL="68580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9pPr>
    </p:titleStyle>
    <p:bodyStyle>
      <a:lvl1pPr marL="342900" indent="-342900" algn="l" defTabSz="171450" rtl="0" eaLnBrk="0" fontAlgn="base" hangingPunct="0">
        <a:spcBef>
          <a:spcPct val="0"/>
        </a:spcBef>
        <a:spcAft>
          <a:spcPct val="0"/>
        </a:spcAft>
        <a:buChar char="•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1pPr>
      <a:lvl2pPr marL="85725" indent="371475" algn="l" defTabSz="171450" rtl="0" eaLnBrk="0" fontAlgn="base" hangingPunct="0">
        <a:spcBef>
          <a:spcPct val="0"/>
        </a:spcBef>
        <a:spcAft>
          <a:spcPct val="0"/>
        </a:spcAft>
        <a:buChar char="–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2pPr>
      <a:lvl3pPr marL="171450" indent="742950" algn="l" defTabSz="171450" rtl="0" eaLnBrk="0" fontAlgn="base" hangingPunct="0">
        <a:spcBef>
          <a:spcPct val="0"/>
        </a:spcBef>
        <a:spcAft>
          <a:spcPct val="0"/>
        </a:spcAft>
        <a:buChar char="•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3pPr>
      <a:lvl4pPr marL="257175" indent="1114425" algn="l" defTabSz="171450" rtl="0" eaLnBrk="0" fontAlgn="base" hangingPunct="0">
        <a:spcBef>
          <a:spcPct val="0"/>
        </a:spcBef>
        <a:spcAft>
          <a:spcPct val="0"/>
        </a:spcAft>
        <a:buChar char="–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4pPr>
      <a:lvl5pPr marL="342900" indent="1485900" algn="l" defTabSz="171450" rtl="0" eaLnBrk="0" fontAlgn="base" hangingPunct="0">
        <a:spcBef>
          <a:spcPct val="0"/>
        </a:spcBef>
        <a:spcAft>
          <a:spcPct val="0"/>
        </a:spcAft>
        <a:buChar char="»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H:\000 Clients\lambie nairn\O2_blu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4622800"/>
            <a:ext cx="344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17144" tIns="17144" rIns="17144" bIns="17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>
                <a:sym typeface="Helvetica" panose="020B0604020202020204" pitchFamily="34" charset="0"/>
              </a:rPr>
              <a:t>Click to edit Master title style</a:t>
            </a:r>
          </a:p>
        </p:txBody>
      </p:sp>
      <p:sp>
        <p:nvSpPr>
          <p:cNvPr id="3076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17144" tIns="17144" rIns="17144" bIns="17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>
                <a:sym typeface="Helvetica" panose="020B0604020202020204" pitchFamily="34" charset="0"/>
              </a:rPr>
              <a:t>Click to edit Master text styles</a:t>
            </a:r>
          </a:p>
          <a:p>
            <a:pPr lvl="1"/>
            <a:r>
              <a:rPr lang="sk-SK" altLang="sk-SK">
                <a:sym typeface="Helvetica" panose="020B0604020202020204" pitchFamily="34" charset="0"/>
              </a:rPr>
              <a:t>Second level</a:t>
            </a:r>
          </a:p>
          <a:p>
            <a:pPr lvl="2"/>
            <a:r>
              <a:rPr lang="sk-SK" altLang="sk-SK">
                <a:sym typeface="Helvetica" panose="020B0604020202020204" pitchFamily="34" charset="0"/>
              </a:rPr>
              <a:t>Third level</a:t>
            </a:r>
          </a:p>
          <a:p>
            <a:pPr lvl="3"/>
            <a:r>
              <a:rPr lang="sk-SK" altLang="sk-SK">
                <a:sym typeface="Helvetica" panose="020B0604020202020204" pitchFamily="34" charset="0"/>
              </a:rPr>
              <a:t>Fourth level</a:t>
            </a:r>
          </a:p>
          <a:p>
            <a:pPr lvl="4"/>
            <a:r>
              <a:rPr lang="sk-SK" altLang="sk-SK">
                <a:sym typeface="Helvetica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71450" rtl="0" eaLnBrk="0" fontAlgn="base" hangingPunct="0">
        <a:spcBef>
          <a:spcPct val="0"/>
        </a:spcBef>
        <a:spcAft>
          <a:spcPct val="0"/>
        </a:spcAft>
        <a:defRPr sz="500" kern="1200">
          <a:solidFill>
            <a:srgbClr val="000000"/>
          </a:solidFill>
          <a:latin typeface="+mj-lt"/>
          <a:ea typeface="+mj-ea"/>
          <a:cs typeface="+mj-cs"/>
          <a:sym typeface="Helvetica" panose="020B0604020202020204" pitchFamily="34" charset="0"/>
        </a:defRPr>
      </a:lvl1pPr>
      <a:lvl2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2pPr>
      <a:lvl3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3pPr>
      <a:lvl4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4pPr>
      <a:lvl5pPr algn="l" defTabSz="171450" rtl="0" eaLnBrk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5pPr>
      <a:lvl6pPr marL="17145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6pPr>
      <a:lvl7pPr marL="34290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7pPr>
      <a:lvl8pPr marL="51435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8pPr>
      <a:lvl9pPr marL="685800" algn="l" defTabSz="171450" rtl="0" fontAlgn="base" hangingPunct="0">
        <a:spcBef>
          <a:spcPct val="0"/>
        </a:spcBef>
        <a:spcAft>
          <a:spcPct val="0"/>
        </a:spcAft>
        <a:defRPr sz="5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9pPr>
    </p:titleStyle>
    <p:bodyStyle>
      <a:lvl1pPr marL="342900" indent="-342900" algn="l" defTabSz="171450" rtl="0" eaLnBrk="0" fontAlgn="base" hangingPunct="0">
        <a:spcBef>
          <a:spcPct val="0"/>
        </a:spcBef>
        <a:spcAft>
          <a:spcPct val="0"/>
        </a:spcAft>
        <a:buChar char="•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1pPr>
      <a:lvl2pPr marL="85725" indent="371475" algn="l" defTabSz="171450" rtl="0" eaLnBrk="0" fontAlgn="base" hangingPunct="0">
        <a:spcBef>
          <a:spcPct val="0"/>
        </a:spcBef>
        <a:spcAft>
          <a:spcPct val="0"/>
        </a:spcAft>
        <a:buChar char="–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2pPr>
      <a:lvl3pPr marL="171450" indent="742950" algn="l" defTabSz="171450" rtl="0" eaLnBrk="0" fontAlgn="base" hangingPunct="0">
        <a:spcBef>
          <a:spcPct val="0"/>
        </a:spcBef>
        <a:spcAft>
          <a:spcPct val="0"/>
        </a:spcAft>
        <a:buChar char="•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3pPr>
      <a:lvl4pPr marL="257175" indent="1114425" algn="l" defTabSz="171450" rtl="0" eaLnBrk="0" fontAlgn="base" hangingPunct="0">
        <a:spcBef>
          <a:spcPct val="0"/>
        </a:spcBef>
        <a:spcAft>
          <a:spcPct val="0"/>
        </a:spcAft>
        <a:buChar char="–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4pPr>
      <a:lvl5pPr marL="342900" indent="1485900" algn="l" defTabSz="171450" rtl="0" eaLnBrk="0" fontAlgn="base" hangingPunct="0">
        <a:spcBef>
          <a:spcPct val="0"/>
        </a:spcBef>
        <a:spcAft>
          <a:spcPct val="0"/>
        </a:spcAft>
        <a:buChar char="»"/>
        <a:defRPr sz="500" kern="1200">
          <a:solidFill>
            <a:srgbClr val="000000"/>
          </a:solidFill>
          <a:latin typeface="+mn-lt"/>
          <a:ea typeface="+mn-ea"/>
          <a:cs typeface="+mn-cs"/>
          <a:sym typeface="Helvetica" panose="020B0604020202020204" pitchFamily="34" charset="0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9687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comments" Target="../comments/comment1.xml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2;p17">
            <a:extLst>
              <a:ext uri="{FF2B5EF4-FFF2-40B4-BE49-F238E27FC236}">
                <a16:creationId xmlns:a16="http://schemas.microsoft.com/office/drawing/2014/main" id="{D05E69D5-A1C9-9B4A-9D39-DF7DD950F0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2788" y="771550"/>
            <a:ext cx="3143250" cy="175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000" y="771550"/>
            <a:ext cx="1541175" cy="231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825" y="771550"/>
            <a:ext cx="3586025" cy="415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2788" y="2682650"/>
            <a:ext cx="314325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8999" y="3335999"/>
            <a:ext cx="1541175" cy="1592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3;p20">
            <a:extLst>
              <a:ext uri="{FF2B5EF4-FFF2-40B4-BE49-F238E27FC236}">
                <a16:creationId xmlns:a16="http://schemas.microsoft.com/office/drawing/2014/main" id="{BEF727DF-F2C0-1040-91BE-F4B7EBAE98A6}"/>
              </a:ext>
            </a:extLst>
          </p:cNvPr>
          <p:cNvSpPr txBox="1"/>
          <p:nvPr/>
        </p:nvSpPr>
        <p:spPr>
          <a:xfrm>
            <a:off x="1701601" y="161241"/>
            <a:ext cx="5740797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8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Publicita </a:t>
            </a:r>
            <a:r>
              <a:rPr lang="sk-SK" sz="1800" dirty="0" err="1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teasingu</a:t>
            </a:r>
            <a:endParaRPr lang="sk-SK" sz="1800" dirty="0">
              <a:solidFill>
                <a:srgbClr val="073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2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3225" y="0"/>
            <a:ext cx="2890774" cy="395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4">
            <a:alphaModFix/>
          </a:blip>
          <a:srcRect l="58225"/>
          <a:stretch/>
        </p:blipFill>
        <p:spPr>
          <a:xfrm>
            <a:off x="956400" y="0"/>
            <a:ext cx="1963441" cy="21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4250" y="440363"/>
            <a:ext cx="3000300" cy="220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2520" y="2218401"/>
            <a:ext cx="2851492" cy="210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9625" y="2728375"/>
            <a:ext cx="3342075" cy="210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4">
            <a:alphaModFix/>
          </a:blip>
          <a:srcRect r="41786"/>
          <a:stretch/>
        </p:blipFill>
        <p:spPr>
          <a:xfrm>
            <a:off x="0" y="2132175"/>
            <a:ext cx="3864324" cy="30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3;p20">
            <a:extLst>
              <a:ext uri="{FF2B5EF4-FFF2-40B4-BE49-F238E27FC236}">
                <a16:creationId xmlns:a16="http://schemas.microsoft.com/office/drawing/2014/main" id="{D811A38D-982C-AC4F-ABD9-4B58F2639265}"/>
              </a:ext>
            </a:extLst>
          </p:cNvPr>
          <p:cNvSpPr txBox="1"/>
          <p:nvPr/>
        </p:nvSpPr>
        <p:spPr>
          <a:xfrm>
            <a:off x="3237245" y="0"/>
            <a:ext cx="2664296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8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Odhalenie kampane</a:t>
            </a:r>
          </a:p>
        </p:txBody>
      </p:sp>
    </p:spTree>
    <p:extLst>
      <p:ext uri="{BB962C8B-B14F-4D97-AF65-F5344CB8AC3E}">
        <p14:creationId xmlns:p14="http://schemas.microsoft.com/office/powerpoint/2010/main" val="43348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1005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4850" y="152400"/>
            <a:ext cx="216856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8250" y="152400"/>
            <a:ext cx="1697775" cy="25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8250" y="2727410"/>
            <a:ext cx="1697775" cy="22636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3;p20">
            <a:extLst>
              <a:ext uri="{FF2B5EF4-FFF2-40B4-BE49-F238E27FC236}">
                <a16:creationId xmlns:a16="http://schemas.microsoft.com/office/drawing/2014/main" id="{2F627BCE-574F-ED4D-86E3-4B1BF66A6AAC}"/>
              </a:ext>
            </a:extLst>
          </p:cNvPr>
          <p:cNvSpPr txBox="1"/>
          <p:nvPr/>
        </p:nvSpPr>
        <p:spPr>
          <a:xfrm>
            <a:off x="925277" y="4011910"/>
            <a:ext cx="2664296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8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Odhalenie kampane</a:t>
            </a:r>
          </a:p>
        </p:txBody>
      </p:sp>
    </p:spTree>
    <p:extLst>
      <p:ext uri="{BB962C8B-B14F-4D97-AF65-F5344CB8AC3E}">
        <p14:creationId xmlns:p14="http://schemas.microsoft.com/office/powerpoint/2010/main" val="1333796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Priebeh kampane</a:t>
            </a: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733800"/>
          </a:xfrm>
        </p:spPr>
        <p:txBody>
          <a:bodyPr lIns="0" tIns="0" rIns="0" bIns="0"/>
          <a:lstStyle/>
          <a:p>
            <a:pPr marL="0" indent="0" defTabSz="342900" eaLnBrk="1">
              <a:spcBef>
                <a:spcPts val="450"/>
              </a:spcBef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Kampaň vyvrcholila tlačovkou, kde si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influenceri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zmerali sily na prekážkovej dráhe dopravného ihriska. Ukázali, že telefón za volantom fakt nie je dobrý nápad. </a:t>
            </a:r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 hangingPunct="1"/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#</a:t>
            </a:r>
            <a:r>
              <a:rPr lang="en-GB" altLang="sk-SK" sz="700" dirty="0" err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Nebuďpirát</a:t>
            </a:r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fld id="{24EEE977-D886-4A40-8FA2-60658D273C73}" type="datetime3">
              <a:rPr lang="en-GB" altLang="sk-SK" sz="700" smtClean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9 January, 2020</a:t>
            </a:fld>
            <a:endParaRPr lang="en-GB" altLang="sk-SK" sz="700" dirty="0">
              <a:solidFill>
                <a:srgbClr val="0000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man, people, street, standing&#10;&#10;Description automatically generated">
            <a:extLst>
              <a:ext uri="{FF2B5EF4-FFF2-40B4-BE49-F238E27FC236}">
                <a16:creationId xmlns:a16="http://schemas.microsoft.com/office/drawing/2014/main" id="{769725D0-C686-1442-88E0-1ECDC4BD2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7116"/>
            <a:ext cx="3992488" cy="26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67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3;p20">
            <a:extLst>
              <a:ext uri="{FF2B5EF4-FFF2-40B4-BE49-F238E27FC236}">
                <a16:creationId xmlns:a16="http://schemas.microsoft.com/office/drawing/2014/main" id="{2F627BCE-574F-ED4D-86E3-4B1BF66A6AAC}"/>
              </a:ext>
            </a:extLst>
          </p:cNvPr>
          <p:cNvSpPr txBox="1"/>
          <p:nvPr/>
        </p:nvSpPr>
        <p:spPr>
          <a:xfrm>
            <a:off x="179512" y="4515966"/>
            <a:ext cx="3528391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4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Tlačovka spojená s testovacou jazdou</a:t>
            </a:r>
          </a:p>
        </p:txBody>
      </p:sp>
      <p:pic>
        <p:nvPicPr>
          <p:cNvPr id="5" name="Obrázok 4" descr="Obrázok, na ktorom je vonkajšie, trávnik, osoba, muž&#10;&#10;Automaticky generovaný popis">
            <a:extLst>
              <a:ext uri="{FF2B5EF4-FFF2-40B4-BE49-F238E27FC236}">
                <a16:creationId xmlns:a16="http://schemas.microsoft.com/office/drawing/2014/main" id="{80AF8DE6-D4B7-45D3-9935-7EAB09DF2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86" y="339502"/>
            <a:ext cx="2893243" cy="1928531"/>
          </a:xfrm>
          <a:prstGeom prst="rect">
            <a:avLst/>
          </a:prstGeom>
        </p:spPr>
      </p:pic>
      <p:pic>
        <p:nvPicPr>
          <p:cNvPr id="8" name="Obrázok 7" descr="Obrázok, na ktorom je vonkajšie, osoba, trávnik, dieťa&#10;&#10;Automaticky generovaný popis">
            <a:extLst>
              <a:ext uri="{FF2B5EF4-FFF2-40B4-BE49-F238E27FC236}">
                <a16:creationId xmlns:a16="http://schemas.microsoft.com/office/drawing/2014/main" id="{D7058A47-2878-4C62-A57B-DFEA2C9B3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9" y="339502"/>
            <a:ext cx="2892797" cy="1928531"/>
          </a:xfrm>
          <a:prstGeom prst="rect">
            <a:avLst/>
          </a:prstGeom>
        </p:spPr>
      </p:pic>
      <p:pic>
        <p:nvPicPr>
          <p:cNvPr id="10" name="Obrázok 9" descr="Obrázok, na ktorom je vnútri, osoba, muž, stojaci&#10;&#10;Automaticky generovaný popis">
            <a:extLst>
              <a:ext uri="{FF2B5EF4-FFF2-40B4-BE49-F238E27FC236}">
                <a16:creationId xmlns:a16="http://schemas.microsoft.com/office/drawing/2014/main" id="{01FA426D-4A6F-407E-88AA-A4B5F4AC0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86" y="2371411"/>
            <a:ext cx="2892452" cy="1928530"/>
          </a:xfrm>
          <a:prstGeom prst="rect">
            <a:avLst/>
          </a:prstGeom>
        </p:spPr>
      </p:pic>
      <p:pic>
        <p:nvPicPr>
          <p:cNvPr id="14" name="Obrázok 13" descr="Obrázok, na ktorom je auto, vonkajšie, osoba, budova&#10;&#10;Automaticky generovaný popis">
            <a:extLst>
              <a:ext uri="{FF2B5EF4-FFF2-40B4-BE49-F238E27FC236}">
                <a16:creationId xmlns:a16="http://schemas.microsoft.com/office/drawing/2014/main" id="{8CD2131D-1245-4AD3-AF1A-90FFBB6D9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74" y="339502"/>
            <a:ext cx="2893087" cy="1928531"/>
          </a:xfrm>
          <a:prstGeom prst="rect">
            <a:avLst/>
          </a:prstGeom>
        </p:spPr>
      </p:pic>
      <p:pic>
        <p:nvPicPr>
          <p:cNvPr id="16" name="Obrázok 15" descr="Obrázok, na ktorom je osoba, vonkajšie, držiaci, cesta&#10;&#10;Automaticky generovaný popis">
            <a:extLst>
              <a:ext uri="{FF2B5EF4-FFF2-40B4-BE49-F238E27FC236}">
                <a16:creationId xmlns:a16="http://schemas.microsoft.com/office/drawing/2014/main" id="{A0880967-F9A6-4401-A0A4-05BDD919B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23" y="2371411"/>
            <a:ext cx="2892459" cy="1928530"/>
          </a:xfrm>
          <a:prstGeom prst="rect">
            <a:avLst/>
          </a:prstGeom>
        </p:spPr>
      </p:pic>
      <p:pic>
        <p:nvPicPr>
          <p:cNvPr id="20" name="Obrázok 19" descr="Obrázok, na ktorom je osoba, muž, vnútri, ľudia&#10;&#10;Automaticky generovaný popis">
            <a:extLst>
              <a:ext uri="{FF2B5EF4-FFF2-40B4-BE49-F238E27FC236}">
                <a16:creationId xmlns:a16="http://schemas.microsoft.com/office/drawing/2014/main" id="{8CD1EDAE-31E5-4389-8B75-31EBE48037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0" y="2371411"/>
            <a:ext cx="2892476" cy="19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Priebeh kampane</a:t>
            </a: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733800"/>
          </a:xfrm>
        </p:spPr>
        <p:txBody>
          <a:bodyPr lIns="0" tIns="0" rIns="0" bIns="0"/>
          <a:lstStyle/>
          <a:p>
            <a:pPr marL="0" indent="0" defTabSz="342900" eaLnBrk="1">
              <a:spcBef>
                <a:spcPts val="450"/>
              </a:spcBef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O2 na tlačovke uviedlo rozšírenie svojej aplikácie O2 Extra výhody o špeciálnu navigáciu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Sygic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Tá odmeňuje vodičov dátami za to, že sa nechytajú mobilu počas šoférovania.</a:t>
            </a:r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 hangingPunct="1"/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#</a:t>
            </a:r>
            <a:r>
              <a:rPr lang="en-GB" altLang="sk-SK" sz="700" dirty="0" err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Nebuďpirát</a:t>
            </a:r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fld id="{24EEE977-D886-4A40-8FA2-60658D273C73}" type="datetime3">
              <a:rPr lang="en-GB" altLang="sk-SK" sz="700" smtClean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9 January, 2020</a:t>
            </a:fld>
            <a:endParaRPr lang="en-GB" altLang="sk-SK" sz="700" dirty="0">
              <a:solidFill>
                <a:srgbClr val="0000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Google Shape;172;p27">
            <a:extLst>
              <a:ext uri="{FF2B5EF4-FFF2-40B4-BE49-F238E27FC236}">
                <a16:creationId xmlns:a16="http://schemas.microsoft.com/office/drawing/2014/main" id="{A216EE0C-6B34-7F4D-8542-A40663F42C2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777" r="4834"/>
          <a:stretch/>
        </p:blipFill>
        <p:spPr>
          <a:xfrm>
            <a:off x="1371600" y="1779662"/>
            <a:ext cx="4928592" cy="2773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98954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696" y="208632"/>
            <a:ext cx="6744287" cy="230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102" y="2653672"/>
            <a:ext cx="1807261" cy="2349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5">
            <a:alphaModFix/>
          </a:blip>
          <a:srcRect l="7816" t="5762" r="65678" b="6263"/>
          <a:stretch/>
        </p:blipFill>
        <p:spPr>
          <a:xfrm>
            <a:off x="2263307" y="2657770"/>
            <a:ext cx="1807260" cy="234121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3899" y="2653672"/>
            <a:ext cx="1807258" cy="23449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3;p20">
            <a:extLst>
              <a:ext uri="{FF2B5EF4-FFF2-40B4-BE49-F238E27FC236}">
                <a16:creationId xmlns:a16="http://schemas.microsoft.com/office/drawing/2014/main" id="{B2FBD50A-6D5A-6840-8822-4E64E51A41D3}"/>
              </a:ext>
            </a:extLst>
          </p:cNvPr>
          <p:cNvSpPr txBox="1"/>
          <p:nvPr/>
        </p:nvSpPr>
        <p:spPr>
          <a:xfrm>
            <a:off x="251520" y="411510"/>
            <a:ext cx="1019127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2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Kampaňová </a:t>
            </a:r>
            <a:r>
              <a:rPr lang="sk-SK" sz="1200" dirty="0" err="1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microsite</a:t>
            </a:r>
            <a:endParaRPr lang="sk-SK" sz="1200" dirty="0">
              <a:solidFill>
                <a:srgbClr val="073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28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0"/>
          <p:cNvPicPr preferRelativeResize="0"/>
          <p:nvPr/>
        </p:nvPicPr>
        <p:blipFill rotWithShape="1">
          <a:blip r:embed="rId3">
            <a:alphaModFix/>
          </a:blip>
          <a:srcRect l="9450" r="12577"/>
          <a:stretch/>
        </p:blipFill>
        <p:spPr>
          <a:xfrm>
            <a:off x="3879000" y="174075"/>
            <a:ext cx="5189198" cy="374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775" y="629650"/>
            <a:ext cx="4318400" cy="32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2400" y="3603977"/>
            <a:ext cx="2611404" cy="137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7045" y="3360425"/>
            <a:ext cx="2611406" cy="29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6692" y="3766150"/>
            <a:ext cx="1748208" cy="11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3;p20">
            <a:extLst>
              <a:ext uri="{FF2B5EF4-FFF2-40B4-BE49-F238E27FC236}">
                <a16:creationId xmlns:a16="http://schemas.microsoft.com/office/drawing/2014/main" id="{CB809C0A-5298-A748-9BEA-0498B4C846F2}"/>
              </a:ext>
            </a:extLst>
          </p:cNvPr>
          <p:cNvSpPr txBox="1"/>
          <p:nvPr/>
        </p:nvSpPr>
        <p:spPr>
          <a:xfrm>
            <a:off x="130775" y="292793"/>
            <a:ext cx="2232248" cy="2181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2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Rušíme </a:t>
            </a:r>
            <a:r>
              <a:rPr lang="sk-SK" sz="1200" dirty="0" err="1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bilbordy</a:t>
            </a:r>
            <a:r>
              <a:rPr lang="sk-SK" sz="12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 cestách</a:t>
            </a:r>
          </a:p>
        </p:txBody>
      </p:sp>
    </p:spTree>
    <p:extLst>
      <p:ext uri="{BB962C8B-B14F-4D97-AF65-F5344CB8AC3E}">
        <p14:creationId xmlns:p14="http://schemas.microsoft.com/office/powerpoint/2010/main" val="219541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512281-2CB3-D249-8856-9CA28739AD84}"/>
              </a:ext>
            </a:extLst>
          </p:cNvPr>
          <p:cNvSpPr txBox="1"/>
          <p:nvPr/>
        </p:nvSpPr>
        <p:spPr>
          <a:xfrm>
            <a:off x="3474584" y="2371695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</a:t>
            </a:r>
          </a:p>
        </p:txBody>
      </p:sp>
    </p:spTree>
    <p:extLst>
      <p:ext uri="{BB962C8B-B14F-4D97-AF65-F5344CB8AC3E}">
        <p14:creationId xmlns:p14="http://schemas.microsoft.com/office/powerpoint/2010/main" val="3034512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Výsledky kampane</a:t>
            </a: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733800"/>
          </a:xfrm>
        </p:spPr>
        <p:txBody>
          <a:bodyPr lIns="0" tIns="0" rIns="0" bIns="0"/>
          <a:lstStyle/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Zásah viac ako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5 600 000 ľudí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 sociálnych sieťach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Celkový </a:t>
            </a:r>
            <a:r>
              <a:rPr lang="sk-SK" altLang="sk-SK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engagement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385 000 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Viac ako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500 000 prehratí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kampaňového videa</a:t>
            </a:r>
          </a:p>
          <a:p>
            <a:pPr defTabSz="342900" eaLnBrk="1">
              <a:spcBef>
                <a:spcPts val="450"/>
              </a:spcBef>
            </a:pPr>
            <a:endParaRPr lang="sk-SK" altLang="sk-SK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Kampaň zaregistrovalo až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60 % mladých vodičov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97 %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mladých vodičov hodnotí kampaň pozitívne 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68 %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má pocit, že kampaň pozitívne ovplyvnila správanie vodičov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48 %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mladých vodičov so znalosťou kampane deklarovalo, že ich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kampaň ovplyvnila pri používaní telefónu za volantom.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Medziročne sa správanie mladých vodičov zlepšilo, s mobilom za volantom manipulujú menej. </a:t>
            </a:r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k-SK" sz="7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t>#</a:t>
            </a:r>
            <a:r>
              <a:rPr kumimoji="0" lang="en-GB" altLang="sk-S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t>Nebuďpirát</a:t>
            </a:r>
            <a:r>
              <a:rPr kumimoji="0" lang="en-GB" altLang="sk-SK" sz="7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t>	</a:t>
            </a:r>
            <a:fld id="{24EEE977-D886-4A40-8FA2-60658D273C73}" type="datetime3">
              <a:rPr kumimoji="0" lang="en-GB" altLang="sk-SK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 January, 2020</a:t>
            </a:fld>
            <a:endParaRPr kumimoji="0" lang="en-GB" altLang="sk-SK" sz="7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720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Zhrnutie kampane</a:t>
            </a:r>
            <a:br>
              <a:rPr lang="sk-SK" altLang="sk-SK" sz="1800" dirty="0">
                <a:solidFill>
                  <a:srgbClr val="65B4E4"/>
                </a:solidFill>
                <a:latin typeface="Arial Bold" charset="0"/>
                <a:sym typeface="Arial Bold" charset="0"/>
              </a:rPr>
            </a:b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733800"/>
          </a:xfrm>
        </p:spPr>
        <p:txBody>
          <a:bodyPr lIns="0" tIns="0" rIns="0" bIns="0"/>
          <a:lstStyle/>
          <a:p>
            <a:pPr marL="0" indent="0" defTabSz="342900" eaLnBrk="1">
              <a:spcBef>
                <a:spcPts val="450"/>
              </a:spcBef>
              <a:buFontTx/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Používanie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smartfónu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za volantom môže mať fatálne následky. V O2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dátujeme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zodpovedne, a preto sme sa ako prvý operátor rozhodli zakročiť proti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mobilovaniu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počas jazdy. </a:t>
            </a:r>
          </a:p>
          <a:p>
            <a:pPr marL="0" indent="0" defTabSz="342900" eaLnBrk="1">
              <a:spcBef>
                <a:spcPts val="450"/>
              </a:spcBef>
              <a:buFontTx/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Mladých vodičov sme oslovili kampaňou, do ktorej sa zapojilo 20 top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influencerov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 čele so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Sajfom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ktorého počas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streamovania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chytili policajti. To spustilo lavínu reakcií a z používania telefónu za volantom sa stala hlavná téma sociálnych médií aj bulváru. </a:t>
            </a:r>
          </a:p>
          <a:p>
            <a:pPr marL="0" indent="0" defTabSz="342900" eaLnBrk="1">
              <a:spcBef>
                <a:spcPts val="450"/>
              </a:spcBef>
              <a:buFontTx/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Kampaň zasiahla až 60 % mladých vodičov a viedla k medziročnému poklesu používania mobilu za volantom. </a:t>
            </a:r>
            <a:endParaRPr lang="sk-SK" altLang="sk-SK" dirty="0"/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 hangingPunct="1"/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#</a:t>
            </a:r>
            <a:r>
              <a:rPr lang="en-GB" altLang="sk-SK" sz="700" dirty="0" err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Nebuďpirát</a:t>
            </a:r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fld id="{24EEE977-D886-4A40-8FA2-60658D273C73}" type="datetime3">
              <a:rPr lang="en-GB" altLang="sk-SK" sz="700" smtClean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9 January, 2020</a:t>
            </a:fld>
            <a:endParaRPr lang="en-GB" altLang="sk-SK" sz="700" dirty="0">
              <a:solidFill>
                <a:srgbClr val="0000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Výsledky kampane</a:t>
            </a: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733800"/>
          </a:xfrm>
        </p:spPr>
        <p:txBody>
          <a:bodyPr lIns="0" tIns="0" rIns="0" bIns="0"/>
          <a:lstStyle/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Do našej aplikácie O2 Extra výhody sme zakomponovali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špeciálnu navigáciu </a:t>
            </a:r>
            <a:r>
              <a:rPr lang="sk-SK" altLang="sk-SK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Sygic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ktorá odmeňuje vodičov za to, že sa nehrajú s telefónom. 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Vodiči s ňou najazdili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viac ako 4 milióny kilometrov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spolu spravili takmer 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300 tisíc jázd.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Používatelia menej ťukali do mobilu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(z 0,7 dotykov za jazdu na začiatku kampane až na 0,3 dotykov v súčasnosti). Predpokladáme preto, že vodiči sa pri používaní aplikácie stávajú zodpovednejšími.</a:t>
            </a:r>
          </a:p>
          <a:p>
            <a:pPr marL="0" indent="0" defTabSz="342900" eaLnBrk="1">
              <a:spcBef>
                <a:spcPts val="450"/>
              </a:spcBef>
              <a:buNone/>
            </a:pPr>
            <a:endParaRPr lang="sk-SK" altLang="sk-SK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342900" eaLnBrk="1">
              <a:spcBef>
                <a:spcPts val="450"/>
              </a:spcBef>
            </a:pP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Zrušili sme </a:t>
            </a:r>
            <a:r>
              <a:rPr lang="sk-SK" altLang="sk-SK" sz="1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bilbordy</a:t>
            </a:r>
            <a:r>
              <a:rPr lang="sk-SK" altLang="sk-SK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pri frekventovaných cestách</a:t>
            </a:r>
            <a:b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sk-SK" altLang="sk-SK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k-SK" sz="7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t>#</a:t>
            </a:r>
            <a:r>
              <a:rPr kumimoji="0" lang="en-GB" altLang="sk-S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t>Nebuďpirát</a:t>
            </a:r>
            <a:r>
              <a:rPr kumimoji="0" lang="en-GB" altLang="sk-SK" sz="7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t>	</a:t>
            </a:r>
            <a:fld id="{24EEE977-D886-4A40-8FA2-60658D273C73}" type="datetime3">
              <a:rPr kumimoji="0" lang="en-GB" altLang="sk-SK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Helvetica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 January, 2020</a:t>
            </a:fld>
            <a:endParaRPr kumimoji="0" lang="en-GB" altLang="sk-SK" sz="7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441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3814763" y="1997075"/>
            <a:ext cx="3900487" cy="7461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dirty="0">
                <a:solidFill>
                  <a:srgbClr val="FFFFFF"/>
                </a:solidFill>
                <a:latin typeface="Arial Bold" charset="0"/>
                <a:sym typeface="Arial Bold" charset="0"/>
              </a:rPr>
              <a:t>Ďakujeme</a:t>
            </a:r>
            <a:endParaRPr lang="sk-SK" altLang="sk-SK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Ciele kampane</a:t>
            </a:r>
            <a:br>
              <a:rPr lang="sk-SK" altLang="sk-SK" sz="1800" dirty="0">
                <a:solidFill>
                  <a:srgbClr val="65B4E4"/>
                </a:solidFill>
                <a:latin typeface="Arial Bold" charset="0"/>
                <a:sym typeface="Arial Bold" charset="0"/>
              </a:rPr>
            </a:b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733800"/>
          </a:xfrm>
        </p:spPr>
        <p:txBody>
          <a:bodyPr lIns="0" tIns="0" rIns="0" bIns="0"/>
          <a:lstStyle/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Upozorniť na nebezpečenstvo telefónu za volantom medzi mladými vodičmi vo veku 18 - 25 rokov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Zmeniť správanie šoférov</a:t>
            </a:r>
          </a:p>
          <a:p>
            <a:pPr defTabSz="342900" eaLnBrk="1">
              <a:spcBef>
                <a:spcPts val="450"/>
              </a:spcBef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Podporiť tému zodpovedného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dátovania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O2</a:t>
            </a:r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 hangingPunct="1"/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#</a:t>
            </a:r>
            <a:r>
              <a:rPr lang="en-GB" altLang="sk-SK" sz="700" dirty="0" err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Nebuďpirát</a:t>
            </a:r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fld id="{24EEE977-D886-4A40-8FA2-60658D273C73}" type="datetime3">
              <a:rPr lang="en-GB" altLang="sk-SK" sz="700" smtClean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9 January, 2020</a:t>
            </a:fld>
            <a:endParaRPr lang="en-GB" altLang="sk-SK" sz="700" dirty="0">
              <a:solidFill>
                <a:srgbClr val="0000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1350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Stratégia</a:t>
            </a: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13010"/>
          </a:xfrm>
        </p:spPr>
        <p:txBody>
          <a:bodyPr lIns="0" tIns="0" rIns="0" bIns="0"/>
          <a:lstStyle/>
          <a:p>
            <a:pPr marL="0" indent="0" defTabSz="342900" eaLnBrk="1">
              <a:spcBef>
                <a:spcPts val="450"/>
              </a:spcBef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Stratégia kampane stála na 3 pilieroch:</a:t>
            </a:r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 hangingPunct="1"/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#</a:t>
            </a:r>
            <a:r>
              <a:rPr lang="en-GB" altLang="sk-SK" sz="700" dirty="0" err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Nebuďpirát</a:t>
            </a:r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fld id="{24EEE977-D886-4A40-8FA2-60658D273C73}" type="datetime3">
              <a:rPr lang="en-GB" altLang="sk-SK" sz="700" smtClean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9 January, 2020</a:t>
            </a:fld>
            <a:endParaRPr lang="en-GB" altLang="sk-SK" sz="700" dirty="0">
              <a:solidFill>
                <a:srgbClr val="0000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080693-8232-F740-AF68-45456A3636CE}"/>
              </a:ext>
            </a:extLst>
          </p:cNvPr>
          <p:cNvSpPr/>
          <p:nvPr/>
        </p:nvSpPr>
        <p:spPr bwMode="auto">
          <a:xfrm>
            <a:off x="1371600" y="1491630"/>
            <a:ext cx="2192288" cy="276128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0000" rIns="360000" bIns="180000" numCol="1" rtlCol="0" anchor="t" anchorCtr="0" compatLnSpc="1">
            <a:prstTxWarp prst="textNoShape">
              <a:avLst/>
            </a:prstTxWarp>
          </a:bodyPr>
          <a:lstStyle/>
          <a:p>
            <a:pPr marL="457200" eaLnBrk="1"/>
            <a:r>
              <a:rPr lang="sk-SK" sz="1400" b="1" dirty="0">
                <a:solidFill>
                  <a:schemeClr val="accent2"/>
                </a:solidFill>
                <a:ea typeface="Helvetica" panose="020B0604020202020204" pitchFamily="34" charset="0"/>
              </a:rPr>
              <a:t>Správne kanály</a:t>
            </a:r>
          </a:p>
          <a:p>
            <a:pPr marL="457200" eaLnBrk="1"/>
            <a:endParaRPr lang="sk-SK" sz="1400" dirty="0">
              <a:ea typeface="Helvetica" panose="020B0604020202020204" pitchFamily="34" charset="0"/>
            </a:endParaRPr>
          </a:p>
          <a:p>
            <a:pPr marL="457200" eaLnBrk="1"/>
            <a:r>
              <a:rPr lang="sk-SK" sz="1100" dirty="0">
                <a:ea typeface="Helvetica" panose="020B0604020202020204" pitchFamily="34" charset="0"/>
              </a:rPr>
              <a:t>Naša </a:t>
            </a:r>
            <a:r>
              <a:rPr lang="sk-SK" sz="1100" dirty="0" err="1">
                <a:ea typeface="Helvetica" panose="020B0604020202020204" pitchFamily="34" charset="0"/>
              </a:rPr>
              <a:t>cieľovka</a:t>
            </a:r>
            <a:r>
              <a:rPr lang="sk-SK" sz="1100" dirty="0">
                <a:ea typeface="Helvetica" panose="020B0604020202020204" pitchFamily="34" charset="0"/>
              </a:rPr>
              <a:t> sleduje </a:t>
            </a:r>
            <a:r>
              <a:rPr lang="sk-SK" sz="1100" dirty="0" err="1">
                <a:ea typeface="Helvetica" panose="020B0604020202020204" pitchFamily="34" charset="0"/>
              </a:rPr>
              <a:t>influencerov</a:t>
            </a:r>
            <a:r>
              <a:rPr lang="sk-SK" sz="1100" dirty="0">
                <a:ea typeface="Helvetica" panose="020B0604020202020204" pitchFamily="34" charset="0"/>
              </a:rPr>
              <a:t>, dôveruje im a prežíva ich životné situácie. Okrem toho si ich všíma aj bulvár. Vybrali sme preto silné osobnosti s výtlakom v sociálnych aj tradičných médiách.</a:t>
            </a:r>
          </a:p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65D51D-CEAA-574F-9AE4-DF92CF599332}"/>
              </a:ext>
            </a:extLst>
          </p:cNvPr>
          <p:cNvSpPr/>
          <p:nvPr/>
        </p:nvSpPr>
        <p:spPr bwMode="auto">
          <a:xfrm>
            <a:off x="3753293" y="1491630"/>
            <a:ext cx="2192288" cy="276128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0000" rIns="360000" bIns="180000" numCol="1" rtlCol="0" anchor="t" anchorCtr="0" compatLnSpc="1">
            <a:prstTxWarp prst="textNoShape">
              <a:avLst/>
            </a:prstTxWarp>
          </a:bodyPr>
          <a:lstStyle/>
          <a:p>
            <a:pPr marL="457200" eaLnBrk="1"/>
            <a:r>
              <a:rPr lang="sk-SK" sz="1400" b="1" dirty="0">
                <a:solidFill>
                  <a:schemeClr val="accent2"/>
                </a:solidFill>
                <a:ea typeface="Helvetica" panose="020B0604020202020204" pitchFamily="34" charset="0"/>
              </a:rPr>
              <a:t>Silný príbeh</a:t>
            </a:r>
          </a:p>
          <a:p>
            <a:pPr marL="457200" eaLnBrk="1"/>
            <a:endParaRPr lang="sk-SK" sz="1400" dirty="0">
              <a:ea typeface="Helvetica" panose="020B0604020202020204" pitchFamily="34" charset="0"/>
            </a:endParaRPr>
          </a:p>
          <a:p>
            <a:pPr marL="457200" eaLnBrk="1"/>
            <a:r>
              <a:rPr lang="sk-SK" sz="1100" dirty="0">
                <a:ea typeface="Helvetica" panose="020B0604020202020204" pitchFamily="34" charset="0"/>
              </a:rPr>
              <a:t>Ľudia sa učia z vlastných chýb. A nie je väčšia radosť ako škodoradosť. Tieto porekadlá boli základom nášho </a:t>
            </a:r>
            <a:r>
              <a:rPr lang="sk-SK" sz="1100" dirty="0" err="1">
                <a:ea typeface="Helvetica" panose="020B0604020202020204" pitchFamily="34" charset="0"/>
              </a:rPr>
              <a:t>insightu</a:t>
            </a:r>
            <a:r>
              <a:rPr lang="sk-SK" sz="1100" dirty="0">
                <a:ea typeface="Helvetica" panose="020B0604020202020204" pitchFamily="34" charset="0"/>
              </a:rPr>
              <a:t>. S </a:t>
            </a:r>
            <a:r>
              <a:rPr lang="sk-SK" sz="1100" dirty="0" err="1">
                <a:ea typeface="Helvetica" panose="020B0604020202020204" pitchFamily="34" charset="0"/>
              </a:rPr>
              <a:t>influencermi</a:t>
            </a:r>
            <a:r>
              <a:rPr lang="sk-SK" sz="1100" dirty="0">
                <a:ea typeface="Helvetica" panose="020B0604020202020204" pitchFamily="34" charset="0"/>
              </a:rPr>
              <a:t> sme rozohrali “detektívku”, v ktorej bolo dobro, zlo, konflikt aj šťastný koniec.</a:t>
            </a:r>
            <a:endParaRPr kumimoji="0" lang="sk-SK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E53F58-EC9E-7348-BDAA-6980EFC93D85}"/>
              </a:ext>
            </a:extLst>
          </p:cNvPr>
          <p:cNvSpPr/>
          <p:nvPr/>
        </p:nvSpPr>
        <p:spPr bwMode="auto">
          <a:xfrm>
            <a:off x="6113721" y="1491630"/>
            <a:ext cx="2192288" cy="276128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0000" rIns="360000" bIns="180000" numCol="1" rtlCol="0" anchor="t" anchorCtr="0" compatLnSpc="1">
            <a:prstTxWarp prst="textNoShape">
              <a:avLst/>
            </a:prstTxWarp>
          </a:bodyPr>
          <a:lstStyle/>
          <a:p>
            <a:pPr marL="457200" eaLnBrk="1"/>
            <a:r>
              <a:rPr lang="sk-SK" sz="1400" b="1" dirty="0">
                <a:solidFill>
                  <a:schemeClr val="accent2"/>
                </a:solidFill>
                <a:ea typeface="Helvetica" panose="020B0604020202020204" pitchFamily="34" charset="0"/>
              </a:rPr>
              <a:t>Zmysluplnosť</a:t>
            </a:r>
          </a:p>
          <a:p>
            <a:pPr marL="457200" eaLnBrk="1"/>
            <a:endParaRPr lang="sk-SK" sz="1400" dirty="0">
              <a:ea typeface="Helvetica" panose="020B0604020202020204" pitchFamily="34" charset="0"/>
            </a:endParaRPr>
          </a:p>
          <a:p>
            <a:pPr marL="457200" eaLnBrk="1"/>
            <a:r>
              <a:rPr lang="sk-SK" sz="1100" dirty="0">
                <a:ea typeface="Helvetica" panose="020B0604020202020204" pitchFamily="34" charset="0"/>
              </a:rPr>
              <a:t>Poslaním kampane nebolo iba vytvoriť </a:t>
            </a:r>
            <a:r>
              <a:rPr lang="sk-SK" sz="1100" dirty="0" err="1">
                <a:ea typeface="Helvetica" panose="020B0604020202020204" pitchFamily="34" charset="0"/>
              </a:rPr>
              <a:t>buzz</a:t>
            </a:r>
            <a:r>
              <a:rPr lang="sk-SK" sz="1100" dirty="0">
                <a:ea typeface="Helvetica" panose="020B0604020202020204" pitchFamily="34" charset="0"/>
              </a:rPr>
              <a:t>, ale najmä prispieť k reálnej zmene správania. </a:t>
            </a:r>
            <a:endParaRPr kumimoji="0" lang="sk-SK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" name="Znak plus 2">
            <a:extLst>
              <a:ext uri="{FF2B5EF4-FFF2-40B4-BE49-F238E27FC236}">
                <a16:creationId xmlns:a16="http://schemas.microsoft.com/office/drawing/2014/main" id="{87672C8F-A505-42D5-9419-7471C08615AA}"/>
              </a:ext>
            </a:extLst>
          </p:cNvPr>
          <p:cNvSpPr/>
          <p:nvPr/>
        </p:nvSpPr>
        <p:spPr bwMode="auto">
          <a:xfrm>
            <a:off x="3347864" y="2499742"/>
            <a:ext cx="648072" cy="648072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Znak plus 8">
            <a:extLst>
              <a:ext uri="{FF2B5EF4-FFF2-40B4-BE49-F238E27FC236}">
                <a16:creationId xmlns:a16="http://schemas.microsoft.com/office/drawing/2014/main" id="{FEA2B092-E916-4A66-8EFB-EA39612D04BE}"/>
              </a:ext>
            </a:extLst>
          </p:cNvPr>
          <p:cNvSpPr/>
          <p:nvPr/>
        </p:nvSpPr>
        <p:spPr bwMode="auto">
          <a:xfrm>
            <a:off x="5705615" y="2499742"/>
            <a:ext cx="648072" cy="648072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509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512281-2CB3-D249-8856-9CA28739AD84}"/>
              </a:ext>
            </a:extLst>
          </p:cNvPr>
          <p:cNvSpPr txBox="1"/>
          <p:nvPr/>
        </p:nvSpPr>
        <p:spPr>
          <a:xfrm>
            <a:off x="3474584" y="2371695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Priebeh kampane</a:t>
            </a:r>
          </a:p>
        </p:txBody>
      </p:sp>
    </p:spTree>
    <p:extLst>
      <p:ext uri="{BB962C8B-B14F-4D97-AF65-F5344CB8AC3E}">
        <p14:creationId xmlns:p14="http://schemas.microsoft.com/office/powerpoint/2010/main" val="29515843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36538"/>
            <a:ext cx="6170613" cy="631825"/>
          </a:xfrm>
        </p:spPr>
        <p:txBody>
          <a:bodyPr lIns="0" tIns="0" rIns="0" bIns="0"/>
          <a:lstStyle/>
          <a:p>
            <a:pPr defTabSz="342900" eaLnBrk="1"/>
            <a:r>
              <a:rPr lang="sk-SK" altLang="sk-SK" sz="1800" b="1" dirty="0">
                <a:solidFill>
                  <a:srgbClr val="65B4E4"/>
                </a:solidFill>
                <a:latin typeface="Arial Bold" charset="0"/>
                <a:sym typeface="Arial Bold" charset="0"/>
              </a:rPr>
              <a:t>Priebeh kampane</a:t>
            </a:r>
            <a:endParaRPr lang="sk-SK" altLang="sk-SK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890588"/>
            <a:ext cx="6172200" cy="3733800"/>
          </a:xfrm>
        </p:spPr>
        <p:txBody>
          <a:bodyPr lIns="0" tIns="0" rIns="0" bIns="0"/>
          <a:lstStyle/>
          <a:p>
            <a:pPr marL="0" indent="0" defTabSz="342900" eaLnBrk="1">
              <a:spcBef>
                <a:spcPts val="450"/>
              </a:spcBef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 nebezpečenstvo používania mobilu za volantom sme upozornili kampaňou, do ktorej sa zapojilo viac ako 20 známych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influencerov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 tisícky ľudí cez sociálne siete. </a:t>
            </a:r>
          </a:p>
          <a:p>
            <a:pPr marL="0" indent="0" defTabSz="342900" eaLnBrk="1">
              <a:spcBef>
                <a:spcPts val="450"/>
              </a:spcBef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Hlavným cestným pirátom sa stal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Sajfa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ktorého v štarte kampane policajti chytili počas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streamovania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čo spustilo lavínu reakcií. Používanie telefónu za volantom sa stalo hlavnou témou sociálnych médií aj bulváru. </a:t>
            </a:r>
          </a:p>
          <a:p>
            <a:pPr marL="0" indent="0" defTabSz="342900" eaLnBrk="1">
              <a:spcBef>
                <a:spcPts val="450"/>
              </a:spcBef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Do kampane sa zapojili najväčšie mená slovenského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Instagramu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ako Rytmus,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Jasmina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Pil C,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LucyPug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Expl0ited a spontánne dokonca aj tvár konkurenčného operátora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Bekim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 marL="0" indent="0" defTabSz="342900" eaLnBrk="1">
              <a:spcBef>
                <a:spcPts val="450"/>
              </a:spcBef>
              <a:buNone/>
            </a:pP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Rozpútali sme pravdepodobne najkomplexnejšiu “kriminálnu zápletku”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influencerov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v dejinách slovenského internetu. </a:t>
            </a:r>
            <a:r>
              <a:rPr lang="sk-SK" altLang="sk-SK" sz="1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Sajfa</a:t>
            </a:r>
            <a:r>
              <a:rPr lang="sk-SK" altLang="sk-SK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sa stal terčom brutálnej kritiky, ale ustál to až do odhalenia kampane, pri ktorom odprisahal, že s mobilom za volantom navždy skončil. </a:t>
            </a:r>
          </a:p>
        </p:txBody>
      </p:sp>
      <p:sp>
        <p:nvSpPr>
          <p:cNvPr id="9220" name="Footer Placeholder 3"/>
          <p:cNvSpPr txBox="1">
            <a:spLocks/>
          </p:cNvSpPr>
          <p:nvPr/>
        </p:nvSpPr>
        <p:spPr bwMode="auto">
          <a:xfrm>
            <a:off x="279400" y="4840288"/>
            <a:ext cx="38623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17145" rIns="34290" bIns="17145"/>
          <a:lstStyle>
            <a:lvl1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  <a:lvl2pPr marL="37931725" indent="-37474525"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5pPr>
            <a:lvl6pPr marL="11430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6pPr>
            <a:lvl7pPr marL="16002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7pPr>
            <a:lvl8pPr marL="20574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8pPr>
            <a:lvl9pPr marL="2514600" indent="11430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eaLnBrk="1" hangingPunct="1"/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#</a:t>
            </a:r>
            <a:r>
              <a:rPr lang="en-GB" altLang="sk-SK" sz="700" dirty="0" err="1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Nebuďpirát</a:t>
            </a:r>
            <a:r>
              <a:rPr lang="en-GB" altLang="sk-SK" sz="700" dirty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fld id="{24EEE977-D886-4A40-8FA2-60658D273C73}" type="datetime3">
              <a:rPr lang="en-GB" altLang="sk-SK" sz="700" smtClean="0">
                <a:solidFill>
                  <a:srgbClr val="00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9 January, 2020</a:t>
            </a:fld>
            <a:endParaRPr lang="en-GB" altLang="sk-SK" sz="700" dirty="0">
              <a:solidFill>
                <a:srgbClr val="0000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02454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825" y="893870"/>
            <a:ext cx="702973" cy="7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 txBox="1"/>
          <p:nvPr/>
        </p:nvSpPr>
        <p:spPr>
          <a:xfrm>
            <a:off x="863264" y="1135303"/>
            <a:ext cx="702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5.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03" name="Google Shape;103;p23"/>
          <p:cNvSpPr txBox="1"/>
          <p:nvPr/>
        </p:nvSpPr>
        <p:spPr>
          <a:xfrm>
            <a:off x="7833034" y="1152692"/>
            <a:ext cx="1236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apríl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04" name="Google Shape;104;p23"/>
          <p:cNvSpPr txBox="1"/>
          <p:nvPr/>
        </p:nvSpPr>
        <p:spPr>
          <a:xfrm>
            <a:off x="482200" y="1643382"/>
            <a:ext cx="14502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Sajfa</a:t>
            </a: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dostáva</a:t>
            </a: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pokutu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12:15 Livestream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75" y="2344963"/>
            <a:ext cx="123825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288" y="3236600"/>
            <a:ext cx="9620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475" y="4060890"/>
            <a:ext cx="1006400" cy="100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221" y="893870"/>
            <a:ext cx="702973" cy="7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3"/>
          <p:cNvSpPr txBox="1"/>
          <p:nvPr/>
        </p:nvSpPr>
        <p:spPr>
          <a:xfrm>
            <a:off x="2307688" y="1118916"/>
            <a:ext cx="702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6.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10" name="Google Shape;110;p23"/>
          <p:cNvSpPr txBox="1"/>
          <p:nvPr/>
        </p:nvSpPr>
        <p:spPr>
          <a:xfrm>
            <a:off x="1777600" y="1643382"/>
            <a:ext cx="14502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Osobnosti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reagujú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1" name="Google Shape;11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3394" y="3247288"/>
            <a:ext cx="103822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8575" y="2776382"/>
            <a:ext cx="962025" cy="181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7688" y="893870"/>
            <a:ext cx="702973" cy="7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/>
          <p:nvPr/>
        </p:nvSpPr>
        <p:spPr>
          <a:xfrm>
            <a:off x="3564082" y="1118916"/>
            <a:ext cx="702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7.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15" name="Google Shape;115;p23"/>
          <p:cNvSpPr txBox="1"/>
          <p:nvPr/>
        </p:nvSpPr>
        <p:spPr>
          <a:xfrm>
            <a:off x="3034072" y="1643382"/>
            <a:ext cx="14502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Upokojenie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situácie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Kristina T.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Lucypug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Patra Bene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Jasmina A.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Barbora K.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85786" y="2254563"/>
            <a:ext cx="909498" cy="14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10272" y="3087550"/>
            <a:ext cx="13525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7075" y="3813125"/>
            <a:ext cx="1141593" cy="12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70848" y="3087550"/>
            <a:ext cx="702975" cy="82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6884" y="893870"/>
            <a:ext cx="702973" cy="7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/>
        </p:nvSpPr>
        <p:spPr>
          <a:xfrm>
            <a:off x="4769561" y="1095391"/>
            <a:ext cx="702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8.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22" name="Google Shape;122;p23"/>
          <p:cNvSpPr txBox="1"/>
          <p:nvPr/>
        </p:nvSpPr>
        <p:spPr>
          <a:xfrm>
            <a:off x="4253272" y="1643382"/>
            <a:ext cx="14502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Sajfa: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všetci 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 kritizujú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Zrebný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Strapo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Sellassie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Fero Joke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Frlajs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Laci Strike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Pil C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14948" y="2321475"/>
            <a:ext cx="758825" cy="134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89999" y="2776381"/>
            <a:ext cx="808650" cy="144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72399" y="2659694"/>
            <a:ext cx="1006400" cy="17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45150" y="3257981"/>
            <a:ext cx="1006400" cy="180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6080" y="893870"/>
            <a:ext cx="702973" cy="7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6014766" y="1118916"/>
            <a:ext cx="702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9.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5472472" y="1643382"/>
            <a:ext cx="14502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Sajfa príjma 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výzvu od Pil C-ho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Sisa Kr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Tono S.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Deák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Kveta Horvath.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25821" y="2280003"/>
            <a:ext cx="1006400" cy="181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772550" y="3031625"/>
            <a:ext cx="1095595" cy="19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633870" y="2254478"/>
            <a:ext cx="909500" cy="1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20">
            <a:alphaModFix/>
          </a:blip>
          <a:srcRect r="41300"/>
          <a:stretch/>
        </p:blipFill>
        <p:spPr>
          <a:xfrm>
            <a:off x="5314888" y="3236588"/>
            <a:ext cx="1492375" cy="18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5276" y="893870"/>
            <a:ext cx="702973" cy="74951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/>
        </p:nvSpPr>
        <p:spPr>
          <a:xfrm>
            <a:off x="7126891" y="1118916"/>
            <a:ext cx="7587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10.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6691672" y="1643382"/>
            <a:ext cx="14502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TLAČOVKA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21">
            <a:alphaModFix/>
          </a:blip>
          <a:srcRect r="37760"/>
          <a:stretch/>
        </p:blipFill>
        <p:spPr>
          <a:xfrm>
            <a:off x="7089150" y="3264025"/>
            <a:ext cx="1529425" cy="11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060386" y="2254475"/>
            <a:ext cx="1511083" cy="109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932400" y="2280000"/>
            <a:ext cx="808650" cy="143198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2327850" y="115521"/>
            <a:ext cx="44883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Black"/>
                <a:cs typeface="Arial" panose="020B0604020202020204" pitchFamily="34" charset="0"/>
                <a:sym typeface="Roboto Black"/>
              </a:rPr>
              <a:t>Teasing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Black"/>
              <a:cs typeface="Arial" panose="020B0604020202020204" pitchFamily="34" charset="0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51615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20">
            <a:extLst>
              <a:ext uri="{FF2B5EF4-FFF2-40B4-BE49-F238E27FC236}">
                <a16:creationId xmlns:a16="http://schemas.microsoft.com/office/drawing/2014/main" id="{83593448-DF69-9F4A-8A9E-0EBB4C78136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9678" y="557049"/>
            <a:ext cx="2266097" cy="402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1;p20">
            <a:extLst>
              <a:ext uri="{FF2B5EF4-FFF2-40B4-BE49-F238E27FC236}">
                <a16:creationId xmlns:a16="http://schemas.microsoft.com/office/drawing/2014/main" id="{07ADA6D4-5B8C-0E46-B940-D80B1FE649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925" y="557049"/>
            <a:ext cx="2248150" cy="402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2;p20">
            <a:extLst>
              <a:ext uri="{FF2B5EF4-FFF2-40B4-BE49-F238E27FC236}">
                <a16:creationId xmlns:a16="http://schemas.microsoft.com/office/drawing/2014/main" id="{294B5806-374D-8344-B87E-4DBDC35D61E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933" y="568192"/>
            <a:ext cx="2214183" cy="40020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3;p20">
            <a:extLst>
              <a:ext uri="{FF2B5EF4-FFF2-40B4-BE49-F238E27FC236}">
                <a16:creationId xmlns:a16="http://schemas.microsoft.com/office/drawing/2014/main" id="{1CC526C6-67FE-5145-A5A1-B533180D6B39}"/>
              </a:ext>
            </a:extLst>
          </p:cNvPr>
          <p:cNvSpPr txBox="1"/>
          <p:nvPr/>
        </p:nvSpPr>
        <p:spPr>
          <a:xfrm>
            <a:off x="1994891" y="3321184"/>
            <a:ext cx="5740797" cy="5708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en" sz="2800" b="1" dirty="0" err="1">
                <a:solidFill>
                  <a:srgbClr val="073763"/>
                </a:solidFill>
              </a:rPr>
              <a:t>Sajfov</a:t>
            </a:r>
            <a:r>
              <a:rPr lang="en" sz="2800" b="1" dirty="0">
                <a:solidFill>
                  <a:srgbClr val="073763"/>
                </a:solidFill>
              </a:rPr>
              <a:t> </a:t>
            </a:r>
            <a:r>
              <a:rPr lang="en" sz="2800" b="1" dirty="0" err="1">
                <a:solidFill>
                  <a:srgbClr val="073763"/>
                </a:solidFill>
              </a:rPr>
              <a:t>bežný</a:t>
            </a:r>
            <a:r>
              <a:rPr lang="en" sz="2800" b="1" dirty="0">
                <a:solidFill>
                  <a:srgbClr val="073763"/>
                </a:solidFill>
              </a:rPr>
              <a:t> </a:t>
            </a:r>
            <a:r>
              <a:rPr lang="en" sz="2800" b="1" dirty="0" err="1">
                <a:solidFill>
                  <a:srgbClr val="073763"/>
                </a:solidFill>
              </a:rPr>
              <a:t>deň</a:t>
            </a:r>
            <a:endParaRPr sz="2800" b="1" dirty="0">
              <a:solidFill>
                <a:srgbClr val="07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4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8;p21">
            <a:extLst>
              <a:ext uri="{FF2B5EF4-FFF2-40B4-BE49-F238E27FC236}">
                <a16:creationId xmlns:a16="http://schemas.microsoft.com/office/drawing/2014/main" id="{AB374C3C-45B6-BE41-A26B-C5CCD7A0E11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152400"/>
            <a:ext cx="271224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9;p21">
            <a:extLst>
              <a:ext uri="{FF2B5EF4-FFF2-40B4-BE49-F238E27FC236}">
                <a16:creationId xmlns:a16="http://schemas.microsoft.com/office/drawing/2014/main" id="{B6A1F189-0277-5944-9B54-5FC3DA7136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9440" y="152400"/>
            <a:ext cx="272828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0;p21">
            <a:extLst>
              <a:ext uri="{FF2B5EF4-FFF2-40B4-BE49-F238E27FC236}">
                <a16:creationId xmlns:a16="http://schemas.microsoft.com/office/drawing/2014/main" id="{9EE263D1-8D72-CE49-B7D8-BE3BEA0349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0128" y="152400"/>
            <a:ext cx="274326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3;p20">
            <a:extLst>
              <a:ext uri="{FF2B5EF4-FFF2-40B4-BE49-F238E27FC236}">
                <a16:creationId xmlns:a16="http://schemas.microsoft.com/office/drawing/2014/main" id="{117F39D8-21F4-1043-8F60-B4024E1552FC}"/>
              </a:ext>
            </a:extLst>
          </p:cNvPr>
          <p:cNvSpPr txBox="1"/>
          <p:nvPr/>
        </p:nvSpPr>
        <p:spPr>
          <a:xfrm>
            <a:off x="1994891" y="555526"/>
            <a:ext cx="5740797" cy="792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8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 zrazu policajti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Arial"/>
              <a:buNone/>
            </a:pPr>
            <a:r>
              <a:rPr lang="sk-SK" sz="1800" dirty="0" err="1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Sajfa</a:t>
            </a:r>
            <a:r>
              <a:rPr lang="sk-SK" sz="18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dostáva pokutu na </a:t>
            </a:r>
            <a:r>
              <a:rPr lang="sk-SK" sz="1800" dirty="0" err="1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sk-SK" sz="1800" dirty="0">
                <a:solidFill>
                  <a:srgbClr val="073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streame</a:t>
            </a:r>
          </a:p>
        </p:txBody>
      </p:sp>
    </p:spTree>
    <p:extLst>
      <p:ext uri="{BB962C8B-B14F-4D97-AF65-F5344CB8AC3E}">
        <p14:creationId xmlns:p14="http://schemas.microsoft.com/office/powerpoint/2010/main" val="340267712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66"/>
      </a:accent1>
      <a:accent2>
        <a:srgbClr val="005896"/>
      </a:accent2>
      <a:accent3>
        <a:srgbClr val="FFFFFF"/>
      </a:accent3>
      <a:accent4>
        <a:srgbClr val="000000"/>
      </a:accent4>
      <a:accent5>
        <a:srgbClr val="AAAAB8"/>
      </a:accent5>
      <a:accent6>
        <a:srgbClr val="004F87"/>
      </a:accent6>
      <a:hlink>
        <a:srgbClr val="0000FF"/>
      </a:hlink>
      <a:folHlink>
        <a:srgbClr val="FF00FF"/>
      </a:folHlink>
    </a:clrScheme>
    <a:fontScheme name="Motív Offic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anose="020B0604020202020204" pitchFamily="34" charset="0"/>
            <a:ea typeface="Helvetica" panose="020B0604020202020204" pitchFamily="34" charset="0"/>
            <a:cs typeface="Helvetica" panose="020B0604020202020204" pitchFamily="34" charset="0"/>
            <a:sym typeface="Helvetica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anose="020B0604020202020204" pitchFamily="34" charset="0"/>
            <a:ea typeface="Helvetica" panose="020B0604020202020204" pitchFamily="34" charset="0"/>
            <a:cs typeface="Helvetica" panose="020B0604020202020204" pitchFamily="34" charset="0"/>
            <a:sym typeface="Helvetica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ív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66"/>
      </a:accent1>
      <a:accent2>
        <a:srgbClr val="005896"/>
      </a:accent2>
      <a:accent3>
        <a:srgbClr val="FFFFFF"/>
      </a:accent3>
      <a:accent4>
        <a:srgbClr val="000000"/>
      </a:accent4>
      <a:accent5>
        <a:srgbClr val="AAAAB8"/>
      </a:accent5>
      <a:accent6>
        <a:srgbClr val="004F87"/>
      </a:accent6>
      <a:hlink>
        <a:srgbClr val="0000FF"/>
      </a:hlink>
      <a:folHlink>
        <a:srgbClr val="FF00FF"/>
      </a:folHlink>
    </a:clrScheme>
    <a:fontScheme name="Motív Offic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anose="020B0604020202020204" pitchFamily="34" charset="0"/>
            <a:ea typeface="Helvetica" panose="020B0604020202020204" pitchFamily="34" charset="0"/>
            <a:cs typeface="Helvetica" panose="020B0604020202020204" pitchFamily="34" charset="0"/>
            <a:sym typeface="Helvetica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anose="020B0604020202020204" pitchFamily="34" charset="0"/>
            <a:ea typeface="Helvetica" panose="020B0604020202020204" pitchFamily="34" charset="0"/>
            <a:cs typeface="Helvetica" panose="020B0604020202020204" pitchFamily="34" charset="0"/>
            <a:sym typeface="Helvetica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66"/>
      </a:accent1>
      <a:accent2>
        <a:srgbClr val="005896"/>
      </a:accent2>
      <a:accent3>
        <a:srgbClr val="FFFFFF"/>
      </a:accent3>
      <a:accent4>
        <a:srgbClr val="000000"/>
      </a:accent4>
      <a:accent5>
        <a:srgbClr val="AAAAB8"/>
      </a:accent5>
      <a:accent6>
        <a:srgbClr val="004F87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Prezentácia na obrazovke (16:9)</PresentationFormat>
  <Paragraphs>114</Paragraphs>
  <Slides>21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21</vt:i4>
      </vt:variant>
    </vt:vector>
  </HeadingPairs>
  <TitlesOfParts>
    <vt:vector size="28" baseType="lpstr">
      <vt:lpstr>Arial</vt:lpstr>
      <vt:lpstr>Arial Bold</vt:lpstr>
      <vt:lpstr>Avenir Roman</vt:lpstr>
      <vt:lpstr>Helvetica</vt:lpstr>
      <vt:lpstr>Motív Office</vt:lpstr>
      <vt:lpstr>2_Motív Office</vt:lpstr>
      <vt:lpstr>Simple Light</vt:lpstr>
      <vt:lpstr>Prezentácia programu PowerPoint</vt:lpstr>
      <vt:lpstr>Zhrnutie kampane </vt:lpstr>
      <vt:lpstr>Ciele kampane </vt:lpstr>
      <vt:lpstr>Stratégia</vt:lpstr>
      <vt:lpstr>Prezentácia programu PowerPoint</vt:lpstr>
      <vt:lpstr>Priebeh kampane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Priebeh kampane</vt:lpstr>
      <vt:lpstr>Prezentácia programu PowerPoint</vt:lpstr>
      <vt:lpstr>Priebeh kampane</vt:lpstr>
      <vt:lpstr>Prezentácia programu PowerPoint</vt:lpstr>
      <vt:lpstr>Prezentácia programu PowerPoint</vt:lpstr>
      <vt:lpstr>Prezentácia programu PowerPoint</vt:lpstr>
      <vt:lpstr>Výsledky kampane</vt:lpstr>
      <vt:lpstr>Výsledky kampane</vt:lpstr>
      <vt:lpstr>Ďakujeme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modified xsi:type="dcterms:W3CDTF">2020-01-09T14:59:55Z</dcterms:modified>
  <cp:category/>
</cp:coreProperties>
</file>