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77" r:id="rId3"/>
    <p:sldId id="258" r:id="rId4"/>
    <p:sldId id="261" r:id="rId5"/>
    <p:sldId id="285" r:id="rId6"/>
    <p:sldId id="279" r:id="rId7"/>
    <p:sldId id="280" r:id="rId8"/>
    <p:sldId id="281" r:id="rId9"/>
    <p:sldId id="284" r:id="rId10"/>
    <p:sldId id="287" r:id="rId11"/>
    <p:sldId id="289" r:id="rId12"/>
    <p:sldId id="282" r:id="rId13"/>
    <p:sldId id="259" r:id="rId14"/>
    <p:sldId id="283" r:id="rId15"/>
    <p:sldId id="263" r:id="rId16"/>
    <p:sldId id="290" r:id="rId17"/>
    <p:sldId id="265" r:id="rId18"/>
    <p:sldId id="299" r:id="rId19"/>
    <p:sldId id="298" r:id="rId20"/>
    <p:sldId id="291" r:id="rId21"/>
    <p:sldId id="296" r:id="rId22"/>
    <p:sldId id="297" r:id="rId23"/>
    <p:sldId id="276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Raleway" panose="020B0503030101060003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F0C57F-C5CD-4D29-B00C-DB9B1C09E5E2}">
  <a:tblStyle styleId="{85F0C57F-C5CD-4D29-B00C-DB9B1C09E5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2"/>
  </p:normalViewPr>
  <p:slideViewPr>
    <p:cSldViewPr snapToGrid="0">
      <p:cViewPr varScale="1">
        <p:scale>
          <a:sx n="137" d="100"/>
          <a:sy n="137" d="100"/>
        </p:scale>
        <p:origin x="92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735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4643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b9a0b07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b9a0b07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785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251bb473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251bb473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b9a0b07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b9a0b07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596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928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814cf7d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969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85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306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019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216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292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b9a0b074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cb9a0b074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965474a9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965474a9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b9a0b07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b9a0b07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84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b9a0b07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b9a0b07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643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251bb473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251bb473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980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983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40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popnable.com/slovakia/charts/top-40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prkonektor.sk/" TargetMode="External"/><Relationship Id="rId4" Type="http://schemas.openxmlformats.org/officeDocument/2006/relationships/hyperlink" Target="mailto:miroslava.jarosova@prkonektor.s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rXhY3NDtfeI?feature=oembed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000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Digitálne PR</a:t>
            </a:r>
            <a:br>
              <a:rPr lang="sk-SK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k-SK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</a:t>
            </a:r>
            <a:br>
              <a:rPr lang="sk-SK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282242" y="287383"/>
            <a:ext cx="1537849" cy="4371704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</p:txBody>
      </p:sp>
      <p:pic>
        <p:nvPicPr>
          <p:cNvPr id="4" name="Obrázok 3" descr="Obrázok, na ktorom je text, kniha&#10;&#10;Automaticky generovaný popis">
            <a:extLst>
              <a:ext uri="{FF2B5EF4-FFF2-40B4-BE49-F238E27FC236}">
                <a16:creationId xmlns:a16="http://schemas.microsoft.com/office/drawing/2014/main" id="{6FFFB07F-AC63-4AA9-82B5-160541BFFC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021" y="1586258"/>
            <a:ext cx="2618899" cy="2085490"/>
          </a:xfrm>
          <a:prstGeom prst="rect">
            <a:avLst/>
          </a:prstGeom>
        </p:spPr>
      </p:pic>
      <p:pic>
        <p:nvPicPr>
          <p:cNvPr id="6" name="Obrázok 5" descr="Obrázok, na ktorom je vektorová grafika&#10;&#10;Automaticky generovaný popis">
            <a:extLst>
              <a:ext uri="{FF2B5EF4-FFF2-40B4-BE49-F238E27FC236}">
                <a16:creationId xmlns:a16="http://schemas.microsoft.com/office/drawing/2014/main" id="{B2A3BA82-4C12-4C91-8734-C0E6AE059E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72" y="2237741"/>
            <a:ext cx="994633" cy="994633"/>
          </a:xfrm>
          <a:prstGeom prst="rect">
            <a:avLst/>
          </a:prstGeom>
        </p:spPr>
      </p:pic>
      <p:pic>
        <p:nvPicPr>
          <p:cNvPr id="3" name="Obrázok 2" descr="Obrázok, na ktorom je kreslenie&#10;&#10;Automaticky generovaný popis">
            <a:extLst>
              <a:ext uri="{FF2B5EF4-FFF2-40B4-BE49-F238E27FC236}">
                <a16:creationId xmlns:a16="http://schemas.microsoft.com/office/drawing/2014/main" id="{373CA520-25E3-4D1C-ABD9-059D776231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25" y="899843"/>
            <a:ext cx="1348552" cy="8473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soba, muž, pozeranie, sedenie&#10;&#10;Automaticky generovaný popis">
            <a:extLst>
              <a:ext uri="{FF2B5EF4-FFF2-40B4-BE49-F238E27FC236}">
                <a16:creationId xmlns:a16="http://schemas.microsoft.com/office/drawing/2014/main" id="{E9671822-7CF2-470E-823C-441C9DD180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8" y="505166"/>
            <a:ext cx="5134428" cy="2166087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95A8A9C-322B-45D6-89B1-190E04DEE4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879" y="2836370"/>
            <a:ext cx="4686299" cy="19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3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soba, držiaci, muž, mobilný telefón&#10;&#10;Automaticky generovaný popis">
            <a:extLst>
              <a:ext uri="{FF2B5EF4-FFF2-40B4-BE49-F238E27FC236}">
                <a16:creationId xmlns:a16="http://schemas.microsoft.com/office/drawing/2014/main" id="{EE88720B-6257-4C1B-BA9D-41102AEA9B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68" y="538969"/>
            <a:ext cx="5106761" cy="215441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32ECB85-C09C-4BB1-8B9C-987E89BF83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193" y="2754568"/>
            <a:ext cx="4585617" cy="23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87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000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071" y="54968"/>
            <a:ext cx="4826957" cy="508853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795509" y="45082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b="1" dirty="0">
                <a:solidFill>
                  <a:srgbClr val="A40000"/>
                </a:solidFill>
                <a:latin typeface="Raleway"/>
                <a:ea typeface="Raleway"/>
                <a:cs typeface="Raleway"/>
                <a:sym typeface="Raleway"/>
              </a:rPr>
              <a:t>Výsledky</a:t>
            </a:r>
            <a:endParaRPr sz="3000" b="1" dirty="0">
              <a:solidFill>
                <a:srgbClr val="A4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294967295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 dirty="0">
                <a:latin typeface="Raleway"/>
                <a:ea typeface="Raleway"/>
                <a:cs typeface="Raleway"/>
                <a:sym typeface="Raleway"/>
              </a:rPr>
              <a:t>.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441F7312-2D5B-438F-9DD1-CD1B9601238C}"/>
              </a:ext>
            </a:extLst>
          </p:cNvPr>
          <p:cNvSpPr/>
          <p:nvPr/>
        </p:nvSpPr>
        <p:spPr>
          <a:xfrm>
            <a:off x="909183" y="1323194"/>
            <a:ext cx="3892731" cy="3260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YOUTUBE</a:t>
            </a:r>
            <a:endParaRPr lang="en-US" sz="1600" b="1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Počet videní (júl 2019): 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321 100</a:t>
            </a:r>
            <a:endParaRPr lang="en-US" sz="1600" b="1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Umiestnenie trendy YT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: 2.miesto</a:t>
            </a:r>
            <a:endParaRPr lang="en-US" sz="1600" b="1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Klip "</a:t>
            </a:r>
            <a:r>
              <a:rPr lang="sk-SK" sz="1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Anabel</a:t>
            </a: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" sa umiestnil v 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1 trendoch v 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Slovakia Top 40 </a:t>
            </a:r>
            <a:r>
              <a:rPr lang="sk-SK" sz="1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Chart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 na popnable.com</a:t>
            </a:r>
            <a:endParaRPr lang="en-US" sz="1600" b="1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CROSS PROMO INSTAGRAM: 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do 400 000 impresií</a:t>
            </a:r>
            <a:endParaRPr lang="en-US" sz="1600" b="1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Počet videní (za 6 mesiacov): 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750 107</a:t>
            </a:r>
            <a:endParaRPr lang="en-US" sz="1600" b="1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</p:txBody>
      </p:sp>
      <p:pic>
        <p:nvPicPr>
          <p:cNvPr id="3" name="IG video AR MILLER ANABEL">
            <a:hlinkClick r:id="" action="ppaction://media"/>
            <a:extLst>
              <a:ext uri="{FF2B5EF4-FFF2-40B4-BE49-F238E27FC236}">
                <a16:creationId xmlns:a16="http://schemas.microsoft.com/office/drawing/2014/main" id="{C9D5070B-8AD6-4031-9C6F-7B57DAAB53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2772" y="291737"/>
            <a:ext cx="2565719" cy="456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sk-SK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k-SK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HUDOBNÉ PR</a:t>
            </a:r>
            <a:endParaRPr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000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509" y="178525"/>
            <a:ext cx="4539232" cy="478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699714" y="533451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Výsledky</a:t>
            </a:r>
            <a:endParaRPr sz="3000" b="1" dirty="0">
              <a:solidFill>
                <a:srgbClr val="C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294967295"/>
          </p:nvPr>
        </p:nvSpPr>
        <p:spPr>
          <a:xfrm>
            <a:off x="2855550" y="1377480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 dirty="0">
                <a:latin typeface="Raleway"/>
                <a:ea typeface="Raleway"/>
                <a:cs typeface="Raleway"/>
                <a:sym typeface="Raleway"/>
              </a:rPr>
              <a:t>.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441F7312-2D5B-438F-9DD1-CD1B9601238C}"/>
              </a:ext>
            </a:extLst>
          </p:cNvPr>
          <p:cNvSpPr/>
          <p:nvPr/>
        </p:nvSpPr>
        <p:spPr>
          <a:xfrm>
            <a:off x="723637" y="1585462"/>
            <a:ext cx="3109224" cy="181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PR výstupy</a:t>
            </a:r>
            <a:endParaRPr lang="en-US" sz="1800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5 dní = 15 výstupov</a:t>
            </a:r>
            <a:endParaRPr lang="en-US" sz="1800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 algn="just">
              <a:lnSpc>
                <a:spcPct val="115000"/>
              </a:lnSpc>
            </a:pPr>
            <a:r>
              <a:rPr lang="sk-SK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AVE:  12 801€</a:t>
            </a:r>
            <a:endParaRPr lang="en-US" sz="1800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 algn="just">
              <a:lnSpc>
                <a:spcPct val="115000"/>
              </a:lnSpc>
            </a:pPr>
            <a:r>
              <a:rPr lang="sk-SK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</a:rPr>
              <a:t>REACH: 5 700 000</a:t>
            </a:r>
            <a:endParaRPr lang="en-US" sz="1800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1200" b="1" dirty="0">
              <a:solidFill>
                <a:schemeClr val="lt2"/>
              </a:solidFill>
              <a:latin typeface="Raleway"/>
            </a:endParaRPr>
          </a:p>
        </p:txBody>
      </p:sp>
      <p:pic>
        <p:nvPicPr>
          <p:cNvPr id="6" name="Obrázok 5" descr="Obrázok, na ktorom je snímka obrazovky&#10;&#10;Automaticky generovaný popis">
            <a:extLst>
              <a:ext uri="{FF2B5EF4-FFF2-40B4-BE49-F238E27FC236}">
                <a16:creationId xmlns:a16="http://schemas.microsoft.com/office/drawing/2014/main" id="{D77C2056-B78B-4D23-97FC-098769DF60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057" y="395984"/>
            <a:ext cx="3642419" cy="4390579"/>
          </a:xfrm>
          <a:prstGeom prst="rect">
            <a:avLst/>
          </a:prstGeom>
        </p:spPr>
      </p:pic>
      <p:pic>
        <p:nvPicPr>
          <p:cNvPr id="7" name="Picture 6" descr="https://hudba.zoznam.sk/static/7/main/img/logo-hudba.png">
            <a:extLst>
              <a:ext uri="{FF2B5EF4-FFF2-40B4-BE49-F238E27FC236}">
                <a16:creationId xmlns:a16="http://schemas.microsoft.com/office/drawing/2014/main" id="{CB3C73E5-693B-43A1-9671-0FE4AEE48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72" y="2077924"/>
            <a:ext cx="1812019" cy="3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06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6D6248E7-A41B-4367-AD26-176C1785C6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2" y="547643"/>
            <a:ext cx="2106130" cy="4545021"/>
          </a:xfrm>
          <a:prstGeom prst="rect">
            <a:avLst/>
          </a:prstGeom>
        </p:spPr>
      </p:pic>
      <p:pic>
        <p:nvPicPr>
          <p:cNvPr id="6" name="Obrázok 5" descr="Obrázok, na ktorom je oblečenie&#10;&#10;Automaticky generovaný popis">
            <a:extLst>
              <a:ext uri="{FF2B5EF4-FFF2-40B4-BE49-F238E27FC236}">
                <a16:creationId xmlns:a16="http://schemas.microsoft.com/office/drawing/2014/main" id="{F6476DB1-FE7F-4155-8BB5-1CE9F4AC84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57"/>
          <a:stretch/>
        </p:blipFill>
        <p:spPr>
          <a:xfrm>
            <a:off x="2170449" y="2070790"/>
            <a:ext cx="3039340" cy="302187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9D7E073-5EA5-46D6-94AE-977FE7D74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9"/>
          <a:stretch/>
        </p:blipFill>
        <p:spPr>
          <a:xfrm>
            <a:off x="2345306" y="178990"/>
            <a:ext cx="3459568" cy="197219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7040CE4-91D6-4B09-BF7B-B736A4ED85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7" r="-1"/>
          <a:stretch/>
        </p:blipFill>
        <p:spPr>
          <a:xfrm>
            <a:off x="4910583" y="2189237"/>
            <a:ext cx="4125935" cy="284124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EFCC602-CD99-41C7-B27B-0E5FA6A0AE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65" y="178990"/>
            <a:ext cx="2719062" cy="24127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7FC48749-A0BC-406D-876B-C3A31368B7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469" y="560976"/>
            <a:ext cx="2107474" cy="4225471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DB295DC6-1B33-4DEE-B27C-19126960AA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943" y="357053"/>
            <a:ext cx="3005676" cy="4133306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B6298FF-CC42-4D1E-8A89-47DEE2A41A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127" y="200297"/>
            <a:ext cx="2830404" cy="235161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E5A92BA-F14B-4406-A0EB-A30FCDE8F2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791" y="2372132"/>
            <a:ext cx="3711226" cy="21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28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7833286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dirty="0"/>
            </a:br>
            <a:br>
              <a:rPr lang="sk-SK" dirty="0"/>
            </a:br>
            <a:r>
              <a:rPr lang="sk-SK" dirty="0"/>
              <a:t>CROSS PROMO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87A707BF-909E-4463-9612-2CC8E07689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3" y="562506"/>
            <a:ext cx="2610717" cy="4276655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3292C93A-AC70-4FB7-88F7-0921012276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490" y="562505"/>
            <a:ext cx="2296510" cy="4180680"/>
          </a:xfrm>
          <a:prstGeom prst="rect">
            <a:avLst/>
          </a:prstGeom>
        </p:spPr>
      </p:pic>
      <p:pic>
        <p:nvPicPr>
          <p:cNvPr id="9" name="Obrázok 8" descr="Obrázok, na ktorom je snímka obrazovky, monitor, televízor, obrazovka&#10;&#10;Automaticky generovaný popis">
            <a:extLst>
              <a:ext uri="{FF2B5EF4-FFF2-40B4-BE49-F238E27FC236}">
                <a16:creationId xmlns:a16="http://schemas.microsoft.com/office/drawing/2014/main" id="{EF619F7B-6EE8-41D8-B9DE-FECA692AD2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7150" y="562503"/>
            <a:ext cx="2482264" cy="4180679"/>
          </a:xfrm>
          <a:prstGeom prst="rect">
            <a:avLst/>
          </a:prstGeom>
        </p:spPr>
      </p:pic>
      <p:pic>
        <p:nvPicPr>
          <p:cNvPr id="19" name="Obrázok 18" descr="Obrázok, na ktorom je osoba, muž, monitor, obrazovka&#10;&#10;Automaticky generovaný popis">
            <a:extLst>
              <a:ext uri="{FF2B5EF4-FFF2-40B4-BE49-F238E27FC236}">
                <a16:creationId xmlns:a16="http://schemas.microsoft.com/office/drawing/2014/main" id="{36A7BCFD-66A6-4CE1-ACE5-AA53BB0955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260271" y="562504"/>
            <a:ext cx="2182681" cy="418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36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Obrázok, na ktorom je osoba, muž, držiaci, žena&#10;&#10;Automaticky generovaný popis">
            <a:extLst>
              <a:ext uri="{FF2B5EF4-FFF2-40B4-BE49-F238E27FC236}">
                <a16:creationId xmlns:a16="http://schemas.microsoft.com/office/drawing/2014/main" id="{C3E85391-63CB-47C8-B290-A38E934B6E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161" y="146110"/>
            <a:ext cx="2258844" cy="4493624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593D2DC6-EB9C-472B-B9AE-E2955046E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897" y="146110"/>
            <a:ext cx="2258844" cy="3684136"/>
          </a:xfrm>
          <a:prstGeom prst="rect">
            <a:avLst/>
          </a:prstGeom>
        </p:spPr>
      </p:pic>
      <p:pic>
        <p:nvPicPr>
          <p:cNvPr id="17" name="Obrázok 16" descr="Obrázok, na ktorom je osoba, raketa, držiaci, hráč&#10;&#10;Automaticky generovaný popis">
            <a:extLst>
              <a:ext uri="{FF2B5EF4-FFF2-40B4-BE49-F238E27FC236}">
                <a16:creationId xmlns:a16="http://schemas.microsoft.com/office/drawing/2014/main" id="{52ED88C6-AC57-4203-8102-937B995406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627" y="1194116"/>
            <a:ext cx="2022868" cy="3684135"/>
          </a:xfrm>
          <a:prstGeom prst="rect">
            <a:avLst/>
          </a:prstGeom>
        </p:spPr>
      </p:pic>
      <p:pic>
        <p:nvPicPr>
          <p:cNvPr id="21" name="Obrázok 20" descr="Obrázok, na ktorom je vnútri, monitor, sedenie, televízor&#10;&#10;Automaticky generovaný popis">
            <a:extLst>
              <a:ext uri="{FF2B5EF4-FFF2-40B4-BE49-F238E27FC236}">
                <a16:creationId xmlns:a16="http://schemas.microsoft.com/office/drawing/2014/main" id="{1A369BD0-4BD2-4593-AA31-DA9585725F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261528" y="1230263"/>
            <a:ext cx="1882472" cy="3152503"/>
          </a:xfrm>
          <a:prstGeom prst="rect">
            <a:avLst/>
          </a:prstGeom>
        </p:spPr>
      </p:pic>
      <p:pic>
        <p:nvPicPr>
          <p:cNvPr id="13" name="Obrázok 12" descr="Obrázok, na ktorom je monitor, držiaci, obrazovka, počítač&#10;&#10;Automaticky generovaný popis">
            <a:extLst>
              <a:ext uri="{FF2B5EF4-FFF2-40B4-BE49-F238E27FC236}">
                <a16:creationId xmlns:a16="http://schemas.microsoft.com/office/drawing/2014/main" id="{1D3FDC63-59E4-4358-9EE7-486589121F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119" y="1230263"/>
            <a:ext cx="1980518" cy="36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5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6A23A86-2C5D-458D-8C86-4E4FF6CCB8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6244"/>
            <a:ext cx="5062585" cy="2135778"/>
          </a:xfrm>
          <a:prstGeom prst="rect">
            <a:avLst/>
          </a:prstGeom>
        </p:spPr>
      </p:pic>
      <p:pic>
        <p:nvPicPr>
          <p:cNvPr id="5" name="Obrázok 4" descr="Obrázok, na ktorom je hudba, mosadz&#10;&#10;Automaticky generovaný popis">
            <a:extLst>
              <a:ext uri="{FF2B5EF4-FFF2-40B4-BE49-F238E27FC236}">
                <a16:creationId xmlns:a16="http://schemas.microsoft.com/office/drawing/2014/main" id="{3D72E7CB-C254-4A56-BF91-0B957FA5BD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416" y="-6244"/>
            <a:ext cx="5062585" cy="2135778"/>
          </a:xfrm>
          <a:prstGeom prst="rect">
            <a:avLst/>
          </a:prstGeom>
        </p:spPr>
      </p:pic>
      <p:pic>
        <p:nvPicPr>
          <p:cNvPr id="6" name="Obrázok 5" descr="Obrázok, na ktorom je osoba, muž, držiaci&#10;&#10;Automaticky generovaný popis">
            <a:extLst>
              <a:ext uri="{FF2B5EF4-FFF2-40B4-BE49-F238E27FC236}">
                <a16:creationId xmlns:a16="http://schemas.microsoft.com/office/drawing/2014/main" id="{2622B8F0-0358-4B78-8E75-9211BE217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9535"/>
            <a:ext cx="7110601" cy="2999785"/>
          </a:xfrm>
          <a:prstGeom prst="rect">
            <a:avLst/>
          </a:prstGeom>
        </p:spPr>
      </p:pic>
      <p:pic>
        <p:nvPicPr>
          <p:cNvPr id="7" name="Obrázok 6" descr="Obrázok, na ktorom je vnútri, stena&#10;&#10;Automaticky generovaný popis">
            <a:extLst>
              <a:ext uri="{FF2B5EF4-FFF2-40B4-BE49-F238E27FC236}">
                <a16:creationId xmlns:a16="http://schemas.microsoft.com/office/drawing/2014/main" id="{66A06207-9F49-436A-B693-E6B60CAF57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40" b="-4069"/>
          <a:stretch/>
        </p:blipFill>
        <p:spPr>
          <a:xfrm>
            <a:off x="4081415" y="1966586"/>
            <a:ext cx="5062585" cy="3303299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E6B348B9-2E07-4D45-8080-DFB34ACAE1E6}"/>
              </a:ext>
            </a:extLst>
          </p:cNvPr>
          <p:cNvSpPr txBox="1"/>
          <p:nvPr/>
        </p:nvSpPr>
        <p:spPr>
          <a:xfrm>
            <a:off x="1153588" y="1863395"/>
            <a:ext cx="6137119" cy="369332"/>
          </a:xfrm>
          <a:prstGeom prst="rect">
            <a:avLst/>
          </a:prstGeom>
          <a:solidFill>
            <a:srgbClr val="A40000">
              <a:alpha val="6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aleway"/>
              </a:rPr>
              <a:t>SPOJENIE HUDBY, ZNAČKY A AUGMENTED </a:t>
            </a:r>
            <a:r>
              <a:rPr lang="sk-SK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2504445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173AD120-B86D-49B8-B081-D9431A289D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77" y="609600"/>
            <a:ext cx="2227747" cy="364018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23F14CC-5EE4-4FDF-9422-ECAFB6562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706" y="602914"/>
            <a:ext cx="2464854" cy="389838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9E3A042-E5B6-4107-B280-CFB6043AB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069" y="440654"/>
            <a:ext cx="2682239" cy="443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38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99303EF-B6C5-4936-9BC5-B55329C5B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58" y="643055"/>
            <a:ext cx="2578832" cy="418831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341E8E3-D48B-478F-B1A8-CBF8189A6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526" y="643055"/>
            <a:ext cx="2483842" cy="418831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6688246-52D6-4C40-ACA8-A93E7CAED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725" y="643055"/>
            <a:ext cx="2389839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14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0FDE031A-13FA-45D1-AD84-9BF21AD91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26" y="694881"/>
            <a:ext cx="2377646" cy="396274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CC0E660F-68D5-49F2-BD85-921A5CBF39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2"/>
          <a:stretch/>
        </p:blipFill>
        <p:spPr>
          <a:xfrm>
            <a:off x="2897677" y="694881"/>
            <a:ext cx="2301339" cy="405028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8B16D01-0A4F-4016-88DF-6FBA9A5958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38"/>
          <a:stretch/>
        </p:blipFill>
        <p:spPr>
          <a:xfrm>
            <a:off x="5332583" y="607343"/>
            <a:ext cx="2583509" cy="426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44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000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120" y="162731"/>
            <a:ext cx="4254600" cy="481803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/>
          <p:nvPr/>
        </p:nvSpPr>
        <p:spPr>
          <a:xfrm>
            <a:off x="2786970" y="13350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Ďakujeme za pozornosť</a:t>
            </a:r>
            <a:r>
              <a:rPr lang="en" sz="30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!</a:t>
            </a:r>
            <a:endParaRPr sz="3000" b="1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8" name="Google Shape;268;p33"/>
          <p:cNvSpPr txBox="1">
            <a:spLocks noGrp="1"/>
          </p:cNvSpPr>
          <p:nvPr>
            <p:ph type="body" idx="4294967295"/>
          </p:nvPr>
        </p:nvSpPr>
        <p:spPr>
          <a:xfrm>
            <a:off x="2786970" y="2571750"/>
            <a:ext cx="3432900" cy="16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algn="ctr">
              <a:buNone/>
            </a:pPr>
            <a:r>
              <a:rPr lang="sk-SK" sz="1200" b="1" dirty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Miroslava Jarošová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ctr">
              <a:buNone/>
            </a:pPr>
            <a:r>
              <a:rPr lang="sk-SK" sz="1200" dirty="0">
                <a:solidFill>
                  <a:srgbClr val="7F7F7F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Senior PR </a:t>
            </a:r>
            <a:r>
              <a:rPr lang="sk-SK" sz="1200" dirty="0" err="1">
                <a:solidFill>
                  <a:srgbClr val="7F7F7F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consultant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ctr">
              <a:buNone/>
            </a:pPr>
            <a:r>
              <a:rPr lang="sk-SK" sz="1200" b="1" dirty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Tel.: +421 948 215 212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ctr">
              <a:buNone/>
            </a:pPr>
            <a:r>
              <a:rPr lang="cs-CZ" sz="1200" dirty="0">
                <a:solidFill>
                  <a:srgbClr val="76717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Email: </a:t>
            </a:r>
            <a:r>
              <a:rPr lang="cs-CZ" sz="1200" u="sng" dirty="0">
                <a:solidFill>
                  <a:srgbClr val="954F72"/>
                </a:solidFill>
                <a:latin typeface="Calibri Light" panose="020F03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miroslava.jarosova@prkonektor.sk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ctr">
              <a:buNone/>
            </a:pPr>
            <a:endParaRPr lang="sk-SK" sz="1200" b="1" dirty="0">
              <a:solidFill>
                <a:srgbClr val="787878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114300" indent="0" algn="ctr">
              <a:buNone/>
            </a:pPr>
            <a:r>
              <a:rPr lang="en-US" sz="1200" b="1" dirty="0">
                <a:solidFill>
                  <a:srgbClr val="787878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PR.Konektor</a:t>
            </a:r>
            <a:br>
              <a:rPr lang="en-US" sz="1200" dirty="0">
                <a:solidFill>
                  <a:srgbClr val="787878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1200" dirty="0" err="1">
                <a:solidFill>
                  <a:srgbClr val="787878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Plynárenská</a:t>
            </a:r>
            <a:r>
              <a:rPr lang="en-US" sz="1200" dirty="0">
                <a:solidFill>
                  <a:srgbClr val="787878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3D</a:t>
            </a:r>
            <a:br>
              <a:rPr lang="en-US" sz="1200" dirty="0">
                <a:solidFill>
                  <a:srgbClr val="787878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1200" dirty="0">
                <a:solidFill>
                  <a:srgbClr val="787878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821 09 Bratislava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" indent="0" algn="ctr">
              <a:buNone/>
            </a:pPr>
            <a:r>
              <a:rPr lang="en-US" sz="1200" u="sng" dirty="0">
                <a:solidFill>
                  <a:srgbClr val="0000FF"/>
                </a:solidFill>
                <a:latin typeface="Calibri Light" panose="020F03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www.prkonektor.sk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 u="sng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000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01" y="162731"/>
            <a:ext cx="4254600" cy="481803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728250" y="326618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Cieľ</a:t>
            </a:r>
            <a:endParaRPr sz="3000" b="1" dirty="0">
              <a:solidFill>
                <a:srgbClr val="C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4294967295"/>
          </p:nvPr>
        </p:nvSpPr>
        <p:spPr>
          <a:xfrm>
            <a:off x="728250" y="1035362"/>
            <a:ext cx="3432900" cy="33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lang="sk-SK" sz="1600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spojiť značku s tanečnou hudbou, trendy osobnosťou a technologickou </a:t>
            </a:r>
            <a:r>
              <a:rPr lang="sk-SK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vychytávkou</a:t>
            </a:r>
            <a:endParaRPr lang="sk-SK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podporiť imidž a  </a:t>
            </a:r>
            <a:r>
              <a:rPr lang="sk-SK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vizibilitu</a:t>
            </a: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brandu</a:t>
            </a:r>
            <a:endParaRPr lang="sk-SK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vzbudiť záujem o produkt a jeho kúpu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sz="12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Obrázok 4" descr="Obrázok, na ktorom je muž, stojaci, držiaci, predné&#10;&#10;Automaticky generovaný popis">
            <a:extLst>
              <a:ext uri="{FF2B5EF4-FFF2-40B4-BE49-F238E27FC236}">
                <a16:creationId xmlns:a16="http://schemas.microsoft.com/office/drawing/2014/main" id="{C3BB2813-14A3-45F0-89D5-CE4C34B4BC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41"/>
          <a:stretch/>
        </p:blipFill>
        <p:spPr>
          <a:xfrm>
            <a:off x="4654650" y="161512"/>
            <a:ext cx="4171950" cy="46746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265500" y="1912650"/>
            <a:ext cx="3531437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dirty="0">
                <a:solidFill>
                  <a:srgbClr val="A40000"/>
                </a:solidFill>
              </a:rPr>
              <a:t>ARNIE</a:t>
            </a:r>
            <a:endParaRPr sz="2400" dirty="0">
              <a:solidFill>
                <a:srgbClr val="A40000"/>
              </a:solidFill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B1C28DBA-C2F2-4809-BDA3-DB984401F9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739" y="0"/>
            <a:ext cx="467226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000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578602679">
            <a:hlinkClick r:id="" action="ppaction://media"/>
            <a:extLst>
              <a:ext uri="{FF2B5EF4-FFF2-40B4-BE49-F238E27FC236}">
                <a16:creationId xmlns:a16="http://schemas.microsoft.com/office/drawing/2014/main" id="{60A4DAC4-5C9E-4B4F-893F-DD7AC71AE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5649" y="156754"/>
            <a:ext cx="2640664" cy="4690654"/>
          </a:xfrm>
          <a:prstGeom prst="rect">
            <a:avLst/>
          </a:prstGeom>
        </p:spPr>
      </p:pic>
      <p:pic>
        <p:nvPicPr>
          <p:cNvPr id="4" name="Google Shape;85;p15">
            <a:extLst>
              <a:ext uri="{FF2B5EF4-FFF2-40B4-BE49-F238E27FC236}">
                <a16:creationId xmlns:a16="http://schemas.microsoft.com/office/drawing/2014/main" id="{1BE6BE08-43E5-4171-9D78-C68D9A549EC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392" y="156754"/>
            <a:ext cx="4579711" cy="48180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C1EE0E9D-C6E4-4661-B56D-20567A251432}"/>
              </a:ext>
            </a:extLst>
          </p:cNvPr>
          <p:cNvSpPr/>
          <p:nvPr/>
        </p:nvSpPr>
        <p:spPr>
          <a:xfrm>
            <a:off x="457835" y="879221"/>
            <a:ext cx="4060823" cy="3373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ClrTx/>
              <a:buSzPts val="2100"/>
              <a:buFont typeface="Arial" panose="020B0604020202020204" pitchFamily="34" charset="0"/>
              <a:buChar char="•"/>
            </a:pPr>
            <a:r>
              <a:rPr lang="sk-SK" sz="1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ARnie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 </a:t>
            </a: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môže byť pre značku atraktívnym a trendy marketingovým nástrojom, ktorý 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zábavnou formou zviditeľní komunikačné posolstvá  a  produkt </a:t>
            </a:r>
          </a:p>
          <a:p>
            <a:pPr marL="285750" lvl="0" indent="-285750">
              <a:lnSpc>
                <a:spcPct val="150000"/>
              </a:lnSpc>
              <a:buClrTx/>
              <a:buSzPts val="2100"/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prepojenie </a:t>
            </a:r>
            <a:r>
              <a:rPr lang="sk-SK" sz="1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brandu</a:t>
            </a: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 a produktu v </a:t>
            </a:r>
            <a:r>
              <a:rPr lang="sk-SK" sz="1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ARnie</a:t>
            </a:r>
            <a:r>
              <a:rPr lang="sk-SK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 </a:t>
            </a:r>
            <a:r>
              <a:rPr lang="sk-SK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/>
                <a:sym typeface="Lato"/>
              </a:rPr>
              <a:t>originálnym spôsobom podporuje dopyt po produkte a   pozitívne vnímanie </a:t>
            </a:r>
            <a:endParaRPr lang="sk-SK" sz="1600" b="1" dirty="0">
              <a:solidFill>
                <a:schemeClr val="bg2">
                  <a:lumMod val="75000"/>
                  <a:lumOff val="25000"/>
                </a:scheme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74493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vonkajšie, znak, zastaviť, jedlo&#10;&#10;Automaticky generovaný popis">
            <a:extLst>
              <a:ext uri="{FF2B5EF4-FFF2-40B4-BE49-F238E27FC236}">
                <a16:creationId xmlns:a16="http://schemas.microsoft.com/office/drawing/2014/main" id="{258882B3-787C-48D0-A31E-52C2AFE45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651375" cy="5143500"/>
          </a:xfrm>
          <a:prstGeom prst="rect">
            <a:avLst/>
          </a:prstGeom>
        </p:spPr>
      </p:pic>
      <p:pic>
        <p:nvPicPr>
          <p:cNvPr id="6" name="Obrázok 5" descr="Obrázok, na ktorom je počítač, prenosný počítač, písací stôl, sedenie&#10;&#10;Automaticky generovaný popis">
            <a:extLst>
              <a:ext uri="{FF2B5EF4-FFF2-40B4-BE49-F238E27FC236}">
                <a16:creationId xmlns:a16="http://schemas.microsoft.com/office/drawing/2014/main" id="{474356D0-9147-4425-82F4-8208D3312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90" y="122222"/>
            <a:ext cx="3791150" cy="466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8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283100" y="712150"/>
            <a:ext cx="8631600" cy="3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k-SK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KLIP A PRODUCT PLACEMENT</a:t>
            </a:r>
            <a:endParaRPr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67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1107621" y="9449"/>
            <a:ext cx="3366946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3600" dirty="0">
                <a:solidFill>
                  <a:srgbClr val="C00000"/>
                </a:solidFill>
              </a:rPr>
              <a:t>Klip „</a:t>
            </a:r>
            <a:r>
              <a:rPr lang="sk-SK" sz="3600" dirty="0" err="1">
                <a:solidFill>
                  <a:srgbClr val="C00000"/>
                </a:solidFill>
              </a:rPr>
              <a:t>Anabel</a:t>
            </a:r>
            <a:r>
              <a:rPr lang="sk-SK" sz="3600" dirty="0">
                <a:solidFill>
                  <a:srgbClr val="C00000"/>
                </a:solidFill>
              </a:rPr>
              <a:t>“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2" name="Online médium 1" title="ￅﾠorty x ADiss - ANABEL (prod. Peter Pann) /OFFICIAL VIDEO/">
            <a:hlinkClick r:id="" action="ppaction://media"/>
            <a:extLst>
              <a:ext uri="{FF2B5EF4-FFF2-40B4-BE49-F238E27FC236}">
                <a16:creationId xmlns:a16="http://schemas.microsoft.com/office/drawing/2014/main" id="{F47DE4DC-8EFC-48C2-B14C-9C5BAE967A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07621" y="737079"/>
            <a:ext cx="7145106" cy="40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0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658280C-DC4A-4EE4-9A69-5FECBF41E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14" y="521494"/>
            <a:ext cx="5279572" cy="222732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4B0A71F0-191E-43FB-862C-BD5B4622D6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101" y="2898079"/>
            <a:ext cx="4957399" cy="20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9526"/>
      </p:ext>
    </p:extLst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200</Words>
  <Application>Microsoft Macintosh PowerPoint</Application>
  <PresentationFormat>Prezentácia na obrazovke (16:9)</PresentationFormat>
  <Paragraphs>36</Paragraphs>
  <Slides>23</Slides>
  <Notes>23</Notes>
  <HiddenSlides>0</HiddenSlides>
  <MMClips>3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0" baseType="lpstr">
      <vt:lpstr>Raleway</vt:lpstr>
      <vt:lpstr>Calibri</vt:lpstr>
      <vt:lpstr>Arial</vt:lpstr>
      <vt:lpstr>Lato</vt:lpstr>
      <vt:lpstr>Calibri Light</vt:lpstr>
      <vt:lpstr>Open Sans</vt:lpstr>
      <vt:lpstr>Swiss</vt:lpstr>
      <vt:lpstr>Digitálne PR pre </vt:lpstr>
      <vt:lpstr>Prezentácia programu PowerPoint</vt:lpstr>
      <vt:lpstr>Prezentácia programu PowerPoint</vt:lpstr>
      <vt:lpstr>ARNIE</vt:lpstr>
      <vt:lpstr>Prezentácia programu PowerPoint</vt:lpstr>
      <vt:lpstr>Prezentácia programu PowerPoint</vt:lpstr>
      <vt:lpstr> KLIP A PRODUCT PLACEMENT</vt:lpstr>
      <vt:lpstr>Klip „Anabel“</vt:lpstr>
      <vt:lpstr>Prezentácia programu PowerPoint</vt:lpstr>
      <vt:lpstr>Prezentácia programu PowerPoint</vt:lpstr>
      <vt:lpstr>Prezentácia programu PowerPoint</vt:lpstr>
      <vt:lpstr>Prezentácia programu PowerPoint</vt:lpstr>
      <vt:lpstr>  HUDOBNÉ PR</vt:lpstr>
      <vt:lpstr>Prezentácia programu PowerPoint</vt:lpstr>
      <vt:lpstr>Prezentácia programu PowerPoint</vt:lpstr>
      <vt:lpstr>Prezentácia programu PowerPoint</vt:lpstr>
      <vt:lpstr>  CROSS PROMO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Digitálne PR pre</dc:title>
  <dc:creator>Admin</dc:creator>
  <cp:lastModifiedBy>Matúš Stračiak</cp:lastModifiedBy>
  <cp:revision>31</cp:revision>
  <dcterms:modified xsi:type="dcterms:W3CDTF">2020-01-10T11:45:49Z</dcterms:modified>
</cp:coreProperties>
</file>