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59" r:id="rId1"/>
  </p:sldMasterIdLst>
  <p:notesMasterIdLst>
    <p:notesMasterId r:id="rId10"/>
  </p:notesMasterIdLst>
  <p:sldIdLst>
    <p:sldId id="277" r:id="rId2"/>
    <p:sldId id="258" r:id="rId3"/>
    <p:sldId id="304" r:id="rId4"/>
    <p:sldId id="285" r:id="rId5"/>
    <p:sldId id="259" r:id="rId6"/>
    <p:sldId id="303" r:id="rId7"/>
    <p:sldId id="283" r:id="rId8"/>
    <p:sldId id="276" r:id="rId9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11"/>
      <p:bold r:id="rId12"/>
      <p:italic r:id="rId13"/>
      <p:boldItalic r:id="rId14"/>
    </p:embeddedFont>
    <p:embeddedFont>
      <p:font typeface="Lato" panose="020F0502020204030203" pitchFamily="34" charset="0"/>
      <p:regular r:id="rId15"/>
      <p:bold r:id="rId16"/>
      <p:italic r:id="rId17"/>
      <p:boldItalic r:id="rId18"/>
    </p:embeddedFont>
    <p:embeddedFont>
      <p:font typeface="Open Sans" panose="020B0606030504020204" pitchFamily="34" charset="0"/>
      <p:regular r:id="rId19"/>
      <p:bold r:id="rId20"/>
      <p:italic r:id="rId21"/>
      <p:boldItalic r:id="rId22"/>
    </p:embeddedFont>
    <p:embeddedFont>
      <p:font typeface="Raleway" panose="020B0503030101060003" pitchFamily="34" charset="0"/>
      <p:regular r:id="rId23"/>
      <p:bold r:id="rId24"/>
      <p:italic r:id="rId25"/>
      <p:boldItalic r:id="rId2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Predvolená sekcia" id="{8EAF3B18-1E4A-D84A-AF67-1159FB80EC9C}">
          <p14:sldIdLst>
            <p14:sldId id="277"/>
            <p14:sldId id="258"/>
            <p14:sldId id="304"/>
            <p14:sldId id="285"/>
            <p14:sldId id="259"/>
            <p14:sldId id="303"/>
            <p14:sldId id="283"/>
            <p14:sldId id="276"/>
          </p14:sldIdLst>
        </p14:section>
        <p14:section name="Sekcia bez názvu" id="{AECEEF7E-A454-1345-BC1C-153E492A2AAF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4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5F0C57F-C5CD-4D29-B00C-DB9B1C09E5E2}">
  <a:tblStyle styleId="{85F0C57F-C5CD-4D29-B00C-DB9B1C09E5E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969"/>
    <p:restoredTop sz="94592"/>
  </p:normalViewPr>
  <p:slideViewPr>
    <p:cSldViewPr snapToGrid="0">
      <p:cViewPr>
        <p:scale>
          <a:sx n="133" d="100"/>
          <a:sy n="133" d="100"/>
        </p:scale>
        <p:origin x="696" y="17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26" Type="http://schemas.openxmlformats.org/officeDocument/2006/relationships/font" Target="fonts/font16.fntdata"/><Relationship Id="rId3" Type="http://schemas.openxmlformats.org/officeDocument/2006/relationships/slide" Target="slides/slide2.xml"/><Relationship Id="rId21" Type="http://schemas.openxmlformats.org/officeDocument/2006/relationships/font" Target="fonts/font11.fntdata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5" Type="http://schemas.openxmlformats.org/officeDocument/2006/relationships/font" Target="fonts/font15.fntdata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font" Target="fonts/font10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24" Type="http://schemas.openxmlformats.org/officeDocument/2006/relationships/font" Target="fonts/font14.fntdata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23" Type="http://schemas.openxmlformats.org/officeDocument/2006/relationships/font" Target="fonts/font13.fntdata"/><Relationship Id="rId28" Type="http://schemas.openxmlformats.org/officeDocument/2006/relationships/viewProps" Target="viewProps.xml"/><Relationship Id="rId10" Type="http://schemas.openxmlformats.org/officeDocument/2006/relationships/notesMaster" Target="notesMasters/notesMaster1.xml"/><Relationship Id="rId19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Relationship Id="rId22" Type="http://schemas.openxmlformats.org/officeDocument/2006/relationships/font" Target="fonts/font12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d5b15f0a3_5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d5b15f0a3_5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143066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723630543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723630543_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d5b15f0a3_5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d5b15f0a3_5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922064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cb9a0b074_1_1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cb9a0b074_1_1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54845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d251bb473_0_6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d251bb473_0_6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cb9a0b074_1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cb9a0b074_1_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565968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cb9a0b074_1_2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" name="Google Shape;263;gcb9a0b074_1_2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Google Shape;17;p3"/>
          <p:cNvCxnSpPr/>
          <p:nvPr/>
        </p:nvCxnSpPr>
        <p:spPr>
          <a:xfrm>
            <a:off x="425200" y="415650"/>
            <a:ext cx="8296800" cy="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8" name="Google Shape;18;p3"/>
          <p:cNvCxnSpPr/>
          <p:nvPr/>
        </p:nvCxnSpPr>
        <p:spPr>
          <a:xfrm>
            <a:off x="425200" y="4740000"/>
            <a:ext cx="82968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406425" y="1806825"/>
            <a:ext cx="8296800" cy="154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Google Shape;22;p4"/>
          <p:cNvCxnSpPr/>
          <p:nvPr/>
        </p:nvCxnSpPr>
        <p:spPr>
          <a:xfrm>
            <a:off x="2477724" y="415650"/>
            <a:ext cx="6244200" cy="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3" name="Google Shape;23;p4"/>
          <p:cNvCxnSpPr/>
          <p:nvPr/>
        </p:nvCxnSpPr>
        <p:spPr>
          <a:xfrm>
            <a:off x="2477724" y="4740000"/>
            <a:ext cx="6244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4" name="Google Shape;24;p4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5" name="Google Shape;25;p4"/>
          <p:cNvSpPr txBox="1">
            <a:spLocks noGrp="1"/>
          </p:cNvSpPr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body" idx="1"/>
          </p:nvPr>
        </p:nvSpPr>
        <p:spPr>
          <a:xfrm>
            <a:off x="2410112" y="1595776"/>
            <a:ext cx="6321600" cy="30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Google Shape;29;p5"/>
          <p:cNvCxnSpPr/>
          <p:nvPr/>
        </p:nvCxnSpPr>
        <p:spPr>
          <a:xfrm>
            <a:off x="2477724" y="415650"/>
            <a:ext cx="6244200" cy="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0" name="Google Shape;30;p5"/>
          <p:cNvCxnSpPr/>
          <p:nvPr/>
        </p:nvCxnSpPr>
        <p:spPr>
          <a:xfrm>
            <a:off x="2477724" y="4740000"/>
            <a:ext cx="6244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1" name="Google Shape;31;p5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2" name="Google Shape;32;p5"/>
          <p:cNvSpPr txBox="1">
            <a:spLocks noGrp="1"/>
          </p:cNvSpPr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body" idx="1"/>
          </p:nvPr>
        </p:nvSpPr>
        <p:spPr>
          <a:xfrm>
            <a:off x="2400303" y="1602675"/>
            <a:ext cx="3071400" cy="30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body" idx="2"/>
          </p:nvPr>
        </p:nvSpPr>
        <p:spPr>
          <a:xfrm>
            <a:off x="5650572" y="1602675"/>
            <a:ext cx="3071400" cy="30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rgbClr val="353535"/>
        </a:solidFill>
        <a:effectLst/>
      </p:bgPr>
    </p:bg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5" name="Google Shape;45;p8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6" name="Google Shape;46;p8"/>
          <p:cNvSpPr txBox="1">
            <a:spLocks noGrp="1"/>
          </p:cNvSpPr>
          <p:nvPr>
            <p:ph type="title"/>
          </p:nvPr>
        </p:nvSpPr>
        <p:spPr>
          <a:xfrm>
            <a:off x="283103" y="712141"/>
            <a:ext cx="6244200" cy="383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8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9"/>
          <p:cNvSpPr/>
          <p:nvPr/>
        </p:nvSpPr>
        <p:spPr>
          <a:xfrm>
            <a:off x="4572000" y="12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50" name="Google Shape;50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1" name="Google Shape;51;p9"/>
          <p:cNvSpPr txBox="1">
            <a:spLocks noGrp="1"/>
          </p:cNvSpPr>
          <p:nvPr>
            <p:ph type="title"/>
          </p:nvPr>
        </p:nvSpPr>
        <p:spPr>
          <a:xfrm>
            <a:off x="265500" y="1397350"/>
            <a:ext cx="4045200" cy="131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9"/>
          <p:cNvSpPr txBox="1">
            <a:spLocks noGrp="1"/>
          </p:cNvSpPr>
          <p:nvPr>
            <p:ph type="subTitle" idx="1"/>
          </p:nvPr>
        </p:nvSpPr>
        <p:spPr>
          <a:xfrm>
            <a:off x="265500" y="2735371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3" name="Google Shape;53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4" name="Google Shape;54;p9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6" name="Google Shape;56;p10"/>
          <p:cNvCxnSpPr/>
          <p:nvPr/>
        </p:nvCxnSpPr>
        <p:spPr>
          <a:xfrm>
            <a:off x="425200" y="4740000"/>
            <a:ext cx="82968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7" name="Google Shape;57;p10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8" name="Google Shape;58;p10"/>
          <p:cNvSpPr txBox="1">
            <a:spLocks noGrp="1"/>
          </p:cNvSpPr>
          <p:nvPr>
            <p:ph type="body" idx="1"/>
          </p:nvPr>
        </p:nvSpPr>
        <p:spPr>
          <a:xfrm>
            <a:off x="328017" y="4226025"/>
            <a:ext cx="83886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59" name="Google Shape;59;p10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1" name="Google Shape;61;p11"/>
          <p:cNvCxnSpPr/>
          <p:nvPr/>
        </p:nvCxnSpPr>
        <p:spPr>
          <a:xfrm>
            <a:off x="425200" y="4740000"/>
            <a:ext cx="82968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2" name="Google Shape;62;p11"/>
          <p:cNvCxnSpPr/>
          <p:nvPr/>
        </p:nvCxnSpPr>
        <p:spPr>
          <a:xfrm>
            <a:off x="425200" y="415650"/>
            <a:ext cx="8296800" cy="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3" name="Google Shape;63;p11"/>
          <p:cNvSpPr txBox="1">
            <a:spLocks noGrp="1"/>
          </p:cNvSpPr>
          <p:nvPr>
            <p:ph type="title" hasCustomPrompt="1"/>
          </p:nvPr>
        </p:nvSpPr>
        <p:spPr>
          <a:xfrm>
            <a:off x="853950" y="1304850"/>
            <a:ext cx="7436100" cy="15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t>xx%</a:t>
            </a:r>
          </a:p>
        </p:txBody>
      </p:sp>
      <p:sp>
        <p:nvSpPr>
          <p:cNvPr id="64" name="Google Shape;64;p11"/>
          <p:cNvSpPr txBox="1">
            <a:spLocks noGrp="1"/>
          </p:cNvSpPr>
          <p:nvPr>
            <p:ph type="body" idx="1"/>
          </p:nvPr>
        </p:nvSpPr>
        <p:spPr>
          <a:xfrm>
            <a:off x="853950" y="2919450"/>
            <a:ext cx="7436100" cy="10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5" name="Google Shape;65;p11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2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wiss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2410112" y="1595776"/>
            <a:ext cx="6321600" cy="30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ato"/>
              <a:buChar char="●"/>
              <a:defRPr sz="1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 rtl="0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 rtl="0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 rtl="0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 rtl="0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 rtl="0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 rtl="0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 rtl="0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 rtl="0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4" r:id="rId4"/>
    <p:sldLayoutId id="2147483655" r:id="rId5"/>
    <p:sldLayoutId id="2147483656" r:id="rId6"/>
    <p:sldLayoutId id="2147483657" r:id="rId7"/>
    <p:sldLayoutId id="2147483658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10" Type="http://schemas.openxmlformats.org/officeDocument/2006/relationships/image" Target="../media/image10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18" Type="http://schemas.openxmlformats.org/officeDocument/2006/relationships/image" Target="../media/image29.jpeg"/><Relationship Id="rId3" Type="http://schemas.openxmlformats.org/officeDocument/2006/relationships/image" Target="../media/image14.jpeg"/><Relationship Id="rId21" Type="http://schemas.openxmlformats.org/officeDocument/2006/relationships/image" Target="../media/image32.jpg"/><Relationship Id="rId7" Type="http://schemas.openxmlformats.org/officeDocument/2006/relationships/image" Target="../media/image18.jpeg"/><Relationship Id="rId12" Type="http://schemas.openxmlformats.org/officeDocument/2006/relationships/image" Target="../media/image23.png"/><Relationship Id="rId17" Type="http://schemas.openxmlformats.org/officeDocument/2006/relationships/image" Target="../media/image28.emf"/><Relationship Id="rId2" Type="http://schemas.openxmlformats.org/officeDocument/2006/relationships/image" Target="../media/image13.jpeg"/><Relationship Id="rId16" Type="http://schemas.openxmlformats.org/officeDocument/2006/relationships/image" Target="../media/image27.png"/><Relationship Id="rId20" Type="http://schemas.openxmlformats.org/officeDocument/2006/relationships/image" Target="../media/image31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.jpe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6.jpeg"/><Relationship Id="rId10" Type="http://schemas.openxmlformats.org/officeDocument/2006/relationships/image" Target="../media/image21.jpeg"/><Relationship Id="rId19" Type="http://schemas.openxmlformats.org/officeDocument/2006/relationships/image" Target="../media/image30.jpeg"/><Relationship Id="rId4" Type="http://schemas.openxmlformats.org/officeDocument/2006/relationships/image" Target="../media/image15.emf"/><Relationship Id="rId9" Type="http://schemas.openxmlformats.org/officeDocument/2006/relationships/image" Target="../media/image20.png"/><Relationship Id="rId1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hyperlink" Target="http://www.mileniali.sk/" TargetMode="External"/><Relationship Id="rId5" Type="http://schemas.openxmlformats.org/officeDocument/2006/relationships/hyperlink" Target="http://www.prkonektor.sk/" TargetMode="External"/><Relationship Id="rId4" Type="http://schemas.openxmlformats.org/officeDocument/2006/relationships/hyperlink" Target="mailto:katarina.selecka@prkonektor.sk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ok 7">
            <a:extLst>
              <a:ext uri="{FF2B5EF4-FFF2-40B4-BE49-F238E27FC236}">
                <a16:creationId xmlns:a16="http://schemas.microsoft.com/office/drawing/2014/main" id="{09422EAB-EB55-5344-9F1A-444381835F0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507582" cy="5143500"/>
          </a:xfrm>
          <a:prstGeom prst="rect">
            <a:avLst/>
          </a:prstGeom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id="{30E5A515-F294-3F40-B2DA-61B4FEABABD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683" y="0"/>
            <a:ext cx="3507582" cy="5143500"/>
          </a:xfrm>
          <a:prstGeom prst="rect">
            <a:avLst/>
          </a:prstGeom>
        </p:spPr>
      </p:pic>
      <p:pic>
        <p:nvPicPr>
          <p:cNvPr id="6" name="Obrázok 5">
            <a:extLst>
              <a:ext uri="{FF2B5EF4-FFF2-40B4-BE49-F238E27FC236}">
                <a16:creationId xmlns:a16="http://schemas.microsoft.com/office/drawing/2014/main" id="{D1500250-C4FC-E14F-B6C0-80E6C9BBF0D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6684" y="0"/>
            <a:ext cx="3507582" cy="5143500"/>
          </a:xfrm>
          <a:prstGeom prst="rect">
            <a:avLst/>
          </a:prstGeom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id="{3F8B6CFC-DC4A-254E-878D-520E7F6A025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9550" y="0"/>
            <a:ext cx="3507582" cy="5143500"/>
          </a:xfrm>
          <a:prstGeom prst="rect">
            <a:avLst/>
          </a:prstGeom>
        </p:spPr>
      </p:pic>
      <p:pic>
        <p:nvPicPr>
          <p:cNvPr id="9" name="Obrázok 8">
            <a:extLst>
              <a:ext uri="{FF2B5EF4-FFF2-40B4-BE49-F238E27FC236}">
                <a16:creationId xmlns:a16="http://schemas.microsoft.com/office/drawing/2014/main" id="{7AEC474B-C773-D048-A21F-104B90AC73D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9794" y="0"/>
            <a:ext cx="3507582" cy="5143500"/>
          </a:xfrm>
          <a:prstGeom prst="rect">
            <a:avLst/>
          </a:prstGeom>
        </p:spPr>
      </p:pic>
      <p:pic>
        <p:nvPicPr>
          <p:cNvPr id="10" name="Obrázok 9">
            <a:extLst>
              <a:ext uri="{FF2B5EF4-FFF2-40B4-BE49-F238E27FC236}">
                <a16:creationId xmlns:a16="http://schemas.microsoft.com/office/drawing/2014/main" id="{FA36BBFA-E9E7-1245-B2C3-9A8086BED68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6418" y="0"/>
            <a:ext cx="3507582" cy="5143500"/>
          </a:xfrm>
          <a:prstGeom prst="rect">
            <a:avLst/>
          </a:prstGeom>
        </p:spPr>
      </p:pic>
      <p:sp>
        <p:nvSpPr>
          <p:cNvPr id="11" name="Google Shape;72;p13">
            <a:extLst>
              <a:ext uri="{FF2B5EF4-FFF2-40B4-BE49-F238E27FC236}">
                <a16:creationId xmlns:a16="http://schemas.microsoft.com/office/drawing/2014/main" id="{25398898-C2CC-E741-8F28-D913000F832F}"/>
              </a:ext>
            </a:extLst>
          </p:cNvPr>
          <p:cNvSpPr txBox="1">
            <a:spLocks/>
          </p:cNvSpPr>
          <p:nvPr/>
        </p:nvSpPr>
        <p:spPr>
          <a:xfrm>
            <a:off x="5144266" y="1946934"/>
            <a:ext cx="2726779" cy="60752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sk-SK" sz="2400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 komunikácia</a:t>
            </a:r>
            <a:br>
              <a:rPr lang="sk-SK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sk-SK" sz="2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4" name="Obrázok 13">
            <a:extLst>
              <a:ext uri="{FF2B5EF4-FFF2-40B4-BE49-F238E27FC236}">
                <a16:creationId xmlns:a16="http://schemas.microsoft.com/office/drawing/2014/main" id="{19377E12-6172-9A47-B25D-E28E498087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9881" y="1328948"/>
            <a:ext cx="995283" cy="617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4455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40000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4701" y="326618"/>
            <a:ext cx="3977634" cy="4654150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5"/>
          <p:cNvSpPr txBox="1"/>
          <p:nvPr/>
        </p:nvSpPr>
        <p:spPr>
          <a:xfrm>
            <a:off x="728250" y="572504"/>
            <a:ext cx="3432900" cy="7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000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Raleway"/>
              </a:rPr>
              <a:t>Cieľ</a:t>
            </a:r>
            <a:endParaRPr sz="3000" b="1" dirty="0">
              <a:solidFill>
                <a:srgbClr val="C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Raleway"/>
            </a:endParaRPr>
          </a:p>
        </p:txBody>
      </p:sp>
      <p:sp>
        <p:nvSpPr>
          <p:cNvPr id="88" name="Google Shape;88;p15"/>
          <p:cNvSpPr txBox="1">
            <a:spLocks noGrp="1"/>
          </p:cNvSpPr>
          <p:nvPr>
            <p:ph type="body" idx="4294967295"/>
          </p:nvPr>
        </p:nvSpPr>
        <p:spPr>
          <a:xfrm>
            <a:off x="728250" y="1035362"/>
            <a:ext cx="3432900" cy="332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buNone/>
            </a:pPr>
            <a:endParaRPr lang="sk-SK" sz="1600" dirty="0">
              <a:solidFill>
                <a:schemeClr val="bg2">
                  <a:lumMod val="75000"/>
                  <a:lumOff val="2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k-SK" dirty="0">
                <a:solidFill>
                  <a:schemeClr val="bg2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zabezpečiť mediálnu </a:t>
            </a:r>
            <a:r>
              <a:rPr lang="sk-SK" dirty="0" err="1">
                <a:solidFill>
                  <a:schemeClr val="bg2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vizibilitu</a:t>
            </a:r>
            <a:r>
              <a:rPr lang="sk-SK" dirty="0">
                <a:solidFill>
                  <a:schemeClr val="bg2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festivalu a jeho </a:t>
            </a:r>
            <a:r>
              <a:rPr lang="sk-SK" dirty="0" err="1">
                <a:solidFill>
                  <a:schemeClr val="bg2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headlinerov</a:t>
            </a:r>
            <a:r>
              <a:rPr lang="sk-SK" dirty="0">
                <a:solidFill>
                  <a:schemeClr val="bg2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 čo najefektívnejšie mediálne pokrytie </a:t>
            </a:r>
            <a:r>
              <a:rPr lang="sk-SK" dirty="0" err="1">
                <a:solidFill>
                  <a:schemeClr val="bg2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free</a:t>
            </a:r>
            <a:r>
              <a:rPr lang="sk-SK" dirty="0">
                <a:solidFill>
                  <a:schemeClr val="bg2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PR výstupmi v kľúčových médiách v dobe tesne pred a počas trvania festivalu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endParaRPr lang="sk-SK" dirty="0">
              <a:solidFill>
                <a:schemeClr val="bg2">
                  <a:lumMod val="75000"/>
                  <a:lumOff val="2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" name="Obrázok 2">
            <a:extLst>
              <a:ext uri="{FF2B5EF4-FFF2-40B4-BE49-F238E27FC236}">
                <a16:creationId xmlns:a16="http://schemas.microsoft.com/office/drawing/2014/main" id="{85A36A0C-D646-2C4E-B074-1FF6995D78A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94589">
            <a:off x="4556774" y="275505"/>
            <a:ext cx="2165390" cy="1627426"/>
          </a:xfrm>
          <a:prstGeom prst="rect">
            <a:avLst/>
          </a:prstGeom>
        </p:spPr>
      </p:pic>
      <p:pic>
        <p:nvPicPr>
          <p:cNvPr id="6" name="Obrázok 5">
            <a:extLst>
              <a:ext uri="{FF2B5EF4-FFF2-40B4-BE49-F238E27FC236}">
                <a16:creationId xmlns:a16="http://schemas.microsoft.com/office/drawing/2014/main" id="{89F43047-9202-504E-84D6-18B6152706E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37257">
            <a:off x="6768400" y="309930"/>
            <a:ext cx="1716998" cy="1287748"/>
          </a:xfrm>
          <a:prstGeom prst="rect">
            <a:avLst/>
          </a:prstGeom>
        </p:spPr>
      </p:pic>
      <p:pic>
        <p:nvPicPr>
          <p:cNvPr id="8" name="Obrázok 7">
            <a:extLst>
              <a:ext uri="{FF2B5EF4-FFF2-40B4-BE49-F238E27FC236}">
                <a16:creationId xmlns:a16="http://schemas.microsoft.com/office/drawing/2014/main" id="{7DCE7DC9-57BD-B347-AE53-FEDC921B767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6643" y="1596914"/>
            <a:ext cx="2411345" cy="1353989"/>
          </a:xfrm>
          <a:prstGeom prst="rect">
            <a:avLst/>
          </a:prstGeom>
        </p:spPr>
      </p:pic>
      <p:pic>
        <p:nvPicPr>
          <p:cNvPr id="10" name="Obrázok 9">
            <a:extLst>
              <a:ext uri="{FF2B5EF4-FFF2-40B4-BE49-F238E27FC236}">
                <a16:creationId xmlns:a16="http://schemas.microsoft.com/office/drawing/2014/main" id="{7D267D3A-DD1C-8240-831F-C497B8D8895B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304703">
            <a:off x="4940300" y="1648707"/>
            <a:ext cx="1281436" cy="1722940"/>
          </a:xfrm>
          <a:prstGeom prst="rect">
            <a:avLst/>
          </a:prstGeom>
        </p:spPr>
      </p:pic>
      <p:pic>
        <p:nvPicPr>
          <p:cNvPr id="12" name="Obrázok 11">
            <a:extLst>
              <a:ext uri="{FF2B5EF4-FFF2-40B4-BE49-F238E27FC236}">
                <a16:creationId xmlns:a16="http://schemas.microsoft.com/office/drawing/2014/main" id="{DD79479B-D944-194D-B4B6-2ACD1BD2D09F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7979" y="3510932"/>
            <a:ext cx="2064120" cy="1369604"/>
          </a:xfrm>
          <a:prstGeom prst="rect">
            <a:avLst/>
          </a:prstGeom>
        </p:spPr>
      </p:pic>
      <p:pic>
        <p:nvPicPr>
          <p:cNvPr id="14" name="Obrázok 13">
            <a:extLst>
              <a:ext uri="{FF2B5EF4-FFF2-40B4-BE49-F238E27FC236}">
                <a16:creationId xmlns:a16="http://schemas.microsoft.com/office/drawing/2014/main" id="{248C8C3B-E005-0449-899A-A527FE3C32E8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86123">
            <a:off x="5899345" y="2994127"/>
            <a:ext cx="1686619" cy="1124962"/>
          </a:xfrm>
          <a:prstGeom prst="rect">
            <a:avLst/>
          </a:prstGeom>
        </p:spPr>
      </p:pic>
      <p:pic>
        <p:nvPicPr>
          <p:cNvPr id="16" name="Obrázok 15">
            <a:extLst>
              <a:ext uri="{FF2B5EF4-FFF2-40B4-BE49-F238E27FC236}">
                <a16:creationId xmlns:a16="http://schemas.microsoft.com/office/drawing/2014/main" id="{A11DD7F4-7D9F-4145-B161-E946D8EE81F1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93330">
            <a:off x="4662717" y="3600654"/>
            <a:ext cx="1545749" cy="1087563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ok 7">
            <a:extLst>
              <a:ext uri="{FF2B5EF4-FFF2-40B4-BE49-F238E27FC236}">
                <a16:creationId xmlns:a16="http://schemas.microsoft.com/office/drawing/2014/main" id="{0430F4EE-4181-C448-A926-C06375563F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34429"/>
          </a:xfrm>
          <a:prstGeom prst="rect">
            <a:avLst/>
          </a:prstGeom>
          <a:solidFill>
            <a:schemeClr val="tx2">
              <a:alpha val="69000"/>
            </a:schemeClr>
          </a:solidFill>
        </p:spPr>
      </p:pic>
      <p:sp>
        <p:nvSpPr>
          <p:cNvPr id="9" name="Obdĺžnik 8">
            <a:extLst>
              <a:ext uri="{FF2B5EF4-FFF2-40B4-BE49-F238E27FC236}">
                <a16:creationId xmlns:a16="http://schemas.microsoft.com/office/drawing/2014/main" id="{96A5CADE-2495-3D42-A3EE-B5228D79EAFC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2">
              <a:alpha val="60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" name="BlokTextu 1">
            <a:extLst>
              <a:ext uri="{FF2B5EF4-FFF2-40B4-BE49-F238E27FC236}">
                <a16:creationId xmlns:a16="http://schemas.microsoft.com/office/drawing/2014/main" id="{57D688C4-2368-384F-8904-EDAA7D174D1F}"/>
              </a:ext>
            </a:extLst>
          </p:cNvPr>
          <p:cNvSpPr txBox="1"/>
          <p:nvPr/>
        </p:nvSpPr>
        <p:spPr>
          <a:xfrm>
            <a:off x="727529" y="1284621"/>
            <a:ext cx="803709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Bola to kampaň o srdci. </a:t>
            </a:r>
          </a:p>
          <a:p>
            <a:endParaRPr lang="sk-SK" sz="16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sk-SK" sz="16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Festival Mesiac fotografie bol pre jednu z našich senior </a:t>
            </a:r>
            <a:r>
              <a:rPr lang="sk-SK" sz="16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accountiek</a:t>
            </a:r>
            <a:r>
              <a:rPr lang="sk-SK" sz="16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sk-SK" sz="16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dream</a:t>
            </a:r>
            <a:r>
              <a:rPr lang="sk-SK" sz="16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sk-SK" sz="16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client</a:t>
            </a:r>
            <a:r>
              <a:rPr lang="sk-SK" sz="16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Keď sa naskytla táto možnosť, rozhodli sme sa do toho ísť aj napriek </a:t>
            </a:r>
            <a:r>
              <a:rPr lang="sk-SK" sz="16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ultra</a:t>
            </a:r>
            <a:r>
              <a:rPr lang="sk-SK" sz="16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sk-SK" sz="16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low-budgetu</a:t>
            </a:r>
            <a:r>
              <a:rPr lang="sk-SK" sz="16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klienta na PR aktivity a kampaň sme vnímali prakticky ako pro </a:t>
            </a:r>
            <a:r>
              <a:rPr lang="sk-SK" sz="16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bono</a:t>
            </a:r>
            <a:r>
              <a:rPr lang="sk-SK" sz="16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projekt.</a:t>
            </a:r>
          </a:p>
          <a:p>
            <a:r>
              <a:rPr lang="sk-SK" sz="16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Zvolili sme klasický PR prístup, ktorý sa nám vo finále osvedčil – proaktívne </a:t>
            </a:r>
            <a:r>
              <a:rPr lang="sk-SK" sz="16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media</a:t>
            </a:r>
            <a:r>
              <a:rPr lang="sk-SK" sz="16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sk-SK" sz="16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relations</a:t>
            </a:r>
            <a:r>
              <a:rPr lang="sk-SK" sz="16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zápalistú individuálnu komunikáciu a intenzívne mediálny servis. </a:t>
            </a:r>
          </a:p>
          <a:p>
            <a:endParaRPr lang="sk-SK" sz="16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sk-SK" sz="16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Nadšenie a blízkosť k téme našej </a:t>
            </a:r>
            <a:r>
              <a:rPr lang="sk-SK" sz="16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accountky</a:t>
            </a:r>
            <a:r>
              <a:rPr lang="sk-SK" sz="16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bolo cítiť, a aj preto sa nám podarili výsledky, s ktorými bol klient výrazne spokojný.</a:t>
            </a:r>
          </a:p>
          <a:p>
            <a:endParaRPr lang="sk-SK" sz="16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140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A40000"/>
        </a:solidFill>
        <a:effectLst/>
      </p:bgPr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85;p15">
            <a:extLst>
              <a:ext uri="{FF2B5EF4-FFF2-40B4-BE49-F238E27FC236}">
                <a16:creationId xmlns:a16="http://schemas.microsoft.com/office/drawing/2014/main" id="{1BE6BE08-43E5-4171-9D78-C68D9A549EC2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27631" y="266068"/>
            <a:ext cx="4508361" cy="471490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88;p15">
            <a:extLst>
              <a:ext uri="{FF2B5EF4-FFF2-40B4-BE49-F238E27FC236}">
                <a16:creationId xmlns:a16="http://schemas.microsoft.com/office/drawing/2014/main" id="{97D99B54-F80D-0E43-BC74-E975C0C0E848}"/>
              </a:ext>
            </a:extLst>
          </p:cNvPr>
          <p:cNvSpPr txBox="1">
            <a:spLocks/>
          </p:cNvSpPr>
          <p:nvPr/>
        </p:nvSpPr>
        <p:spPr>
          <a:xfrm>
            <a:off x="4995442" y="1148773"/>
            <a:ext cx="2955327" cy="2949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ato"/>
              <a:buChar char="●"/>
              <a:defRPr sz="18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>
              <a:buFont typeface="Lato"/>
              <a:buNone/>
            </a:pPr>
            <a:endParaRPr lang="sk-SK" sz="1600" dirty="0">
              <a:solidFill>
                <a:schemeClr val="bg2">
                  <a:lumMod val="75000"/>
                  <a:lumOff val="25000"/>
                </a:schemeClr>
              </a:solidFill>
              <a:latin typeface="Raleway" panose="020B060402020202020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sk-SK" sz="3000" b="1" dirty="0">
                <a:solidFill>
                  <a:schemeClr val="accent6">
                    <a:lumMod val="50000"/>
                  </a:schemeClr>
                </a:solidFill>
                <a:latin typeface="Raleway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Nástroje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k-SK" dirty="0" err="1">
                <a:solidFill>
                  <a:schemeClr val="bg2">
                    <a:lumMod val="75000"/>
                    <a:lumOff val="25000"/>
                  </a:schemeClr>
                </a:solidFill>
                <a:latin typeface="Raleway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media</a:t>
            </a:r>
            <a:r>
              <a:rPr lang="sk-SK" dirty="0">
                <a:solidFill>
                  <a:schemeClr val="bg2">
                    <a:lumMod val="75000"/>
                    <a:lumOff val="25000"/>
                  </a:schemeClr>
                </a:solidFill>
                <a:latin typeface="Raleway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dirty="0" err="1">
                <a:solidFill>
                  <a:schemeClr val="bg2">
                    <a:lumMod val="75000"/>
                    <a:lumOff val="25000"/>
                  </a:schemeClr>
                </a:solidFill>
                <a:latin typeface="Raleway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relations</a:t>
            </a:r>
            <a:endParaRPr lang="sk-SK" dirty="0">
              <a:solidFill>
                <a:schemeClr val="bg2">
                  <a:lumMod val="75000"/>
                  <a:lumOff val="25000"/>
                </a:schemeClr>
              </a:solidFill>
              <a:latin typeface="Raleway" panose="020B060402020202020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k-SK" dirty="0">
                <a:solidFill>
                  <a:schemeClr val="bg2">
                    <a:lumMod val="75000"/>
                    <a:lumOff val="25000"/>
                  </a:schemeClr>
                </a:solidFill>
                <a:latin typeface="Raleway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proaktívna individuálna komunikácia s médiami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k-SK" dirty="0">
                <a:solidFill>
                  <a:schemeClr val="bg2">
                    <a:lumMod val="75000"/>
                    <a:lumOff val="25000"/>
                  </a:schemeClr>
                </a:solidFill>
                <a:latin typeface="Raleway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tlačová konferencia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k-SK" dirty="0">
                <a:solidFill>
                  <a:schemeClr val="bg2">
                    <a:lumMod val="75000"/>
                    <a:lumOff val="25000"/>
                  </a:schemeClr>
                </a:solidFill>
                <a:latin typeface="Raleway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mediálna partnerstvá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k-SK" dirty="0">
                <a:solidFill>
                  <a:schemeClr val="bg2">
                    <a:lumMod val="75000"/>
                    <a:lumOff val="25000"/>
                  </a:schemeClr>
                </a:solidFill>
                <a:latin typeface="Raleway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zahraniční novinári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sk-SK" dirty="0">
              <a:solidFill>
                <a:schemeClr val="bg2">
                  <a:lumMod val="75000"/>
                  <a:lumOff val="25000"/>
                </a:schemeClr>
              </a:solidFill>
              <a:latin typeface="Raleway" panose="020B060402020202020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sk-SK" dirty="0">
              <a:solidFill>
                <a:schemeClr val="bg2">
                  <a:lumMod val="75000"/>
                  <a:lumOff val="25000"/>
                </a:schemeClr>
              </a:solidFill>
              <a:latin typeface="Raleway" panose="020B060402020202020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Obrázok 10">
            <a:extLst>
              <a:ext uri="{FF2B5EF4-FFF2-40B4-BE49-F238E27FC236}">
                <a16:creationId xmlns:a16="http://schemas.microsoft.com/office/drawing/2014/main" id="{69FF538C-9FE4-CA43-BE29-7D9BAC4B1FC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4533" y="1148773"/>
            <a:ext cx="2268525" cy="2947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9360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6"/>
          <p:cNvSpPr txBox="1">
            <a:spLocks noGrp="1"/>
          </p:cNvSpPr>
          <p:nvPr>
            <p:ph type="title"/>
          </p:nvPr>
        </p:nvSpPr>
        <p:spPr>
          <a:xfrm>
            <a:off x="283100" y="712150"/>
            <a:ext cx="8631600" cy="383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br>
              <a:rPr lang="sk-SK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br>
              <a:rPr lang="sk-SK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sk-SK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VÝSLEDKY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>
            <a:alpha val="8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ok 7">
            <a:extLst>
              <a:ext uri="{FF2B5EF4-FFF2-40B4-BE49-F238E27FC236}">
                <a16:creationId xmlns:a16="http://schemas.microsoft.com/office/drawing/2014/main" id="{BF79B99D-C348-4345-9BCF-6DD92E62A5D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39634">
            <a:off x="5049581" y="1428912"/>
            <a:ext cx="1598040" cy="2155598"/>
          </a:xfrm>
          <a:prstGeom prst="rect">
            <a:avLst/>
          </a:prstGeom>
        </p:spPr>
      </p:pic>
      <p:pic>
        <p:nvPicPr>
          <p:cNvPr id="3" name="Obrázok 2">
            <a:extLst>
              <a:ext uri="{FF2B5EF4-FFF2-40B4-BE49-F238E27FC236}">
                <a16:creationId xmlns:a16="http://schemas.microsoft.com/office/drawing/2014/main" id="{A9B93765-FCAD-D741-9914-32EE5957AEC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8099" y="313605"/>
            <a:ext cx="1391344" cy="1924366"/>
          </a:xfrm>
          <a:prstGeom prst="rect">
            <a:avLst/>
          </a:prstGeom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id="{2FF4B43A-AABA-0B47-876A-E27BD4FAA6A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92627">
            <a:off x="4529378" y="426807"/>
            <a:ext cx="1087313" cy="1740577"/>
          </a:xfrm>
          <a:prstGeom prst="rect">
            <a:avLst/>
          </a:prstGeom>
        </p:spPr>
      </p:pic>
      <p:pic>
        <p:nvPicPr>
          <p:cNvPr id="6" name="Obrázok 5">
            <a:extLst>
              <a:ext uri="{FF2B5EF4-FFF2-40B4-BE49-F238E27FC236}">
                <a16:creationId xmlns:a16="http://schemas.microsoft.com/office/drawing/2014/main" id="{A69A51FA-278C-E74C-A954-AA370B3117D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7088" y="707014"/>
            <a:ext cx="1962619" cy="1029413"/>
          </a:xfrm>
          <a:prstGeom prst="rect">
            <a:avLst/>
          </a:prstGeom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id="{05073416-C456-0044-A669-1F7A43751E1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398576">
            <a:off x="2356857" y="1771843"/>
            <a:ext cx="1396116" cy="1930042"/>
          </a:xfrm>
          <a:prstGeom prst="rect">
            <a:avLst/>
          </a:prstGeom>
        </p:spPr>
      </p:pic>
      <p:pic>
        <p:nvPicPr>
          <p:cNvPr id="9" name="Obrázok 8">
            <a:extLst>
              <a:ext uri="{FF2B5EF4-FFF2-40B4-BE49-F238E27FC236}">
                <a16:creationId xmlns:a16="http://schemas.microsoft.com/office/drawing/2014/main" id="{9D92856E-0FFB-C341-9727-B38E621FCE3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3712" y="1725414"/>
            <a:ext cx="1330304" cy="1899370"/>
          </a:xfrm>
          <a:prstGeom prst="rect">
            <a:avLst/>
          </a:prstGeom>
        </p:spPr>
      </p:pic>
      <p:pic>
        <p:nvPicPr>
          <p:cNvPr id="10" name="Obrázok 9">
            <a:extLst>
              <a:ext uri="{FF2B5EF4-FFF2-40B4-BE49-F238E27FC236}">
                <a16:creationId xmlns:a16="http://schemas.microsoft.com/office/drawing/2014/main" id="{065B1239-6D9E-7540-8A99-2827C5DBA1D9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3573" y="379716"/>
            <a:ext cx="966949" cy="3002781"/>
          </a:xfrm>
          <a:prstGeom prst="rect">
            <a:avLst/>
          </a:prstGeom>
        </p:spPr>
      </p:pic>
      <p:pic>
        <p:nvPicPr>
          <p:cNvPr id="11" name="Obrázok 10">
            <a:extLst>
              <a:ext uri="{FF2B5EF4-FFF2-40B4-BE49-F238E27FC236}">
                <a16:creationId xmlns:a16="http://schemas.microsoft.com/office/drawing/2014/main" id="{4E820547-BB61-9D49-AD77-59594CC3A57E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2013" y="556231"/>
            <a:ext cx="1949405" cy="1229170"/>
          </a:xfrm>
          <a:prstGeom prst="rect">
            <a:avLst/>
          </a:prstGeom>
        </p:spPr>
      </p:pic>
      <p:pic>
        <p:nvPicPr>
          <p:cNvPr id="12" name="Obrázok 11">
            <a:extLst>
              <a:ext uri="{FF2B5EF4-FFF2-40B4-BE49-F238E27FC236}">
                <a16:creationId xmlns:a16="http://schemas.microsoft.com/office/drawing/2014/main" id="{238820FE-E51F-8E44-A2B8-63F6729AC705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7590" y="2511017"/>
            <a:ext cx="1412376" cy="1773597"/>
          </a:xfrm>
          <a:prstGeom prst="rect">
            <a:avLst/>
          </a:prstGeom>
        </p:spPr>
      </p:pic>
      <p:pic>
        <p:nvPicPr>
          <p:cNvPr id="13" name="Obrázok 12">
            <a:extLst>
              <a:ext uri="{FF2B5EF4-FFF2-40B4-BE49-F238E27FC236}">
                <a16:creationId xmlns:a16="http://schemas.microsoft.com/office/drawing/2014/main" id="{C3F293E5-5505-E74F-A583-851DB58A40F1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99519">
            <a:off x="638876" y="1648338"/>
            <a:ext cx="770638" cy="2830938"/>
          </a:xfrm>
          <a:prstGeom prst="rect">
            <a:avLst/>
          </a:prstGeom>
        </p:spPr>
      </p:pic>
      <p:pic>
        <p:nvPicPr>
          <p:cNvPr id="14" name="Obrázok 13">
            <a:extLst>
              <a:ext uri="{FF2B5EF4-FFF2-40B4-BE49-F238E27FC236}">
                <a16:creationId xmlns:a16="http://schemas.microsoft.com/office/drawing/2014/main" id="{B0EAD8D9-117A-6744-9A71-8DD472D1B91D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87058">
            <a:off x="2000580" y="3721458"/>
            <a:ext cx="1958053" cy="1126313"/>
          </a:xfrm>
          <a:prstGeom prst="rect">
            <a:avLst/>
          </a:prstGeom>
        </p:spPr>
      </p:pic>
      <p:pic>
        <p:nvPicPr>
          <p:cNvPr id="16" name="Obrázok 15">
            <a:extLst>
              <a:ext uri="{FF2B5EF4-FFF2-40B4-BE49-F238E27FC236}">
                <a16:creationId xmlns:a16="http://schemas.microsoft.com/office/drawing/2014/main" id="{99CDC196-92B6-BC42-8104-359E6446A2AC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72282">
            <a:off x="7874610" y="2548214"/>
            <a:ext cx="694699" cy="2322609"/>
          </a:xfrm>
          <a:prstGeom prst="rect">
            <a:avLst/>
          </a:prstGeom>
        </p:spPr>
      </p:pic>
      <p:pic>
        <p:nvPicPr>
          <p:cNvPr id="18" name="Obrázok 17">
            <a:extLst>
              <a:ext uri="{FF2B5EF4-FFF2-40B4-BE49-F238E27FC236}">
                <a16:creationId xmlns:a16="http://schemas.microsoft.com/office/drawing/2014/main" id="{25550224-7221-0647-A965-B796DB7BD09C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066456">
            <a:off x="6565612" y="1789816"/>
            <a:ext cx="1439059" cy="1879196"/>
          </a:xfrm>
          <a:prstGeom prst="rect">
            <a:avLst/>
          </a:prstGeom>
        </p:spPr>
      </p:pic>
      <p:pic>
        <p:nvPicPr>
          <p:cNvPr id="4" name="Obrázok 3">
            <a:extLst>
              <a:ext uri="{FF2B5EF4-FFF2-40B4-BE49-F238E27FC236}">
                <a16:creationId xmlns:a16="http://schemas.microsoft.com/office/drawing/2014/main" id="{7689BCE4-E7B7-9646-8A3A-9A469CD14FA7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77044">
            <a:off x="3292825" y="413774"/>
            <a:ext cx="1348924" cy="1724027"/>
          </a:xfrm>
          <a:prstGeom prst="rect">
            <a:avLst/>
          </a:prstGeom>
        </p:spPr>
      </p:pic>
      <p:pic>
        <p:nvPicPr>
          <p:cNvPr id="22" name="Obrázok 21">
            <a:extLst>
              <a:ext uri="{FF2B5EF4-FFF2-40B4-BE49-F238E27FC236}">
                <a16:creationId xmlns:a16="http://schemas.microsoft.com/office/drawing/2014/main" id="{E43812AC-187E-0A40-BE9E-314CE1F705C5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224333">
            <a:off x="632618" y="662285"/>
            <a:ext cx="344194" cy="4419603"/>
          </a:xfrm>
          <a:prstGeom prst="rect">
            <a:avLst/>
          </a:prstGeom>
        </p:spPr>
      </p:pic>
      <p:pic>
        <p:nvPicPr>
          <p:cNvPr id="24" name="Obrázok 23">
            <a:extLst>
              <a:ext uri="{FF2B5EF4-FFF2-40B4-BE49-F238E27FC236}">
                <a16:creationId xmlns:a16="http://schemas.microsoft.com/office/drawing/2014/main" id="{DA66B5DB-93F3-A546-91B8-B59A05BE7AE1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54821">
            <a:off x="3560795" y="3036836"/>
            <a:ext cx="1309827" cy="1715600"/>
          </a:xfrm>
          <a:prstGeom prst="rect">
            <a:avLst/>
          </a:prstGeom>
        </p:spPr>
      </p:pic>
      <p:pic>
        <p:nvPicPr>
          <p:cNvPr id="2" name="Obrázok 1">
            <a:extLst>
              <a:ext uri="{FF2B5EF4-FFF2-40B4-BE49-F238E27FC236}">
                <a16:creationId xmlns:a16="http://schemas.microsoft.com/office/drawing/2014/main" id="{0B59DF4C-EB2E-494E-B6CC-53D76751CCF7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58541">
            <a:off x="392953" y="3223845"/>
            <a:ext cx="1143096" cy="1580013"/>
          </a:xfrm>
          <a:prstGeom prst="rect">
            <a:avLst/>
          </a:prstGeom>
        </p:spPr>
      </p:pic>
      <p:pic>
        <p:nvPicPr>
          <p:cNvPr id="26" name="Obrázok 25">
            <a:extLst>
              <a:ext uri="{FF2B5EF4-FFF2-40B4-BE49-F238E27FC236}">
                <a16:creationId xmlns:a16="http://schemas.microsoft.com/office/drawing/2014/main" id="{1651C855-B50C-9640-9A5B-054A88E59124}"/>
              </a:ext>
            </a:extLst>
          </p:cNvPr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00146">
            <a:off x="6165922" y="3165287"/>
            <a:ext cx="1320918" cy="1741390"/>
          </a:xfrm>
          <a:prstGeom prst="rect">
            <a:avLst/>
          </a:prstGeom>
        </p:spPr>
      </p:pic>
      <p:pic>
        <p:nvPicPr>
          <p:cNvPr id="30" name="Obrázok 29">
            <a:extLst>
              <a:ext uri="{FF2B5EF4-FFF2-40B4-BE49-F238E27FC236}">
                <a16:creationId xmlns:a16="http://schemas.microsoft.com/office/drawing/2014/main" id="{D83E030C-16F8-0145-A518-7C3BFE12B6D9}"/>
              </a:ext>
            </a:extLst>
          </p:cNvPr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4749" y="3332967"/>
            <a:ext cx="1190176" cy="1646130"/>
          </a:xfrm>
          <a:prstGeom prst="rect">
            <a:avLst/>
          </a:prstGeom>
        </p:spPr>
      </p:pic>
      <p:pic>
        <p:nvPicPr>
          <p:cNvPr id="32" name="Obrázok 31">
            <a:extLst>
              <a:ext uri="{FF2B5EF4-FFF2-40B4-BE49-F238E27FC236}">
                <a16:creationId xmlns:a16="http://schemas.microsoft.com/office/drawing/2014/main" id="{C8F21C64-66CE-2549-9E39-FF3A40A4EFB2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 rot="832015">
            <a:off x="7291596" y="2884744"/>
            <a:ext cx="1375052" cy="1832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9816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40000"/>
        </a:solidFill>
        <a:effectLst/>
      </p:bgPr>
    </p:bg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Google Shape;121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5509" y="178525"/>
            <a:ext cx="4539232" cy="4786449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19"/>
          <p:cNvSpPr txBox="1"/>
          <p:nvPr/>
        </p:nvSpPr>
        <p:spPr>
          <a:xfrm>
            <a:off x="699714" y="533451"/>
            <a:ext cx="3432900" cy="7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000" b="1" dirty="0">
                <a:solidFill>
                  <a:srgbClr val="C00000"/>
                </a:solidFill>
                <a:latin typeface="Raleway"/>
                <a:ea typeface="Raleway"/>
                <a:cs typeface="Raleway"/>
                <a:sym typeface="Raleway"/>
              </a:rPr>
              <a:t>Výsledky</a:t>
            </a:r>
            <a:endParaRPr sz="3000" b="1" dirty="0">
              <a:solidFill>
                <a:srgbClr val="C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24" name="Google Shape;124;p19"/>
          <p:cNvSpPr txBox="1">
            <a:spLocks noGrp="1"/>
          </p:cNvSpPr>
          <p:nvPr>
            <p:ph type="body" idx="4294967295"/>
          </p:nvPr>
        </p:nvSpPr>
        <p:spPr>
          <a:xfrm>
            <a:off x="2855550" y="1377480"/>
            <a:ext cx="3432900" cy="332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sz="1200" dirty="0">
                <a:latin typeface="Raleway"/>
                <a:ea typeface="Raleway"/>
                <a:cs typeface="Raleway"/>
                <a:sym typeface="Raleway"/>
              </a:rPr>
              <a:t>.</a:t>
            </a:r>
            <a:endParaRPr sz="1200" dirty="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" name="Obdĺžnik 3">
            <a:extLst>
              <a:ext uri="{FF2B5EF4-FFF2-40B4-BE49-F238E27FC236}">
                <a16:creationId xmlns:a16="http://schemas.microsoft.com/office/drawing/2014/main" id="{441F7312-2D5B-438F-9DD1-CD1B9601238C}"/>
              </a:ext>
            </a:extLst>
          </p:cNvPr>
          <p:cNvSpPr/>
          <p:nvPr/>
        </p:nvSpPr>
        <p:spPr>
          <a:xfrm>
            <a:off x="699714" y="1377480"/>
            <a:ext cx="3756783" cy="23941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k-SK" sz="1800" dirty="0">
                <a:solidFill>
                  <a:schemeClr val="bg2">
                    <a:lumMod val="75000"/>
                    <a:lumOff val="25000"/>
                  </a:schemeClr>
                </a:solidFill>
                <a:latin typeface="Raleway"/>
              </a:rPr>
              <a:t>PR výstupy: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k-SK" sz="1800" dirty="0">
                <a:solidFill>
                  <a:schemeClr val="bg2">
                    <a:lumMod val="75000"/>
                    <a:lumOff val="25000"/>
                  </a:schemeClr>
                </a:solidFill>
                <a:latin typeface="Raleway"/>
              </a:rPr>
              <a:t>1 mesiac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k-SK" sz="1800" dirty="0">
                <a:solidFill>
                  <a:schemeClr val="bg2">
                    <a:lumMod val="75000"/>
                    <a:lumOff val="25000"/>
                  </a:schemeClr>
                </a:solidFill>
                <a:latin typeface="Raleway"/>
              </a:rPr>
              <a:t>46 výstupov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k-SK" sz="1800" dirty="0">
                <a:solidFill>
                  <a:schemeClr val="bg2">
                    <a:lumMod val="75000"/>
                    <a:lumOff val="25000"/>
                  </a:schemeClr>
                </a:solidFill>
                <a:latin typeface="Raleway"/>
              </a:rPr>
              <a:t>AVE:  204 931 €</a:t>
            </a:r>
            <a:endParaRPr lang="en-US" sz="1800" dirty="0">
              <a:solidFill>
                <a:schemeClr val="bg2">
                  <a:lumMod val="75000"/>
                  <a:lumOff val="25000"/>
                </a:schemeClr>
              </a:solidFill>
              <a:latin typeface="Raleway"/>
            </a:endParaRPr>
          </a:p>
          <a:p>
            <a:pPr>
              <a:lnSpc>
                <a:spcPct val="115000"/>
              </a:lnSpc>
            </a:pPr>
            <a:r>
              <a:rPr lang="sk-SK" sz="1800" dirty="0">
                <a:solidFill>
                  <a:schemeClr val="bg2">
                    <a:lumMod val="75000"/>
                    <a:lumOff val="25000"/>
                  </a:schemeClr>
                </a:solidFill>
                <a:latin typeface="Raleway"/>
              </a:rPr>
              <a:t>REACH: 18 354 155</a:t>
            </a:r>
            <a:endParaRPr lang="en-US" sz="1800" dirty="0">
              <a:solidFill>
                <a:schemeClr val="bg2">
                  <a:lumMod val="75000"/>
                  <a:lumOff val="25000"/>
                </a:schemeClr>
              </a:solidFill>
              <a:latin typeface="Raleway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en-US" sz="1200" b="1" dirty="0">
              <a:solidFill>
                <a:schemeClr val="lt2"/>
              </a:solidFill>
              <a:latin typeface="Raleway"/>
            </a:endParaRPr>
          </a:p>
        </p:txBody>
      </p:sp>
      <p:sp>
        <p:nvSpPr>
          <p:cNvPr id="2" name="Obdĺžnik 1">
            <a:extLst>
              <a:ext uri="{FF2B5EF4-FFF2-40B4-BE49-F238E27FC236}">
                <a16:creationId xmlns:a16="http://schemas.microsoft.com/office/drawing/2014/main" id="{1429CEE6-06E1-D44A-9AF2-FBC141F2C132}"/>
              </a:ext>
            </a:extLst>
          </p:cNvPr>
          <p:cNvSpPr/>
          <p:nvPr/>
        </p:nvSpPr>
        <p:spPr>
          <a:xfrm>
            <a:off x="4880702" y="1600535"/>
            <a:ext cx="4017631" cy="18076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k-SK" dirty="0">
                <a:solidFill>
                  <a:schemeClr val="bg1"/>
                </a:solidFill>
                <a:latin typeface="Raleway"/>
              </a:rPr>
              <a:t>TA3, RTVS, TV Bratislava, </a:t>
            </a:r>
            <a:r>
              <a:rPr lang="sk-SK" sz="2400" dirty="0">
                <a:solidFill>
                  <a:schemeClr val="bg1"/>
                </a:solidFill>
                <a:latin typeface="Raleway"/>
              </a:rPr>
              <a:t>SITA, TASR, </a:t>
            </a:r>
            <a:r>
              <a:rPr lang="sk-SK" sz="2000" dirty="0">
                <a:solidFill>
                  <a:schemeClr val="bg1"/>
                </a:solidFill>
                <a:latin typeface="Raleway"/>
              </a:rPr>
              <a:t>Slovenský rozhlas 1, SME, </a:t>
            </a:r>
            <a:r>
              <a:rPr lang="sk-SK" sz="2000" dirty="0" err="1">
                <a:solidFill>
                  <a:schemeClr val="bg1"/>
                </a:solidFill>
                <a:latin typeface="Raleway"/>
              </a:rPr>
              <a:t>DenníkN</a:t>
            </a:r>
            <a:r>
              <a:rPr lang="sk-SK" sz="2000" dirty="0">
                <a:solidFill>
                  <a:schemeClr val="bg1"/>
                </a:solidFill>
                <a:latin typeface="Raleway"/>
              </a:rPr>
              <a:t>, .týždeň, Pravda, INBA, Život</a:t>
            </a:r>
            <a:r>
              <a:rPr lang="sk-SK" sz="1800" dirty="0">
                <a:solidFill>
                  <a:schemeClr val="bg1"/>
                </a:solidFill>
                <a:latin typeface="Raleway"/>
              </a:rPr>
              <a:t>, </a:t>
            </a:r>
            <a:r>
              <a:rPr lang="sk-SK" dirty="0">
                <a:solidFill>
                  <a:schemeClr val="bg1"/>
                </a:solidFill>
                <a:latin typeface="Raleway"/>
              </a:rPr>
              <a:t>EVA, Nový Čas pre ženy, </a:t>
            </a:r>
            <a:r>
              <a:rPr lang="sk-SK" dirty="0" err="1">
                <a:solidFill>
                  <a:schemeClr val="bg1"/>
                </a:solidFill>
                <a:latin typeface="Raleway"/>
              </a:rPr>
              <a:t>Pravda.sk</a:t>
            </a:r>
            <a:r>
              <a:rPr lang="sk-SK" dirty="0">
                <a:solidFill>
                  <a:schemeClr val="bg1"/>
                </a:solidFill>
                <a:latin typeface="Raleway"/>
              </a:rPr>
              <a:t>, </a:t>
            </a:r>
            <a:r>
              <a:rPr lang="sk-SK" dirty="0" err="1">
                <a:solidFill>
                  <a:schemeClr val="bg1"/>
                </a:solidFill>
                <a:latin typeface="Raleway"/>
              </a:rPr>
              <a:t>Hnonline.sk</a:t>
            </a:r>
            <a:r>
              <a:rPr lang="sk-SK" dirty="0">
                <a:solidFill>
                  <a:schemeClr val="bg1"/>
                </a:solidFill>
                <a:latin typeface="Raleway"/>
              </a:rPr>
              <a:t>, </a:t>
            </a:r>
            <a:r>
              <a:rPr lang="sk-SK" dirty="0" err="1">
                <a:solidFill>
                  <a:schemeClr val="bg1"/>
                </a:solidFill>
                <a:latin typeface="Raleway"/>
              </a:rPr>
              <a:t>Pravda.sk</a:t>
            </a:r>
            <a:r>
              <a:rPr lang="sk-SK" dirty="0">
                <a:solidFill>
                  <a:schemeClr val="bg1"/>
                </a:solidFill>
                <a:latin typeface="Raleway"/>
              </a:rPr>
              <a:t>, </a:t>
            </a:r>
            <a:r>
              <a:rPr lang="sk-SK" dirty="0" err="1">
                <a:solidFill>
                  <a:schemeClr val="bg1"/>
                </a:solidFill>
                <a:latin typeface="Raleway"/>
              </a:rPr>
              <a:t>Sme.sk</a:t>
            </a:r>
            <a:r>
              <a:rPr lang="sk-SK" dirty="0">
                <a:solidFill>
                  <a:schemeClr val="bg1"/>
                </a:solidFill>
                <a:latin typeface="Raleway"/>
              </a:rPr>
              <a:t>, ... </a:t>
            </a:r>
          </a:p>
        </p:txBody>
      </p:sp>
    </p:spTree>
    <p:extLst>
      <p:ext uri="{BB962C8B-B14F-4D97-AF65-F5344CB8AC3E}">
        <p14:creationId xmlns:p14="http://schemas.microsoft.com/office/powerpoint/2010/main" val="39590068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40000"/>
        </a:solidFill>
        <a:effectLst/>
      </p:bgPr>
    </p:bg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" name="Google Shape;265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76120" y="325462"/>
            <a:ext cx="4254600" cy="4818038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p33"/>
          <p:cNvSpPr txBox="1"/>
          <p:nvPr/>
        </p:nvSpPr>
        <p:spPr>
          <a:xfrm>
            <a:off x="2786970" y="1335097"/>
            <a:ext cx="3432900" cy="7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000" b="1" dirty="0">
                <a:solidFill>
                  <a:schemeClr val="bg2">
                    <a:lumMod val="75000"/>
                    <a:lumOff val="25000"/>
                  </a:schemeClr>
                </a:solidFill>
                <a:latin typeface="Raleway"/>
                <a:ea typeface="Raleway"/>
                <a:cs typeface="Raleway"/>
                <a:sym typeface="Raleway"/>
              </a:rPr>
              <a:t>Ďakujeme za pozornosť</a:t>
            </a:r>
            <a:r>
              <a:rPr lang="en" sz="3000" b="1" dirty="0">
                <a:solidFill>
                  <a:schemeClr val="bg2"/>
                </a:solidFill>
                <a:latin typeface="Raleway"/>
                <a:ea typeface="Raleway"/>
                <a:cs typeface="Raleway"/>
                <a:sym typeface="Raleway"/>
              </a:rPr>
              <a:t>!</a:t>
            </a:r>
            <a:endParaRPr sz="3000" b="1" dirty="0">
              <a:solidFill>
                <a:schemeClr val="bg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" name="Obdĺžnik 1">
            <a:extLst>
              <a:ext uri="{FF2B5EF4-FFF2-40B4-BE49-F238E27FC236}">
                <a16:creationId xmlns:a16="http://schemas.microsoft.com/office/drawing/2014/main" id="{7AB0E872-E94A-E546-89F0-FBD07108E838}"/>
              </a:ext>
            </a:extLst>
          </p:cNvPr>
          <p:cNvSpPr/>
          <p:nvPr/>
        </p:nvSpPr>
        <p:spPr>
          <a:xfrm>
            <a:off x="3110163" y="2213200"/>
            <a:ext cx="2786514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k-SK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ctr"/>
            <a:r>
              <a:rPr lang="sk-SK" sz="1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sk-SK" sz="1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sk-SK" sz="10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Katarína Selecká</a:t>
            </a:r>
            <a:endParaRPr lang="sk-SK" sz="1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sk-SK" sz="1000" dirty="0">
                <a:solidFill>
                  <a:srgbClr val="7F7F7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Senior PR </a:t>
            </a:r>
            <a:r>
              <a:rPr lang="sk-SK" sz="1000" dirty="0" err="1">
                <a:solidFill>
                  <a:srgbClr val="7F7F7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Consultant</a:t>
            </a:r>
            <a:endParaRPr lang="sk-SK" sz="1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sk-SK" sz="1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sk-SK" sz="1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sk-SK" sz="1000" dirty="0">
                <a:solidFill>
                  <a:srgbClr val="7F7F7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Tel.: </a:t>
            </a:r>
            <a:r>
              <a:rPr lang="sk-SK" sz="10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+421 904 283 825</a:t>
            </a:r>
            <a:endParaRPr lang="sk-SK" sz="1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sk-SK" sz="1000" dirty="0">
                <a:solidFill>
                  <a:srgbClr val="7F7F7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Email: </a:t>
            </a:r>
            <a:r>
              <a:rPr lang="sk-SK" sz="1000" dirty="0">
                <a:solidFill>
                  <a:srgbClr val="0563C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katarina.selecka@prkonektor.sk</a:t>
            </a:r>
            <a:endParaRPr lang="sk-SK" sz="1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sk-SK" sz="1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sk-SK" sz="1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sk-SK" sz="1000" b="1" dirty="0" err="1">
                <a:solidFill>
                  <a:srgbClr val="635E5E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PR.Konektor</a:t>
            </a:r>
            <a:endParaRPr lang="sk-SK" sz="1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sk-SK" sz="1000" dirty="0">
                <a:solidFill>
                  <a:srgbClr val="656565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Plynárenská 3D</a:t>
            </a:r>
            <a:endParaRPr lang="sk-SK" sz="1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sk-SK" sz="1000" dirty="0">
                <a:solidFill>
                  <a:srgbClr val="656565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821 09 Bratislava</a:t>
            </a:r>
            <a:endParaRPr lang="sk-SK" sz="1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sk-SK" sz="1000" dirty="0">
                <a:solidFill>
                  <a:srgbClr val="0563C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www.prkonektor.sk</a:t>
            </a:r>
            <a:endParaRPr lang="sk-SK" sz="1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sk-SK" sz="1000" dirty="0">
                <a:solidFill>
                  <a:srgbClr val="0563C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www.mileniali.sk</a:t>
            </a:r>
            <a:endParaRPr lang="sk-SK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wiss">
  <a:themeElements>
    <a:clrScheme name="Swiss">
      <a:dk1>
        <a:srgbClr val="F46524"/>
      </a:dk1>
      <a:lt1>
        <a:srgbClr val="FFFFFF"/>
      </a:lt1>
      <a:dk2>
        <a:srgbClr val="000000"/>
      </a:dk2>
      <a:lt2>
        <a:srgbClr val="757575"/>
      </a:lt2>
      <a:accent1>
        <a:srgbClr val="01579B"/>
      </a:accent1>
      <a:accent2>
        <a:srgbClr val="27C7BD"/>
      </a:accent2>
      <a:accent3>
        <a:srgbClr val="0099E8"/>
      </a:accent3>
      <a:accent4>
        <a:srgbClr val="51B9A3"/>
      </a:accent4>
      <a:accent5>
        <a:srgbClr val="FB8C00"/>
      </a:accent5>
      <a:accent6>
        <a:srgbClr val="FFAE88"/>
      </a:accent6>
      <a:hlink>
        <a:srgbClr val="0277BD"/>
      </a:hlink>
      <a:folHlink>
        <a:srgbClr val="0277B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711</TotalTime>
  <Words>267</Words>
  <Application>Microsoft Macintosh PowerPoint</Application>
  <PresentationFormat>Prezentácia na obrazovke (16:9)</PresentationFormat>
  <Paragraphs>40</Paragraphs>
  <Slides>8</Slides>
  <Notes>7</Notes>
  <HiddenSlides>0</HiddenSlides>
  <MMClips>0</MMClips>
  <ScaleCrop>false</ScaleCrop>
  <HeadingPairs>
    <vt:vector size="6" baseType="variant">
      <vt:variant>
        <vt:lpstr>Použité písma</vt:lpstr>
      </vt:variant>
      <vt:variant>
        <vt:i4>6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8</vt:i4>
      </vt:variant>
    </vt:vector>
  </HeadingPairs>
  <TitlesOfParts>
    <vt:vector size="15" baseType="lpstr">
      <vt:lpstr>Calibri</vt:lpstr>
      <vt:lpstr>Arial</vt:lpstr>
      <vt:lpstr>Raleway</vt:lpstr>
      <vt:lpstr>Open Sans</vt:lpstr>
      <vt:lpstr>Lato</vt:lpstr>
      <vt:lpstr>Times New Roman</vt:lpstr>
      <vt:lpstr>Swiss</vt:lpstr>
      <vt:lpstr>Prezentácia programu PowerPoint</vt:lpstr>
      <vt:lpstr>Prezentácia programu PowerPoint</vt:lpstr>
      <vt:lpstr>Prezentácia programu PowerPoint</vt:lpstr>
      <vt:lpstr>Prezentácia programu PowerPoint</vt:lpstr>
      <vt:lpstr>  VÝSLEDKY</vt:lpstr>
      <vt:lpstr>Prezentácia programu PowerPoint</vt:lpstr>
      <vt:lpstr>Prezentácia programu PowerPoint</vt:lpstr>
      <vt:lpstr>Prezentácia programu PowerPoint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Digitálne PR pre</dc:title>
  <dc:creator>Admin</dc:creator>
  <cp:lastModifiedBy>Používateľ balíka Microsoft Office</cp:lastModifiedBy>
  <cp:revision>47</cp:revision>
  <dcterms:modified xsi:type="dcterms:W3CDTF">2020-01-10T16:13:53Z</dcterms:modified>
</cp:coreProperties>
</file>