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  <p:embeddedFont>
      <p:font typeface="Open Sans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regular.fntdata"/><Relationship Id="rId25" Type="http://schemas.openxmlformats.org/officeDocument/2006/relationships/slide" Target="slides/slide20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6.xml"/><Relationship Id="rId33" Type="http://schemas.openxmlformats.org/officeDocument/2006/relationships/font" Target="fonts/Lato-boldItalic.fntdata"/><Relationship Id="rId10" Type="http://schemas.openxmlformats.org/officeDocument/2006/relationships/slide" Target="slides/slide5.xml"/><Relationship Id="rId32" Type="http://schemas.openxmlformats.org/officeDocument/2006/relationships/font" Target="fonts/Lato-italic.fntdata"/><Relationship Id="rId13" Type="http://schemas.openxmlformats.org/officeDocument/2006/relationships/slide" Target="slides/slide8.xml"/><Relationship Id="rId35" Type="http://schemas.openxmlformats.org/officeDocument/2006/relationships/font" Target="fonts/OpenSans-bold.fntdata"/><Relationship Id="rId12" Type="http://schemas.openxmlformats.org/officeDocument/2006/relationships/slide" Target="slides/slide7.xml"/><Relationship Id="rId34" Type="http://schemas.openxmlformats.org/officeDocument/2006/relationships/font" Target="fonts/OpenSans-regular.fntdata"/><Relationship Id="rId15" Type="http://schemas.openxmlformats.org/officeDocument/2006/relationships/slide" Target="slides/slide10.xml"/><Relationship Id="rId37" Type="http://schemas.openxmlformats.org/officeDocument/2006/relationships/font" Target="fonts/OpenSans-boldItalic.fntdata"/><Relationship Id="rId14" Type="http://schemas.openxmlformats.org/officeDocument/2006/relationships/slide" Target="slides/slide9.xml"/><Relationship Id="rId36" Type="http://schemas.openxmlformats.org/officeDocument/2006/relationships/font" Target="fonts/OpenSans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" name="Google Shape;61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Google Shape;20;p4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" name="Google Shape;21;p4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" name="Google Shape;23;p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353535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p6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" name="Google Shape;31;p6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6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" name="Google Shape;36;p7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" name="Google Shape;37;p7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8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" name="Google Shape;41;p8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" name="Google Shape;42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" name="Google Shape;43;p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Google Shape;47;p9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" name="Google Shape;48;p9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" name="Google Shape;49;p9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" name="Google Shape;50;p9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1" name="Google Shape;51;p9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2" name="Google Shape;52;p9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8" name="Google Shape;58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b="0" i="0" sz="1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Relationship Id="rId4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g"/><Relationship Id="rId4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Relationship Id="rId5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5" Type="http://schemas.openxmlformats.org/officeDocument/2006/relationships/image" Target="../media/image34.png"/><Relationship Id="rId6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hyperlink" Target="mailto:miroslava.jarosova@prkonektor.sk" TargetMode="External"/><Relationship Id="rId5" Type="http://schemas.openxmlformats.org/officeDocument/2006/relationships/hyperlink" Target="http://www.prkonektor.sk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Relationship Id="rId4" Type="http://schemas.openxmlformats.org/officeDocument/2006/relationships/image" Target="../media/image8.jpg"/><Relationship Id="rId5" Type="http://schemas.openxmlformats.org/officeDocument/2006/relationships/image" Target="../media/image11.jpg"/><Relationship Id="rId6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0000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sk-SK">
                <a:latin typeface="Raleway"/>
                <a:ea typeface="Raleway"/>
                <a:cs typeface="Raleway"/>
                <a:sym typeface="Raleway"/>
              </a:rPr>
              <a:t>Eventové PR</a:t>
            </a:r>
            <a:br>
              <a:rPr lang="sk-SK">
                <a:latin typeface="Raleway"/>
                <a:ea typeface="Raleway"/>
                <a:cs typeface="Raleway"/>
                <a:sym typeface="Raleway"/>
              </a:rPr>
            </a:br>
            <a:r>
              <a:rPr lang="sk-SK">
                <a:latin typeface="Raleway"/>
                <a:ea typeface="Raleway"/>
                <a:cs typeface="Raleway"/>
                <a:sym typeface="Raleway"/>
              </a:rPr>
              <a:t>pre</a:t>
            </a:r>
            <a:br>
              <a:rPr lang="sk-SK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" name="Google Shape;70;p12"/>
          <p:cNvSpPr txBox="1"/>
          <p:nvPr>
            <p:ph idx="1" type="subTitle"/>
          </p:nvPr>
        </p:nvSpPr>
        <p:spPr>
          <a:xfrm>
            <a:off x="282242" y="287383"/>
            <a:ext cx="1537849" cy="43717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2400"/>
          </a:p>
        </p:txBody>
      </p:sp>
      <p:pic>
        <p:nvPicPr>
          <p:cNvPr descr="Obrázok, na ktorom je vektorová grafika&#10;&#10;Automaticky generovaný popis" id="71" name="Google Shape;7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472" y="2237741"/>
            <a:ext cx="994633" cy="9946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kreslenie&#10;&#10;Automaticky generovaný popis" id="72" name="Google Shape;7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525" y="899843"/>
            <a:ext cx="1348552" cy="8473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ýsledok vyhľadávania obrázkov pre dopyt iqos š duo logo transparent white" id="73" name="Google Shape;73;p12"/>
          <p:cNvPicPr preferRelativeResize="0"/>
          <p:nvPr/>
        </p:nvPicPr>
        <p:blipFill rotWithShape="1">
          <a:blip r:embed="rId5">
            <a:alphaModFix/>
          </a:blip>
          <a:srcRect b="0" l="0" r="0" t="29307"/>
          <a:stretch/>
        </p:blipFill>
        <p:spPr>
          <a:xfrm>
            <a:off x="2371725" y="2489421"/>
            <a:ext cx="6643181" cy="963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idx="1" type="subTitle"/>
          </p:nvPr>
        </p:nvSpPr>
        <p:spPr>
          <a:xfrm>
            <a:off x="265500" y="653700"/>
            <a:ext cx="4045200" cy="38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sk-SK" sz="1600">
                <a:latin typeface="Raleway"/>
                <a:ea typeface="Raleway"/>
                <a:cs typeface="Raleway"/>
                <a:sym typeface="Raleway"/>
              </a:rPr>
              <a:t>URBAN CONNECTION- </a:t>
            </a:r>
            <a:r>
              <a:rPr lang="sk-SK" sz="1600">
                <a:latin typeface="Raleway"/>
                <a:ea typeface="Raleway"/>
                <a:cs typeface="Raleway"/>
                <a:sym typeface="Raleway"/>
              </a:rPr>
              <a:t>svetelná inštalácia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sk-SK" sz="1600">
                <a:latin typeface="Raleway"/>
                <a:ea typeface="Raleway"/>
                <a:cs typeface="Raleway"/>
                <a:sym typeface="Raleway"/>
              </a:rPr>
              <a:t>Svetelná inštalácia navádza príjemnú atmosféru mesta inovatívnou technológiou v rámci výtvarnej práce a zároveň hry s prostredím a svetlom. Umelecká inštalácia vyrobená špeciálne pre IQOS 3 DUO predstavuje symbol harmonickejšieho mestského života, v ktorom vďaka progresívnemu prístupu a technológii zahrievania tabaku, nie je dym a popol. 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Obrázok, na ktorom je vnútri, chladnička, stôl, sedenie&#10;&#10;Automaticky generovaný popis" id="136" name="Google Shape;136;p21"/>
          <p:cNvPicPr preferRelativeResize="0"/>
          <p:nvPr/>
        </p:nvPicPr>
        <p:blipFill rotWithShape="1">
          <a:blip r:embed="rId3">
            <a:alphaModFix/>
          </a:blip>
          <a:srcRect b="11145" l="0" r="-736" t="2250"/>
          <a:stretch/>
        </p:blipFill>
        <p:spPr>
          <a:xfrm>
            <a:off x="4968173" y="110908"/>
            <a:ext cx="3816599" cy="4921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idx="1" type="subTitle"/>
          </p:nvPr>
        </p:nvSpPr>
        <p:spPr>
          <a:xfrm>
            <a:off x="265500" y="653700"/>
            <a:ext cx="4045200" cy="38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sk-SK" sz="1600">
                <a:latin typeface="Raleway"/>
                <a:ea typeface="Raleway"/>
                <a:cs typeface="Raleway"/>
                <a:sym typeface="Raleway"/>
              </a:rPr>
              <a:t>Slovenský módny návrhár Fero Mikloško dostal za úlohu navrhnúť špeciálny outfit pre seba a svoju múzu, speváčku Emmu Drobnú.  Známe módne duo predviedlo originálne outfity, ktoré majú spoločné s novinkou od IQOS  praktickosť, komfort, pokrok, novú skúsenosť, dualitu a úžasné momenty v živote človeka.  Oba outfity sú vo farbe limitovanej edície IQOS 3 DUO a známy slovenský návrhár do nich zakomponoval vzor, ktorý symbolizuje puto priateľstva.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Obrázok, na ktorom je držiaci, stojaci, pózujúci, muž&#10;&#10;Automaticky generovaný popis" id="142" name="Google Shape;142;p22"/>
          <p:cNvPicPr preferRelativeResize="0"/>
          <p:nvPr/>
        </p:nvPicPr>
        <p:blipFill rotWithShape="1">
          <a:blip r:embed="rId3">
            <a:alphaModFix/>
          </a:blip>
          <a:srcRect b="4035" l="0" r="0" t="7942"/>
          <a:stretch/>
        </p:blipFill>
        <p:spPr>
          <a:xfrm>
            <a:off x="4946032" y="69850"/>
            <a:ext cx="3789419" cy="500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idx="1" type="subTitle"/>
          </p:nvPr>
        </p:nvSpPr>
        <p:spPr>
          <a:xfrm>
            <a:off x="265500" y="653700"/>
            <a:ext cx="4045200" cy="38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sk-SK" sz="1600">
                <a:latin typeface="Raleway"/>
                <a:ea typeface="Raleway"/>
                <a:cs typeface="Raleway"/>
                <a:sym typeface="Raleway"/>
              </a:rPr>
              <a:t>Human light dancing show</a:t>
            </a:r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 rotWithShape="1">
          <a:blip r:embed="rId3">
            <a:alphaModFix/>
          </a:blip>
          <a:srcRect b="0" l="0" r="0" t="15699"/>
          <a:stretch/>
        </p:blipFill>
        <p:spPr>
          <a:xfrm>
            <a:off x="4572000" y="0"/>
            <a:ext cx="4572000" cy="25692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osoba, vnútri, stôl, žena&#10;&#10;Automaticky generovaný popis" id="149" name="Google Shape;149;p23"/>
          <p:cNvPicPr preferRelativeResize="0"/>
          <p:nvPr/>
        </p:nvPicPr>
        <p:blipFill rotWithShape="1">
          <a:blip r:embed="rId4">
            <a:alphaModFix/>
          </a:blip>
          <a:srcRect b="0" l="-1" r="-1" t="6240"/>
          <a:stretch/>
        </p:blipFill>
        <p:spPr>
          <a:xfrm>
            <a:off x="4572000" y="2285999"/>
            <a:ext cx="4572000" cy="285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idx="1" type="subTitle"/>
          </p:nvPr>
        </p:nvSpPr>
        <p:spPr>
          <a:xfrm>
            <a:off x="265500" y="653700"/>
            <a:ext cx="4045200" cy="38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sk-SK" sz="1600">
                <a:latin typeface="Raleway"/>
                <a:ea typeface="Raleway"/>
                <a:cs typeface="Raleway"/>
                <a:sym typeface="Raleway"/>
              </a:rPr>
              <a:t>Spevácke vystúpenie Emmy Drobnej a Majselfa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Obrázok, na ktorom je osoba, muž, držiaci, hráč&#10;&#10;Automaticky generovaný popis" id="155" name="Google Shape;15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2095805"/>
            <a:ext cx="4572000" cy="304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 rotWithShape="1">
          <a:blip r:embed="rId4">
            <a:alphaModFix/>
          </a:blip>
          <a:srcRect b="0" l="0" r="0" t="6988"/>
          <a:stretch/>
        </p:blipFill>
        <p:spPr>
          <a:xfrm>
            <a:off x="4572000" y="0"/>
            <a:ext cx="4572000" cy="2830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>
            <p:ph type="title"/>
          </p:nvPr>
        </p:nvSpPr>
        <p:spPr>
          <a:xfrm>
            <a:off x="283100" y="712150"/>
            <a:ext cx="8631600" cy="3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br>
              <a:rPr lang="sk-SK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sk-SK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sk-S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 VÝSTUPY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0000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863" y="178525"/>
            <a:ext cx="4539232" cy="478644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/>
          <p:nvPr/>
        </p:nvSpPr>
        <p:spPr>
          <a:xfrm>
            <a:off x="699714" y="533451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sk-SK" sz="3000" u="none" cap="none" strike="noStrike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Výsledky</a:t>
            </a:r>
            <a:endParaRPr b="1" i="0" sz="3000" u="none" cap="none" strike="noStrike">
              <a:solidFill>
                <a:srgbClr val="C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8" name="Google Shape;168;p26"/>
          <p:cNvSpPr/>
          <p:nvPr/>
        </p:nvSpPr>
        <p:spPr>
          <a:xfrm>
            <a:off x="909183" y="1323194"/>
            <a:ext cx="3892731" cy="2243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k-SK" sz="2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PR výstupy</a:t>
            </a:r>
            <a:endParaRPr b="0" i="0" sz="2400" u="none" cap="none" strike="noStrik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sk-SK" sz="2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12 výstupov</a:t>
            </a:r>
            <a:endParaRPr b="0" i="0" sz="2400" u="none" cap="none" strike="noStrik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sk-SK" sz="2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AVE:  100 521 €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k-SK" sz="24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REACH: 1 792 625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9" name="Google Shape;169;p26"/>
          <p:cNvPicPr preferRelativeResize="0"/>
          <p:nvPr/>
        </p:nvPicPr>
        <p:blipFill rotWithShape="1">
          <a:blip r:embed="rId4">
            <a:alphaModFix/>
          </a:blip>
          <a:srcRect b="0" l="14887" r="15990" t="0"/>
          <a:stretch/>
        </p:blipFill>
        <p:spPr>
          <a:xfrm>
            <a:off x="5208306" y="533451"/>
            <a:ext cx="3734831" cy="3601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ázok, na ktorom je text&#10;&#10;Automaticky generovaný popis" id="174" name="Google Shape;17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5681"/>
            <a:ext cx="6009076" cy="3976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počítač, monitor, snímka obrazovky, prenosný počítač&#10;&#10;Automaticky generovaný popis" id="175" name="Google Shape;175;p27"/>
          <p:cNvPicPr preferRelativeResize="0"/>
          <p:nvPr/>
        </p:nvPicPr>
        <p:blipFill rotWithShape="1">
          <a:blip r:embed="rId4">
            <a:alphaModFix/>
          </a:blip>
          <a:srcRect b="61574" l="13226" r="38968" t="0"/>
          <a:stretch/>
        </p:blipFill>
        <p:spPr>
          <a:xfrm>
            <a:off x="6009076" y="233914"/>
            <a:ext cx="1380552" cy="49350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počítač, monitor, snímka obrazovky, prenosný počítač&#10;&#10;Automaticky generovaný popis" id="176" name="Google Shape;176;p27"/>
          <p:cNvPicPr preferRelativeResize="0"/>
          <p:nvPr/>
        </p:nvPicPr>
        <p:blipFill rotWithShape="1">
          <a:blip r:embed="rId4">
            <a:alphaModFix/>
          </a:blip>
          <a:srcRect b="27649" l="13226" r="38968" t="38426"/>
          <a:stretch/>
        </p:blipFill>
        <p:spPr>
          <a:xfrm>
            <a:off x="7467691" y="233914"/>
            <a:ext cx="1538085" cy="485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ázok, na ktorom je text, noviny, muž&#10;&#10;Automaticky generovaný popis" id="181" name="Google Shape;18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510363"/>
            <a:ext cx="2764465" cy="37435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text&#10;&#10;Automaticky generovaný popis" id="182" name="Google Shape;18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3357" y="510363"/>
            <a:ext cx="2764464" cy="38123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text, noviny, fotografia, stôl&#10;&#10;Automaticky generovaný popis" id="183" name="Google Shape;183;p28"/>
          <p:cNvPicPr preferRelativeResize="0"/>
          <p:nvPr/>
        </p:nvPicPr>
        <p:blipFill rotWithShape="1">
          <a:blip r:embed="rId5">
            <a:alphaModFix/>
          </a:blip>
          <a:srcRect b="0" l="2273" r="2424" t="0"/>
          <a:stretch/>
        </p:blipFill>
        <p:spPr>
          <a:xfrm>
            <a:off x="5380074" y="820749"/>
            <a:ext cx="3763926" cy="2603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ázok, na ktorom je snímka obrazovky&#10;&#10;Automaticky generovaný popis" id="188" name="Google Shape;188;p29"/>
          <p:cNvPicPr preferRelativeResize="0"/>
          <p:nvPr/>
        </p:nvPicPr>
        <p:blipFill rotWithShape="1">
          <a:blip r:embed="rId3">
            <a:alphaModFix/>
          </a:blip>
          <a:srcRect b="70984" l="6319" r="37273" t="-1"/>
          <a:stretch/>
        </p:blipFill>
        <p:spPr>
          <a:xfrm>
            <a:off x="3222652" y="467835"/>
            <a:ext cx="1615655" cy="39127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snímka obrazovky, počítač&#10;&#10;Automaticky generovaný popis" id="189" name="Google Shape;189;p29"/>
          <p:cNvPicPr preferRelativeResize="0"/>
          <p:nvPr/>
        </p:nvPicPr>
        <p:blipFill rotWithShape="1">
          <a:blip r:embed="rId4">
            <a:alphaModFix/>
          </a:blip>
          <a:srcRect b="71201" l="0" r="0" t="1"/>
          <a:stretch/>
        </p:blipFill>
        <p:spPr>
          <a:xfrm>
            <a:off x="6225187" y="175019"/>
            <a:ext cx="2721393" cy="4793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monitor, počítač, fotografia, rôzne&#10;&#10;Automaticky generovaný popis" id="190" name="Google Shape;190;p29"/>
          <p:cNvPicPr preferRelativeResize="0"/>
          <p:nvPr/>
        </p:nvPicPr>
        <p:blipFill rotWithShape="1">
          <a:blip r:embed="rId5">
            <a:alphaModFix/>
          </a:blip>
          <a:srcRect b="49560" l="9784" r="35218" t="1"/>
          <a:stretch/>
        </p:blipFill>
        <p:spPr>
          <a:xfrm>
            <a:off x="223284" y="467834"/>
            <a:ext cx="1499684" cy="4717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monitor, počítač, fotografia, rôzne&#10;&#10;Automaticky generovaný popis" id="191" name="Google Shape;191;p29"/>
          <p:cNvPicPr preferRelativeResize="0"/>
          <p:nvPr/>
        </p:nvPicPr>
        <p:blipFill rotWithShape="1">
          <a:blip r:embed="rId5">
            <a:alphaModFix/>
          </a:blip>
          <a:srcRect b="23478" l="8569" r="36051" t="50439"/>
          <a:stretch/>
        </p:blipFill>
        <p:spPr>
          <a:xfrm>
            <a:off x="1695277" y="397232"/>
            <a:ext cx="1615655" cy="26096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snímka obrazovky&#10;&#10;Automaticky generovaný popis" id="192" name="Google Shape;192;p29"/>
          <p:cNvPicPr preferRelativeResize="0"/>
          <p:nvPr/>
        </p:nvPicPr>
        <p:blipFill rotWithShape="1">
          <a:blip r:embed="rId3">
            <a:alphaModFix/>
          </a:blip>
          <a:srcRect b="36275" l="12298" r="31293" t="29005"/>
          <a:stretch/>
        </p:blipFill>
        <p:spPr>
          <a:xfrm>
            <a:off x="4768973" y="326632"/>
            <a:ext cx="1615655" cy="46819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text, držiaci, žena, znak&#10;&#10;Automaticky generovaný popis" id="193" name="Google Shape;19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51727" y="3037838"/>
            <a:ext cx="1204124" cy="208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ázok, na ktorom je osoba, vnútri, muž, stôl&#10;&#10;Automaticky generovaný popis" id="198" name="Google Shape;198;p30"/>
          <p:cNvPicPr preferRelativeResize="0"/>
          <p:nvPr/>
        </p:nvPicPr>
        <p:blipFill rotWithShape="1">
          <a:blip r:embed="rId3">
            <a:alphaModFix/>
          </a:blip>
          <a:srcRect b="0" l="5941" r="0" t="0"/>
          <a:stretch/>
        </p:blipFill>
        <p:spPr>
          <a:xfrm>
            <a:off x="0" y="925596"/>
            <a:ext cx="4747511" cy="26044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osoba, muž, pozeranie, držiaci&#10;&#10;Automaticky generovaný popis" id="199" name="Google Shape;199;p30"/>
          <p:cNvPicPr preferRelativeResize="0"/>
          <p:nvPr/>
        </p:nvPicPr>
        <p:blipFill rotWithShape="1">
          <a:blip r:embed="rId4">
            <a:alphaModFix/>
          </a:blip>
          <a:srcRect b="0" l="6339" r="0" t="0"/>
          <a:stretch/>
        </p:blipFill>
        <p:spPr>
          <a:xfrm>
            <a:off x="4747511" y="925595"/>
            <a:ext cx="4319194" cy="260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ázok, na ktorom je osoba, objekt, stojaci, pózujúci&#10;&#10;Automaticky generovaný popis" id="78" name="Google Shape;7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8109" y="-8514"/>
            <a:ext cx="4565891" cy="3043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vnútri, miestnosť, posteľ, tmavé&#10;&#10;Automaticky generovaný popis" id="79" name="Google Shape;79;p13"/>
          <p:cNvPicPr preferRelativeResize="0"/>
          <p:nvPr/>
        </p:nvPicPr>
        <p:blipFill rotWithShape="1">
          <a:blip r:embed="rId4">
            <a:alphaModFix/>
          </a:blip>
          <a:srcRect b="8943" l="0" r="7368" t="2907"/>
          <a:stretch/>
        </p:blipFill>
        <p:spPr>
          <a:xfrm>
            <a:off x="4565892" y="2243291"/>
            <a:ext cx="4572001" cy="29002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osoba, stojaci, muž, žena&#10;&#10;Automaticky generovaný popis" id="80" name="Google Shape;8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4572001" cy="30476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hodiny, tmavé, sedenie, čierne&#10;&#10;Automaticky generovaný popis" id="81" name="Google Shape;81;p13"/>
          <p:cNvPicPr preferRelativeResize="0"/>
          <p:nvPr/>
        </p:nvPicPr>
        <p:blipFill rotWithShape="1">
          <a:blip r:embed="rId6">
            <a:alphaModFix/>
          </a:blip>
          <a:srcRect b="0" l="0" r="0" t="13820"/>
          <a:stretch/>
        </p:blipFill>
        <p:spPr>
          <a:xfrm>
            <a:off x="0" y="2520481"/>
            <a:ext cx="4565892" cy="262301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 txBox="1"/>
          <p:nvPr/>
        </p:nvSpPr>
        <p:spPr>
          <a:xfrm>
            <a:off x="2082199" y="1998021"/>
            <a:ext cx="5438555" cy="646331"/>
          </a:xfrm>
          <a:prstGeom prst="rect">
            <a:avLst/>
          </a:prstGeom>
          <a:solidFill>
            <a:srgbClr val="A40000">
              <a:alpha val="6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sk-SK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SPOJENIE UMENIA, ZNAČKY A AUGMENTED REALITY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0000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6120" y="162731"/>
            <a:ext cx="4254600" cy="481803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1"/>
          <p:cNvSpPr txBox="1"/>
          <p:nvPr/>
        </p:nvSpPr>
        <p:spPr>
          <a:xfrm>
            <a:off x="2786970" y="13350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sk-SK" sz="3000" u="none" cap="none" strike="noStrike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Ďakujeme za pozornosť</a:t>
            </a:r>
            <a:r>
              <a:rPr b="1" i="0" lang="sk-SK" sz="3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!</a:t>
            </a:r>
            <a:endParaRPr b="1" i="0" sz="30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6" name="Google Shape;206;p31"/>
          <p:cNvSpPr txBox="1"/>
          <p:nvPr>
            <p:ph idx="4294967295" type="body"/>
          </p:nvPr>
        </p:nvSpPr>
        <p:spPr>
          <a:xfrm>
            <a:off x="2786970" y="2571750"/>
            <a:ext cx="3432900" cy="16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sk-SK" sz="1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Miroslava Jarošová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sk-SK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Senior PR consultant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sk-SK" sz="1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Tel.: +421 948 215 212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sk-SK" sz="120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Email: </a:t>
            </a:r>
            <a:r>
              <a:rPr lang="sk-SK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miroslava.jarosova@prkonektor.sk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200">
              <a:solidFill>
                <a:srgbClr val="7878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sk-SK" sz="1200">
                <a:solidFill>
                  <a:srgbClr val="787878"/>
                </a:solidFill>
                <a:latin typeface="Calibri"/>
                <a:ea typeface="Calibri"/>
                <a:cs typeface="Calibri"/>
                <a:sym typeface="Calibri"/>
              </a:rPr>
              <a:t>PR.Konektor</a:t>
            </a:r>
            <a:br>
              <a:rPr lang="sk-SK" sz="1200">
                <a:solidFill>
                  <a:srgbClr val="78787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k-SK" sz="1200">
                <a:solidFill>
                  <a:srgbClr val="787878"/>
                </a:solidFill>
                <a:latin typeface="Calibri"/>
                <a:ea typeface="Calibri"/>
                <a:cs typeface="Calibri"/>
                <a:sym typeface="Calibri"/>
              </a:rPr>
              <a:t>Plynárenská 3D</a:t>
            </a:r>
            <a:br>
              <a:rPr lang="sk-SK" sz="1200">
                <a:solidFill>
                  <a:srgbClr val="78787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k-SK" sz="1200">
                <a:solidFill>
                  <a:srgbClr val="787878"/>
                </a:solidFill>
                <a:latin typeface="Calibri"/>
                <a:ea typeface="Calibri"/>
                <a:cs typeface="Calibri"/>
                <a:sym typeface="Calibri"/>
              </a:rPr>
              <a:t>821 09 Bratislava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sk-SK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www.prkonektor.sk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0000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400" y="162731"/>
            <a:ext cx="4254600" cy="481803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/>
          <p:nvPr/>
        </p:nvSpPr>
        <p:spPr>
          <a:xfrm>
            <a:off x="643574" y="475438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sk-SK" sz="3000" u="none" cap="none" strike="noStrike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Cieľ</a:t>
            </a:r>
            <a:endParaRPr b="1" i="0" sz="3000" u="none" cap="none" strike="noStrike">
              <a:solidFill>
                <a:srgbClr val="C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9" name="Google Shape;89;p14"/>
          <p:cNvSpPr txBox="1"/>
          <p:nvPr>
            <p:ph idx="4294967295" type="body"/>
          </p:nvPr>
        </p:nvSpPr>
        <p:spPr>
          <a:xfrm>
            <a:off x="728250" y="1389877"/>
            <a:ext cx="3432900" cy="30425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sk-SK" sz="1200">
                <a:latin typeface="Raleway"/>
                <a:ea typeface="Raleway"/>
                <a:cs typeface="Raleway"/>
                <a:sym typeface="Raleway"/>
              </a:rPr>
              <a:t>uvedenie nového produktu - zariadenia IQOS 3 DUO prostredníctvom inšpiratívnych dvojíc ľudí, ktoré sú rovnaké jedinečné ako </a:t>
            </a:r>
            <a:r>
              <a:rPr b="1" lang="sk-SK" sz="1200">
                <a:latin typeface="Raleway"/>
                <a:ea typeface="Raleway"/>
                <a:cs typeface="Raleway"/>
                <a:sym typeface="Raleway"/>
              </a:rPr>
              <a:t>IQOS 3 DUO</a:t>
            </a:r>
            <a:r>
              <a:rPr lang="sk-SK" sz="1200">
                <a:latin typeface="Raleway"/>
                <a:ea typeface="Raleway"/>
                <a:cs typeface="Raleway"/>
                <a:sym typeface="Raleway"/>
              </a:rPr>
              <a:t>: </a:t>
            </a:r>
            <a:endParaRPr/>
          </a:p>
          <a:p>
            <a:pPr indent="-171450" lvl="0" marL="1714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sk-SK" sz="1200">
                <a:latin typeface="Raleway"/>
                <a:ea typeface="Raleway"/>
                <a:cs typeface="Raleway"/>
                <a:sym typeface="Raleway"/>
              </a:rPr>
              <a:t>3</a:t>
            </a:r>
            <a:r>
              <a:rPr lang="sk-SK" sz="1200">
                <a:latin typeface="Raleway"/>
                <a:ea typeface="Raleway"/>
                <a:cs typeface="Raleway"/>
                <a:sym typeface="Raleway"/>
              </a:rPr>
              <a:t>  jedinečné diela Petra Cvika </a:t>
            </a:r>
            <a:endParaRPr/>
          </a:p>
          <a:p>
            <a:pPr indent="-171450" lvl="0" marL="1714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sk-SK" sz="1200">
                <a:latin typeface="Raleway"/>
                <a:ea typeface="Raleway"/>
                <a:cs typeface="Raleway"/>
                <a:sym typeface="Raleway"/>
              </a:rPr>
              <a:t>DUO: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sk-SK" sz="1200">
                <a:latin typeface="Raleway"/>
                <a:ea typeface="Raleway"/>
                <a:cs typeface="Raleway"/>
                <a:sym typeface="Raleway"/>
              </a:rPr>
              <a:t>     </a:t>
            </a:r>
            <a:r>
              <a:rPr lang="sk-SK" sz="1200">
                <a:latin typeface="Raleway"/>
                <a:ea typeface="Raleway"/>
                <a:cs typeface="Raleway"/>
                <a:sym typeface="Raleway"/>
              </a:rPr>
              <a:t>Marcel Forgáč a Vera Wisterová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sk-SK" sz="1200">
                <a:latin typeface="Raleway"/>
                <a:ea typeface="Raleway"/>
                <a:cs typeface="Raleway"/>
                <a:sym typeface="Raleway"/>
              </a:rPr>
              <a:t>     Emma Drobná a Fero Mikloško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-171450" lvl="0" marL="1714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sk-SK" sz="1200">
                <a:latin typeface="Raleway"/>
                <a:ea typeface="Raleway"/>
                <a:cs typeface="Raleway"/>
                <a:sym typeface="Raleway"/>
              </a:rPr>
              <a:t>spojiť značku s umením, inováciami, technologickým pokrokom, štýlovými osobnosťami a rozšírenou realitou ARnie. </a:t>
            </a:r>
            <a:endParaRPr/>
          </a:p>
          <a:p>
            <a:pPr indent="-171450" lvl="0" marL="1714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sk-SK" sz="1200">
                <a:latin typeface="Raleway"/>
                <a:ea typeface="Raleway"/>
                <a:cs typeface="Raleway"/>
                <a:sym typeface="Raleway"/>
              </a:rPr>
              <a:t>p</a:t>
            </a:r>
            <a:r>
              <a:rPr lang="sk-SK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odporiť pozitívny imidž značky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-57150" lvl="0" marL="1714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5916" y="342976"/>
            <a:ext cx="4020684" cy="4480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title"/>
          </p:nvPr>
        </p:nvSpPr>
        <p:spPr>
          <a:xfrm>
            <a:off x="265500" y="1912650"/>
            <a:ext cx="3531437" cy="131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sk-SK" sz="2400">
                <a:solidFill>
                  <a:srgbClr val="A40000"/>
                </a:solidFill>
              </a:rPr>
              <a:t>ARNIE</a:t>
            </a:r>
            <a:endParaRPr sz="2400">
              <a:solidFill>
                <a:srgbClr val="A40000"/>
              </a:solidFill>
            </a:endParaRPr>
          </a:p>
        </p:txBody>
      </p:sp>
      <p:pic>
        <p:nvPicPr>
          <p:cNvPr id="96" name="Google Shape;96;p15"/>
          <p:cNvPicPr preferRelativeResize="0"/>
          <p:nvPr/>
        </p:nvPicPr>
        <p:blipFill rotWithShape="1">
          <a:blip r:embed="rId3">
            <a:alphaModFix/>
          </a:blip>
          <a:srcRect b="0" l="22715" r="17746" t="726"/>
          <a:stretch/>
        </p:blipFill>
        <p:spPr>
          <a:xfrm>
            <a:off x="4471739" y="0"/>
            <a:ext cx="467226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idx="1" type="subTitle"/>
          </p:nvPr>
        </p:nvSpPr>
        <p:spPr>
          <a:xfrm>
            <a:off x="265500" y="653700"/>
            <a:ext cx="4045200" cy="38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sk-SK" sz="1800">
                <a:latin typeface="Raleway"/>
                <a:ea typeface="Raleway"/>
                <a:cs typeface="Raleway"/>
                <a:sym typeface="Raleway"/>
              </a:rPr>
              <a:t>Oživenie a rozpohybovanie obrazu Petra Cvika pomocou aplikácie Arnie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2" name="Google Shape;10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2662" y="0"/>
            <a:ext cx="42100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bg>
      <p:bgPr>
        <a:solidFill>
          <a:srgbClr val="A40000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3800" y="0"/>
            <a:ext cx="421481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/>
          <p:nvPr/>
        </p:nvSpPr>
        <p:spPr>
          <a:xfrm>
            <a:off x="177800" y="1833086"/>
            <a:ext cx="22860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k-SK" sz="1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Video “</a:t>
            </a:r>
            <a:r>
              <a:rPr b="1" i="0" lang="sk-SK" sz="1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LOVE IS IN THE AIR</a:t>
            </a:r>
            <a:r>
              <a:rPr b="0" i="0" lang="sk-SK" sz="1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”- obraz s rozšírenou realitou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ázok, na ktorom je držiaci, stojaci, pózujúci, muž&#10;&#10;Automaticky generovaný popis" id="113" name="Google Shape;113;p18"/>
          <p:cNvPicPr preferRelativeResize="0"/>
          <p:nvPr/>
        </p:nvPicPr>
        <p:blipFill rotWithShape="1">
          <a:blip r:embed="rId3">
            <a:alphaModFix/>
          </a:blip>
          <a:srcRect b="4035" l="0" r="0" t="7942"/>
          <a:stretch/>
        </p:blipFill>
        <p:spPr>
          <a:xfrm>
            <a:off x="4572000" y="0"/>
            <a:ext cx="2141567" cy="282786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>
            <p:ph idx="1" type="subTitle"/>
          </p:nvPr>
        </p:nvSpPr>
        <p:spPr>
          <a:xfrm>
            <a:off x="265500" y="653700"/>
            <a:ext cx="4045200" cy="38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sk-SK" sz="1600">
                <a:latin typeface="Raleway"/>
                <a:ea typeface="Raleway"/>
                <a:cs typeface="Raleway"/>
                <a:sym typeface="Raleway"/>
              </a:rPr>
              <a:t>Simply amazing umelecké momenty: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sk-SK" sz="1600">
                <a:latin typeface="Raleway"/>
                <a:ea typeface="Raleway"/>
                <a:cs typeface="Raleway"/>
                <a:sym typeface="Raleway"/>
              </a:rPr>
              <a:t>3 diela slovenského umelca Petra Cvika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sk-SK" sz="1600">
                <a:latin typeface="Raleway"/>
                <a:ea typeface="Raleway"/>
                <a:cs typeface="Raleway"/>
                <a:sym typeface="Raleway"/>
              </a:rPr>
              <a:t>Všité puto priateľstva v modeloch Fera Mikloška, pri tvorbe ktorých sa inšpiroval zariadením IQOS 3 DUO a farbou copper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sk-SK" sz="1600">
                <a:latin typeface="Raleway"/>
                <a:ea typeface="Raleway"/>
                <a:cs typeface="Raleway"/>
                <a:sym typeface="Raleway"/>
              </a:rPr>
              <a:t>Human light dancing show</a:t>
            </a:r>
            <a:endParaRPr/>
          </a:p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sk-SK" sz="1600">
                <a:latin typeface="Raleway"/>
                <a:ea typeface="Raleway"/>
                <a:cs typeface="Raleway"/>
                <a:sym typeface="Raleway"/>
              </a:rPr>
              <a:t>Spevácke vystúpenie Emmy Drobnej a Majselfa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Obrázok, na ktorom je sedenie, stôl, obrovské, záclona&#10;&#10;Automaticky generovaný popis" id="115" name="Google Shape;11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2712897"/>
            <a:ext cx="1620402" cy="24306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vnútri, galéria, miestnosť, živé&#10;&#10;Automaticky generovaný popis" id="116" name="Google Shape;116;p18"/>
          <p:cNvPicPr preferRelativeResize="0"/>
          <p:nvPr/>
        </p:nvPicPr>
        <p:blipFill rotWithShape="1">
          <a:blip r:embed="rId5">
            <a:alphaModFix/>
          </a:blip>
          <a:srcRect b="7415" l="0" r="24942" t="10170"/>
          <a:stretch/>
        </p:blipFill>
        <p:spPr>
          <a:xfrm>
            <a:off x="6192401" y="2712897"/>
            <a:ext cx="2951599" cy="24306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osoba, vnútri, držiaci, stojaci&#10;&#10;Automaticky generovaný popis" id="117" name="Google Shape;117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09386" y="-1"/>
            <a:ext cx="2434614" cy="2712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>
            <p:ph idx="1" type="subTitle"/>
          </p:nvPr>
        </p:nvSpPr>
        <p:spPr>
          <a:xfrm>
            <a:off x="265500" y="653700"/>
            <a:ext cx="4045200" cy="38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sk-SK" sz="1600">
                <a:latin typeface="Raleway"/>
                <a:ea typeface="Raleway"/>
                <a:cs typeface="Raleway"/>
                <a:sym typeface="Raleway"/>
              </a:rPr>
              <a:t>“</a:t>
            </a:r>
            <a:r>
              <a:rPr b="1" lang="sk-SK" sz="1600">
                <a:latin typeface="Raleway"/>
                <a:ea typeface="Raleway"/>
                <a:cs typeface="Raleway"/>
                <a:sym typeface="Raleway"/>
              </a:rPr>
              <a:t>LOVE IS IN THE AIR</a:t>
            </a:r>
            <a:r>
              <a:rPr lang="sk-SK" sz="1600">
                <a:latin typeface="Raleway"/>
                <a:ea typeface="Raleway"/>
                <a:cs typeface="Raleway"/>
                <a:sym typeface="Raleway"/>
              </a:rPr>
              <a:t>” obraz s rozšírenou realitou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sk-SK" sz="1600">
                <a:latin typeface="Raleway"/>
                <a:ea typeface="Raleway"/>
                <a:cs typeface="Raleway"/>
                <a:sym typeface="Raleway"/>
              </a:rPr>
              <a:t>Obraz Petra Cvika s názvom „LOVE IS IN THE AIR“ je jedinečný spojením nových technologických možností a maľby. Prostredníctvom aplikácie na rozšírenú realitu – ARnie tento obraz ožíva a svojim efektom divákom predstavuje benefity života v spoločnosti bez dymu a popola.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3" name="Google Shape;12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6850" y="0"/>
            <a:ext cx="42100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idx="1" type="subTitle"/>
          </p:nvPr>
        </p:nvSpPr>
        <p:spPr>
          <a:xfrm>
            <a:off x="265500" y="606056"/>
            <a:ext cx="4045200" cy="3883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sk-SK" sz="1600">
                <a:latin typeface="Raleway"/>
                <a:ea typeface="Raleway"/>
                <a:cs typeface="Raleway"/>
                <a:sym typeface="Raleway"/>
              </a:rPr>
              <a:t>“</a:t>
            </a:r>
            <a:r>
              <a:rPr b="1" lang="sk-SK" sz="1600">
                <a:latin typeface="Raleway"/>
                <a:ea typeface="Raleway"/>
                <a:cs typeface="Raleway"/>
                <a:sym typeface="Raleway"/>
              </a:rPr>
              <a:t>SIMPLY AMAZING REALITY</a:t>
            </a:r>
            <a:r>
              <a:rPr lang="sk-SK" sz="1600">
                <a:latin typeface="Raleway"/>
                <a:ea typeface="Raleway"/>
                <a:cs typeface="Raleway"/>
                <a:sym typeface="Raleway"/>
              </a:rPr>
              <a:t>”- Obraz rovnako ako novinka IQOS 3 DUO prináša nový pohľad na lepší život, pretože úplný prechod na IQOS predstavuje menšie riziko pre zdravie dospelého fajčiara ako pokračovanie vo fajčení. Ide o pozitívny výhľad do budúcnosti s fragmentami prírody a mesta, ktorý podnecuje práve výber farieb a odtieňov novej limitovanej edície produktov IQOS 3 DUO – copper (medená). Pri príležitosti uvedenia IQOS 3 DUO a zároveň demonštrovania „Simply amazing reality“ bol obraz vytvorený tak, aby mohol byť „oživený“ skutočným tanečníkom a dynamikou pohybu. 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Obrázok, na ktorom je vnútri, miestnosť, posteľ, tmavé&#10;&#10;Automaticky generovaný popis" id="129" name="Google Shape;12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0"/>
            <a:ext cx="4572000" cy="30476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vnútri, miestnosť, budova, stôl&#10;&#10;Automaticky generovaný popis" id="130" name="Google Shape;130;p20"/>
          <p:cNvPicPr preferRelativeResize="0"/>
          <p:nvPr/>
        </p:nvPicPr>
        <p:blipFill rotWithShape="1">
          <a:blip r:embed="rId4">
            <a:alphaModFix/>
          </a:blip>
          <a:srcRect b="23842" l="0" r="0" t="0"/>
          <a:stretch/>
        </p:blipFill>
        <p:spPr>
          <a:xfrm>
            <a:off x="4572000" y="2822426"/>
            <a:ext cx="4572000" cy="232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