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8"/>
  </p:notesMasterIdLst>
  <p:sldIdLst>
    <p:sldId id="579" r:id="rId3"/>
    <p:sldId id="622" r:id="rId4"/>
    <p:sldId id="615" r:id="rId5"/>
    <p:sldId id="626" r:id="rId6"/>
    <p:sldId id="627" r:id="rId7"/>
    <p:sldId id="628" r:id="rId8"/>
    <p:sldId id="629" r:id="rId9"/>
    <p:sldId id="625" r:id="rId10"/>
    <p:sldId id="623" r:id="rId11"/>
    <p:sldId id="485" r:id="rId12"/>
    <p:sldId id="609" r:id="rId13"/>
    <p:sldId id="608" r:id="rId14"/>
    <p:sldId id="619" r:id="rId15"/>
    <p:sldId id="624" r:id="rId16"/>
    <p:sldId id="621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thova, Lucia (Allianz - Slovenska poistovna, a. s.)" initials="ML(-Spas" lastIdx="1" clrIdx="0">
    <p:extLst>
      <p:ext uri="{19B8F6BF-5375-455C-9EA6-DF929625EA0E}">
        <p15:presenceInfo xmlns="" xmlns:p15="http://schemas.microsoft.com/office/powerpoint/2012/main" userId="S-1-5-21-2857351402-2812262531-3171228550-8256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CD5"/>
    <a:srgbClr val="F5FBCF"/>
    <a:srgbClr val="DFE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CD473-57E3-4ABC-BBC2-5D6FA36042D6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CF2E7-60CB-4F7D-80C8-37E5B59DD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4951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F3CE7-ED39-4DCA-B997-3091546AA5B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994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CC0CA2-3D9F-4563-8D47-DA97584DA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17EC51-1038-4166-8531-6076E303E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D438B4-54FA-4726-A16A-8E3257F3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10690-AB81-4354-A481-FC0C7D5F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6AA9F7-68DF-48F7-BEC8-AB05B88F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39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2267A3-BE18-48DB-8580-BD777C3B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A86E9-F072-434C-9E8A-6F3DAD676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5B5280-1960-4F63-9CD3-8CADBCF0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C552DD-D41F-484E-9BCE-5F94BAC4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767A1C-0F1A-43FE-9767-352027B7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424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4ADD7F1-8C22-4A0A-A0D0-77C39E325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68687-327B-4066-B002-F235242C5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F0D63A-DD2B-4B92-9B40-5E658715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B4ACB2-B7DA-414D-A851-F55AC033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E4558-49A2-464E-8772-FB6DD10E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010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7361879" y="6927"/>
            <a:ext cx="4346079" cy="4838124"/>
          </a:xfrm>
          <a:solidFill>
            <a:srgbClr val="C3D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7362195" cy="6858000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5756" y="3307584"/>
            <a:ext cx="4070880" cy="1561242"/>
          </a:xfrm>
          <a:prstGeom prst="rect">
            <a:avLst/>
          </a:prstGeom>
        </p:spPr>
        <p:txBody>
          <a:bodyPr rIns="18000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794" y="765321"/>
            <a:ext cx="5599842" cy="2519697"/>
          </a:xfrm>
        </p:spPr>
        <p:txBody>
          <a:bodyPr/>
          <a:lstStyle>
            <a:lvl1pPr>
              <a:defRPr sz="4399">
                <a:solidFill>
                  <a:schemeClr val="tx2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1" y="5506831"/>
            <a:ext cx="2290870" cy="1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4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Board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4842505" cy="4573537"/>
          </a:xfrm>
          <a:solidFill>
            <a:srgbClr val="CF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pic>
        <p:nvPicPr>
          <p:cNvPr id="7" name="Bild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6" y="5841749"/>
            <a:ext cx="2035239" cy="508810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8066" y="3820229"/>
            <a:ext cx="4070286" cy="152840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800" b="0" kern="1200" cap="none" baseline="0" noProof="0" dirty="0" smtClean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600" b="0" kern="1200" cap="none" baseline="0" noProof="0" dirty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sz="1200">
                <a:solidFill>
                  <a:srgbClr val="003781"/>
                </a:solidFill>
              </a:defRPr>
            </a:lvl3pPr>
            <a:lvl4pPr>
              <a:lnSpc>
                <a:spcPct val="100000"/>
              </a:lnSpc>
              <a:buAutoNum type="arabicPeriod"/>
              <a:defRPr sz="1200">
                <a:solidFill>
                  <a:srgbClr val="00378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003781"/>
                </a:solidFill>
              </a:defRPr>
            </a:lvl5pPr>
            <a:lvl6pPr>
              <a:defRPr>
                <a:solidFill>
                  <a:srgbClr val="003781"/>
                </a:solidFill>
              </a:defRPr>
            </a:lvl6pPr>
            <a:lvl7pPr>
              <a:defRPr>
                <a:solidFill>
                  <a:srgbClr val="003781"/>
                </a:solidFill>
              </a:defRPr>
            </a:lvl7pPr>
            <a:lvl8pPr>
              <a:defRPr>
                <a:solidFill>
                  <a:srgbClr val="003781"/>
                </a:solidFill>
              </a:defRPr>
            </a:lvl8pPr>
            <a:lvl9pPr>
              <a:buAutoNum type="arabicParenR"/>
              <a:defRPr>
                <a:solidFill>
                  <a:srgbClr val="003781"/>
                </a:solidFill>
              </a:defRPr>
            </a:lvl9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4" hasCustomPrompt="1"/>
          </p:nvPr>
        </p:nvSpPr>
        <p:spPr>
          <a:xfrm>
            <a:off x="6095206" y="515819"/>
            <a:ext cx="5601429" cy="5834299"/>
          </a:xfrm>
          <a:prstGeom prst="rect">
            <a:avLst/>
          </a:prstGeom>
        </p:spPr>
        <p:txBody>
          <a:bodyPr anchor="ctr"/>
          <a:lstStyle>
            <a:lvl1pPr algn="ctr">
              <a:defRPr sz="2000"/>
            </a:lvl1pPr>
          </a:lstStyle>
          <a:p>
            <a:r>
              <a:rPr lang="de-AT" dirty="0"/>
              <a:t>Table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765321"/>
            <a:ext cx="5588793" cy="3023636"/>
          </a:xfrm>
        </p:spPr>
        <p:txBody>
          <a:bodyPr/>
          <a:lstStyle>
            <a:lvl1pPr>
              <a:defRPr lang="en-GB" sz="4399" b="1" kern="1200" cap="all" baseline="0" dirty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287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Board Presenta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4842505" cy="4573537"/>
          </a:xfrm>
          <a:solidFill>
            <a:srgbClr val="CF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8066" y="3820228"/>
            <a:ext cx="4070286" cy="1528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800" b="0" kern="1200" cap="none" baseline="0" noProof="0" dirty="0" smtClean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600" b="0" kern="1200" cap="none" baseline="0" noProof="0" dirty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sz="1200">
                <a:solidFill>
                  <a:srgbClr val="003781"/>
                </a:solidFill>
              </a:defRPr>
            </a:lvl3pPr>
            <a:lvl4pPr>
              <a:lnSpc>
                <a:spcPct val="100000"/>
              </a:lnSpc>
              <a:buAutoNum type="arabicPeriod"/>
              <a:defRPr sz="1200">
                <a:solidFill>
                  <a:srgbClr val="00378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003781"/>
                </a:solidFill>
              </a:defRPr>
            </a:lvl5pPr>
            <a:lvl6pPr>
              <a:defRPr>
                <a:solidFill>
                  <a:srgbClr val="003781"/>
                </a:solidFill>
              </a:defRPr>
            </a:lvl6pPr>
            <a:lvl7pPr>
              <a:defRPr>
                <a:solidFill>
                  <a:srgbClr val="003781"/>
                </a:solidFill>
              </a:defRPr>
            </a:lvl7pPr>
            <a:lvl8pPr>
              <a:defRPr>
                <a:solidFill>
                  <a:srgbClr val="003781"/>
                </a:solidFill>
              </a:defRPr>
            </a:lvl8pPr>
            <a:lvl9pPr>
              <a:defRPr>
                <a:solidFill>
                  <a:srgbClr val="003781"/>
                </a:solidFill>
              </a:defRPr>
            </a:lvl9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765321"/>
            <a:ext cx="7368612" cy="3023636"/>
          </a:xfrm>
        </p:spPr>
        <p:txBody>
          <a:bodyPr/>
          <a:lstStyle>
            <a:lvl1pPr>
              <a:defRPr lang="en-GB" sz="4399" b="1" kern="1200" cap="all" dirty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4842505" y="1"/>
            <a:ext cx="7349495" cy="5348636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GB" dirty="0"/>
              <a:t>New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1" y="5506831"/>
            <a:ext cx="2290870" cy="1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7361879" y="6927"/>
            <a:ext cx="4346079" cy="4838124"/>
          </a:xfrm>
          <a:solidFill>
            <a:srgbClr val="C3D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7362195" cy="6858000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5756" y="3307584"/>
            <a:ext cx="4070880" cy="1561242"/>
          </a:xfrm>
          <a:prstGeom prst="rect">
            <a:avLst/>
          </a:prstGeom>
        </p:spPr>
        <p:txBody>
          <a:bodyPr rIns="18000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794" y="765321"/>
            <a:ext cx="5599842" cy="2519697"/>
          </a:xfrm>
        </p:spPr>
        <p:txBody>
          <a:bodyPr/>
          <a:lstStyle>
            <a:lvl1pPr>
              <a:defRPr sz="4399">
                <a:solidFill>
                  <a:schemeClr val="tx2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1" y="5506831"/>
            <a:ext cx="2290870" cy="1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8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4842505" cy="6857999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8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4842507" y="6927"/>
            <a:ext cx="3805732" cy="5342287"/>
          </a:xfrm>
          <a:solidFill>
            <a:srgbClr val="D4D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8066" y="3053643"/>
            <a:ext cx="4070286" cy="231912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765321"/>
            <a:ext cx="7878265" cy="2303723"/>
          </a:xfrm>
        </p:spPr>
        <p:txBody>
          <a:bodyPr/>
          <a:lstStyle>
            <a:lvl1pPr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1" y="5506831"/>
            <a:ext cx="2290870" cy="1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79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4842505" cy="6857999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8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4842507" y="6927"/>
            <a:ext cx="3805732" cy="5342287"/>
          </a:xfrm>
          <a:solidFill>
            <a:srgbClr val="D4D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8066" y="3053643"/>
            <a:ext cx="4070286" cy="231912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cap="none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Subline</a:t>
            </a:r>
          </a:p>
          <a:p>
            <a:pPr lvl="1"/>
            <a:r>
              <a:rPr lang="en-GB" noProof="0" dirty="0"/>
              <a:t>Body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765321"/>
            <a:ext cx="7878265" cy="2303723"/>
          </a:xfrm>
        </p:spPr>
        <p:txBody>
          <a:bodyPr/>
          <a:lstStyle>
            <a:lvl1pPr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51" y="5506831"/>
            <a:ext cx="2290870" cy="1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1651215" cy="5841422"/>
          </a:xfrm>
          <a:solidFill>
            <a:srgbClr val="C7D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62813" y="1030050"/>
            <a:ext cx="8133822" cy="4818300"/>
          </a:xfrm>
          <a:prstGeom prst="rect">
            <a:avLst/>
          </a:prstGeom>
        </p:spPr>
        <p:txBody>
          <a:bodyPr wrap="square" tIns="0"/>
          <a:lstStyle>
            <a:lvl1pPr marL="0" algn="l" defTabSz="1218926" rtl="0" eaLnBrk="1" latinLnBrk="0" hangingPunct="1">
              <a:spcAft>
                <a:spcPts val="4799"/>
              </a:spcAft>
              <a:defRPr lang="de-DE" sz="1800" b="1" kern="120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marL="0" marR="0" lvl="1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02</a:t>
            </a:r>
          </a:p>
          <a:p>
            <a:pPr marL="0" marR="0" lvl="2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03</a:t>
            </a:r>
          </a:p>
          <a:p>
            <a:pPr marL="0" marR="0" lvl="3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04</a:t>
            </a:r>
          </a:p>
          <a:p>
            <a:pPr marL="0" marR="0" lvl="4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05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3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768172"/>
            <a:ext cx="3054814" cy="4388620"/>
          </a:xfrm>
        </p:spPr>
        <p:txBody>
          <a:bodyPr/>
          <a:lstStyle>
            <a:lvl1pPr>
              <a:defRPr sz="4399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045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0" y="6927"/>
            <a:ext cx="5087756" cy="5841422"/>
          </a:xfrm>
          <a:solidFill>
            <a:srgbClr val="EB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086350" y="1416993"/>
            <a:ext cx="7105649" cy="4952058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Image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3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14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08067" y="3559938"/>
            <a:ext cx="4334439" cy="22884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defRPr sz="1800" cap="none" baseline="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lnSpc>
                <a:spcPct val="100000"/>
              </a:lnSpc>
              <a:defRPr sz="1400"/>
            </a:lvl7pPr>
            <a:lvl8pPr>
              <a:lnSpc>
                <a:spcPct val="100000"/>
              </a:lnSpc>
              <a:defRPr sz="1200"/>
            </a:lvl8pPr>
            <a:lvl9pPr>
              <a:lnSpc>
                <a:spcPct val="100000"/>
              </a:lnSpc>
              <a:defRPr sz="800"/>
            </a:lvl9pPr>
          </a:lstStyle>
          <a:p>
            <a:pPr lvl="0"/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8001" y="1"/>
            <a:ext cx="7619470" cy="3307585"/>
          </a:xfrm>
        </p:spPr>
        <p:txBody>
          <a:bodyPr tIns="198000"/>
          <a:lstStyle>
            <a:lvl1pPr>
              <a:defRPr sz="4399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14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CEA325-619E-4B21-A517-CAC3396F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57D4BF-8423-4B52-BEB4-FF2AB60A6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D2308D-F0A8-492A-9788-E5C9B70F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AFFB6-CACD-4E16-A175-C188D69A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A1F199-F9B6-4EFC-8376-625EA200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1612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with Cut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0" y="2552110"/>
            <a:ext cx="5601429" cy="3324595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601429" y="1530350"/>
            <a:ext cx="6590570" cy="4838700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Image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3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14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08067" y="3559938"/>
            <a:ext cx="4334439" cy="22884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defRPr sz="1800" cap="none" baseline="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lnSpc>
                <a:spcPct val="100000"/>
              </a:lnSpc>
              <a:defRPr sz="1400"/>
            </a:lvl7pPr>
            <a:lvl8pPr>
              <a:lnSpc>
                <a:spcPct val="100000"/>
              </a:lnSpc>
              <a:defRPr sz="1200"/>
            </a:lvl8pPr>
            <a:lvl9pPr>
              <a:lnSpc>
                <a:spcPct val="100000"/>
              </a:lnSpc>
              <a:defRPr sz="800"/>
            </a:lvl9pPr>
          </a:lstStyle>
          <a:p>
            <a:pPr lvl="0"/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8001" y="1"/>
            <a:ext cx="7619471" cy="3307583"/>
          </a:xfrm>
        </p:spPr>
        <p:txBody>
          <a:bodyPr tIns="198000"/>
          <a:lstStyle>
            <a:lvl1pPr>
              <a:defRPr sz="4399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27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with 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0" y="2552110"/>
            <a:ext cx="5601429" cy="3324595"/>
          </a:xfrm>
          <a:solidFill>
            <a:srgbClr val="E1C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01428" y="2552109"/>
            <a:ext cx="6095271" cy="3296241"/>
          </a:xfrm>
        </p:spPr>
        <p:txBody>
          <a:bodyPr lIns="360000" tIns="216000" rIns="0" anchor="t"/>
          <a:lstStyle>
            <a:lvl1pPr>
              <a:defRPr lang="de-DE" sz="19996" b="1" kern="1200" cap="all" dirty="0" smtClean="0">
                <a:solidFill>
                  <a:srgbClr val="8A669D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00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55" name="Textplatzhalt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508067" y="515820"/>
            <a:ext cx="7619405" cy="2537824"/>
          </a:xfrm>
          <a:prstGeom prst="rect">
            <a:avLst/>
          </a:prstGeom>
        </p:spPr>
        <p:txBody>
          <a:bodyPr tIns="0" bIns="180000" anchor="b"/>
          <a:lstStyle>
            <a:lvl1pPr marL="0" algn="l" defTabSz="1218926" rtl="0" eaLnBrk="1" latinLnBrk="0" hangingPunct="1">
              <a:defRPr lang="de-DE" sz="4399" b="1" kern="1200" cap="all" dirty="0" smtClean="0">
                <a:solidFill>
                  <a:srgbClr val="8A669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133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13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08067" y="3559938"/>
            <a:ext cx="4334439" cy="22884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defRPr sz="1800" cap="none" baseline="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lnSpc>
                <a:spcPct val="100000"/>
              </a:lnSpc>
              <a:defRPr sz="1400"/>
            </a:lvl7pPr>
            <a:lvl8pPr>
              <a:lnSpc>
                <a:spcPct val="100000"/>
              </a:lnSpc>
              <a:defRPr sz="1200"/>
            </a:lvl8pPr>
            <a:lvl9pPr>
              <a:lnSpc>
                <a:spcPct val="100000"/>
              </a:lnSpc>
              <a:defRPr sz="800"/>
            </a:lvl9pPr>
          </a:lstStyle>
          <a:p>
            <a:pPr lvl="0"/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952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-1" y="0"/>
            <a:ext cx="12192000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2">
            <a:alphaModFix amt="45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1" y="549982"/>
            <a:ext cx="6095999" cy="63080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5148" y="2552109"/>
            <a:ext cx="4174452" cy="3296241"/>
          </a:xfrm>
        </p:spPr>
        <p:txBody>
          <a:bodyPr lIns="144000" tIns="216000" rIns="0" anchor="t"/>
          <a:lstStyle>
            <a:lvl1pPr>
              <a:defRPr lang="de-DE" sz="19996" b="1" kern="1200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00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5" name="Textplatzhalt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508067" y="515820"/>
            <a:ext cx="7619405" cy="2537824"/>
          </a:xfrm>
          <a:prstGeom prst="rect">
            <a:avLst/>
          </a:prstGeom>
        </p:spPr>
        <p:txBody>
          <a:bodyPr tIns="0" bIns="180000" anchor="b">
            <a:normAutofit/>
          </a:bodyPr>
          <a:lstStyle>
            <a:lvl1pPr marL="0" algn="l" defTabSz="1218926" rtl="0" eaLnBrk="1" latinLnBrk="0" hangingPunct="1">
              <a:defRPr lang="de-DE" sz="3599" b="1" kern="1200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09387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-1" y="0"/>
            <a:ext cx="12192000" cy="6858000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2">
            <a:alphaModFix amt="45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1" y="549982"/>
            <a:ext cx="6095999" cy="6308019"/>
          </a:xfrm>
          <a:prstGeom prst="rect">
            <a:avLst/>
          </a:prstGeom>
        </p:spPr>
      </p:pic>
      <p:sp>
        <p:nvSpPr>
          <p:cNvPr id="55" name="Textplatzhalt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508067" y="515820"/>
            <a:ext cx="7619405" cy="2537824"/>
          </a:xfrm>
          <a:prstGeom prst="rect">
            <a:avLst/>
          </a:prstGeom>
        </p:spPr>
        <p:txBody>
          <a:bodyPr tIns="0" bIns="180000" anchor="b"/>
          <a:lstStyle>
            <a:lvl1pPr marL="0" algn="l" defTabSz="1218926" rtl="0" eaLnBrk="1" latinLnBrk="0" hangingPunct="1">
              <a:defRPr lang="de-DE" sz="3599" b="1" kern="1200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50935" y="3559939"/>
            <a:ext cx="5295001" cy="2550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  <a:p>
            <a:pPr lvl="1"/>
            <a:r>
              <a:rPr lang="de-DE" dirty="0"/>
              <a:t>02</a:t>
            </a:r>
          </a:p>
          <a:p>
            <a:pPr lvl="2"/>
            <a:r>
              <a:rPr lang="de-DE" dirty="0"/>
              <a:t>03</a:t>
            </a:r>
          </a:p>
          <a:p>
            <a:pPr lvl="3"/>
            <a:r>
              <a:rPr lang="de-DE" dirty="0"/>
              <a:t>04</a:t>
            </a:r>
          </a:p>
          <a:p>
            <a:pPr lvl="4"/>
            <a:r>
              <a:rPr lang="de-DE" dirty="0"/>
              <a:t>05</a:t>
            </a:r>
          </a:p>
          <a:p>
            <a:pPr lvl="5"/>
            <a:r>
              <a:rPr lang="de-DE" dirty="0"/>
              <a:t>06</a:t>
            </a:r>
          </a:p>
          <a:p>
            <a:pPr lvl="6"/>
            <a:r>
              <a:rPr lang="de-DE" dirty="0"/>
              <a:t>07</a:t>
            </a:r>
          </a:p>
          <a:p>
            <a:pPr lvl="7"/>
            <a:r>
              <a:rPr lang="de-DE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406060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ntent one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7997" y="1529996"/>
            <a:ext cx="11188638" cy="4839054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8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151806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7997" y="1272881"/>
            <a:ext cx="11188638" cy="5096170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4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>
                <a:solidFill>
                  <a:schemeClr val="tx1"/>
                </a:solidFill>
              </a:defRPr>
            </a:lvl6pPr>
            <a:lvl7pPr>
              <a:defRPr sz="1100">
                <a:solidFill>
                  <a:schemeClr val="tx1"/>
                </a:solidFill>
              </a:defRPr>
            </a:lvl7pPr>
            <a:lvl8pPr>
              <a:defRPr sz="1050">
                <a:solidFill>
                  <a:schemeClr val="tx1"/>
                </a:solidFill>
              </a:defRPr>
            </a:lvl8pPr>
            <a:lvl9pPr>
              <a:defRPr sz="600"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3901496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Headlin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9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0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03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1651215" cy="5841422"/>
          </a:xfrm>
          <a:solidFill>
            <a:srgbClr val="FA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>
              <a:defRPr lang="de-DE" sz="10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10606" y="766622"/>
            <a:ext cx="3063639" cy="4462161"/>
          </a:xfrm>
        </p:spPr>
        <p:txBody>
          <a:bodyPr/>
          <a:lstStyle>
            <a:lvl1pPr>
              <a:defRPr lang="en-GB" sz="4399" b="1" kern="1200" cap="all" baseline="0" noProof="0" dirty="0" smtClean="0">
                <a:solidFill>
                  <a:srgbClr val="00378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3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001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Content 2/3 Ae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1651215" cy="5841422"/>
          </a:xfrm>
          <a:solidFill>
            <a:srgbClr val="FA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>
              <a:defRPr lang="de-DE" sz="10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07" name="Inhaltsplatzhalter 13" descr="Spalte links" title="Spalte links"/>
          <p:cNvSpPr>
            <a:spLocks noGrp="1"/>
          </p:cNvSpPr>
          <p:nvPr>
            <p:ph sz="quarter" idx="14" hasCustomPrompt="1"/>
          </p:nvPr>
        </p:nvSpPr>
        <p:spPr>
          <a:xfrm>
            <a:off x="3562813" y="1272881"/>
            <a:ext cx="8133823" cy="4837581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lnSpc>
                <a:spcPts val="1920"/>
              </a:lnSpc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1" y="768171"/>
            <a:ext cx="3054813" cy="4604595"/>
          </a:xfrm>
        </p:spPr>
        <p:txBody>
          <a:bodyPr/>
          <a:lstStyle>
            <a:lvl1pPr>
              <a:defRPr sz="4399"/>
            </a:lvl1pPr>
          </a:lstStyle>
          <a:p>
            <a:r>
              <a:rPr lang="en-GB" noProof="0" dirty="0"/>
              <a:t>Title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1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mple Content 2/3 Aerea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1651215" cy="5841422"/>
          </a:xfrm>
          <a:solidFill>
            <a:srgbClr val="FA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>
              <a:defRPr lang="de-DE" sz="10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07" name="Inhaltsplatzhalter 13" descr="Spalte links" title="Spalte links"/>
          <p:cNvSpPr>
            <a:spLocks noGrp="1"/>
          </p:cNvSpPr>
          <p:nvPr>
            <p:ph sz="quarter" idx="14" hasCustomPrompt="1"/>
          </p:nvPr>
        </p:nvSpPr>
        <p:spPr>
          <a:xfrm>
            <a:off x="3562813" y="1272881"/>
            <a:ext cx="3943864" cy="4837581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lnSpc>
                <a:spcPts val="1920"/>
              </a:lnSpc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208" name="Inhaltsplatzhalter 13" descr="Spalte links" title="Spalte links"/>
          <p:cNvSpPr>
            <a:spLocks noGrp="1"/>
          </p:cNvSpPr>
          <p:nvPr>
            <p:ph sz="quarter" idx="15" hasCustomPrompt="1"/>
          </p:nvPr>
        </p:nvSpPr>
        <p:spPr>
          <a:xfrm>
            <a:off x="7735307" y="1272881"/>
            <a:ext cx="3924511" cy="4837581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lnSpc>
                <a:spcPts val="1920"/>
              </a:lnSpc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1" y="768171"/>
            <a:ext cx="3054813" cy="4532603"/>
          </a:xfrm>
        </p:spPr>
        <p:txBody>
          <a:bodyPr/>
          <a:lstStyle>
            <a:lvl1pPr>
              <a:defRPr sz="4399"/>
            </a:lvl1pPr>
          </a:lstStyle>
          <a:p>
            <a:r>
              <a:rPr lang="en-GB" noProof="0" dirty="0"/>
              <a:t>Title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6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02569E-DCD2-4210-A8BF-D5A9B88E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704FF5-DDD9-4AC6-90BC-554BAAFBE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3927EC-03BB-4F39-BC87-DA13C09D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0139C8-69B9-461A-8603-E550A3B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6B2080-E1DE-4A50-9262-07390B19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746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line and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6303" y="260709"/>
            <a:ext cx="308874" cy="309978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07" name="Inhaltsplatzhalter 13" descr="Spalte links" title="Spalte links"/>
          <p:cNvSpPr>
            <a:spLocks noGrp="1"/>
          </p:cNvSpPr>
          <p:nvPr>
            <p:ph sz="quarter" idx="14" hasCustomPrompt="1"/>
          </p:nvPr>
        </p:nvSpPr>
        <p:spPr>
          <a:xfrm>
            <a:off x="507998" y="1529996"/>
            <a:ext cx="5515985" cy="4580465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lnSpc>
                <a:spcPts val="1920"/>
              </a:lnSpc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208" name="Inhaltsplatzhalter 13" descr="Spalte links" title="Spalte links"/>
          <p:cNvSpPr>
            <a:spLocks noGrp="1"/>
          </p:cNvSpPr>
          <p:nvPr>
            <p:ph sz="quarter" idx="15" hasCustomPrompt="1"/>
          </p:nvPr>
        </p:nvSpPr>
        <p:spPr>
          <a:xfrm>
            <a:off x="6165382" y="1529996"/>
            <a:ext cx="5529795" cy="4580465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lnSpc>
                <a:spcPts val="1920"/>
              </a:lnSpc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1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2093792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tra Headlin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platzhalter 23"/>
          <p:cNvSpPr>
            <a:spLocks noGrp="1"/>
          </p:cNvSpPr>
          <p:nvPr>
            <p:ph type="body" sz="quarter" idx="22"/>
          </p:nvPr>
        </p:nvSpPr>
        <p:spPr>
          <a:xfrm>
            <a:off x="1" y="2264753"/>
            <a:ext cx="5600700" cy="3583596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08001" y="1030050"/>
            <a:ext cx="4334505" cy="2277535"/>
          </a:xfrm>
        </p:spPr>
        <p:txBody>
          <a:bodyPr anchor="b"/>
          <a:lstStyle>
            <a:lvl1pPr>
              <a:defRPr sz="4399"/>
            </a:lvl1pPr>
          </a:lstStyle>
          <a:p>
            <a:r>
              <a:rPr lang="en-GB" noProof="0" dirty="0" err="1"/>
              <a:t>TitlE</a:t>
            </a:r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508067" y="3820228"/>
            <a:ext cx="4334439" cy="254893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096794" y="1030050"/>
            <a:ext cx="5599842" cy="4818534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01</a:t>
            </a:r>
          </a:p>
          <a:p>
            <a:pPr lvl="1"/>
            <a:r>
              <a:rPr lang="en-GB" dirty="0"/>
              <a:t>02</a:t>
            </a:r>
          </a:p>
          <a:p>
            <a:pPr lvl="2"/>
            <a:r>
              <a:rPr lang="en-GB" dirty="0"/>
              <a:t>03</a:t>
            </a:r>
          </a:p>
          <a:p>
            <a:pPr lvl="3"/>
            <a:r>
              <a:rPr lang="en-GB" dirty="0"/>
              <a:t>04</a:t>
            </a:r>
          </a:p>
          <a:p>
            <a:pPr lvl="4"/>
            <a:r>
              <a:rPr lang="en-GB" dirty="0"/>
              <a:t>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8" name="Textplatzhalt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136395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tra Head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3"/>
          <p:cNvSpPr>
            <a:spLocks noGrp="1"/>
          </p:cNvSpPr>
          <p:nvPr>
            <p:ph type="body" sz="quarter" idx="23"/>
          </p:nvPr>
        </p:nvSpPr>
        <p:spPr>
          <a:xfrm>
            <a:off x="1" y="2264753"/>
            <a:ext cx="5600700" cy="3583596"/>
          </a:xfr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08001" y="1030050"/>
            <a:ext cx="4334505" cy="2277535"/>
          </a:xfrm>
        </p:spPr>
        <p:txBody>
          <a:bodyPr anchor="b"/>
          <a:lstStyle>
            <a:lvl1pPr>
              <a:defRPr sz="4399"/>
            </a:lvl1pPr>
          </a:lstStyle>
          <a:p>
            <a:r>
              <a:rPr lang="en-GB" noProof="0" dirty="0" err="1"/>
              <a:t>TitlE</a:t>
            </a:r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508067" y="3820228"/>
            <a:ext cx="4334439" cy="254893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9" hasCustomPrompt="1"/>
          </p:nvPr>
        </p:nvSpPr>
        <p:spPr>
          <a:xfrm>
            <a:off x="5845936" y="1030050"/>
            <a:ext cx="5850700" cy="5080411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GB" dirty="0"/>
              <a:t>New Image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797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tra Headline with copy And Image - Varia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6927"/>
            <a:ext cx="1651215" cy="5841422"/>
          </a:xfrm>
          <a:solidFill>
            <a:srgbClr val="E1C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1" y="765321"/>
            <a:ext cx="5587999" cy="2303722"/>
          </a:xfrm>
        </p:spPr>
        <p:txBody>
          <a:bodyPr/>
          <a:lstStyle>
            <a:lvl1pPr>
              <a:defRPr lang="en-GB" sz="4399" b="1" kern="1200" cap="all" baseline="0" dirty="0">
                <a:solidFill>
                  <a:srgbClr val="5A398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Title</a:t>
            </a:r>
            <a:endParaRPr lang="en-GB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096794" y="952279"/>
            <a:ext cx="6095205" cy="5905721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31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206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08067" y="3559938"/>
            <a:ext cx="5587931" cy="2288411"/>
          </a:xfrm>
          <a:prstGeom prst="rect">
            <a:avLst/>
          </a:prstGeom>
        </p:spPr>
        <p:txBody>
          <a:bodyPr rIns="180000"/>
          <a:lstStyle>
            <a:lvl1pPr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defRPr sz="1800" cap="none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  <a:lvl7pPr>
              <a:lnSpc>
                <a:spcPct val="100000"/>
              </a:lnSpc>
              <a:defRPr sz="1200">
                <a:solidFill>
                  <a:schemeClr val="tx1"/>
                </a:solidFill>
              </a:defRPr>
            </a:lvl7pPr>
            <a:lvl8pPr>
              <a:lnSpc>
                <a:spcPct val="100000"/>
              </a:lnSpc>
              <a:defRPr sz="1050">
                <a:solidFill>
                  <a:schemeClr val="tx1"/>
                </a:solidFill>
              </a:defRPr>
            </a:lvl8pPr>
            <a:lvl9pPr>
              <a:lnSpc>
                <a:spcPct val="100000"/>
              </a:lnSpc>
              <a:defRPr sz="7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01</a:t>
            </a:r>
          </a:p>
          <a:p>
            <a:pPr lvl="1"/>
            <a:r>
              <a:rPr lang="en-GB" noProof="0" dirty="0"/>
              <a:t>02</a:t>
            </a:r>
          </a:p>
          <a:p>
            <a:pPr lvl="2"/>
            <a:r>
              <a:rPr lang="en-GB" noProof="0" dirty="0"/>
              <a:t>03</a:t>
            </a:r>
          </a:p>
          <a:p>
            <a:pPr lvl="3"/>
            <a:r>
              <a:rPr lang="en-GB" noProof="0" dirty="0"/>
              <a:t>04</a:t>
            </a:r>
          </a:p>
          <a:p>
            <a:pPr lvl="4"/>
            <a:r>
              <a:rPr lang="en-GB" noProof="0" dirty="0"/>
              <a:t>05</a:t>
            </a:r>
          </a:p>
          <a:p>
            <a:pPr lvl="5"/>
            <a:r>
              <a:rPr lang="en-GB" noProof="0" dirty="0"/>
              <a:t>06</a:t>
            </a:r>
          </a:p>
          <a:p>
            <a:pPr lvl="6"/>
            <a:r>
              <a:rPr lang="en-GB" noProof="0" dirty="0"/>
              <a:t>07</a:t>
            </a:r>
          </a:p>
          <a:p>
            <a:pPr lvl="7"/>
            <a:r>
              <a:rPr lang="en-GB" noProof="0" dirty="0"/>
              <a:t>08</a:t>
            </a:r>
          </a:p>
          <a:p>
            <a:pPr lvl="8"/>
            <a:r>
              <a:rPr lang="en-GB" noProof="0" dirty="0"/>
              <a:t>09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70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7998" y="1529996"/>
            <a:ext cx="3576000" cy="4839054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Inhaltsplatzhalter 15" descr="Spalte mitte" title="Spalte mitte"/>
          <p:cNvSpPr>
            <a:spLocks noGrp="1"/>
          </p:cNvSpPr>
          <p:nvPr>
            <p:ph sz="quarter" idx="14" hasCustomPrompt="1"/>
          </p:nvPr>
        </p:nvSpPr>
        <p:spPr>
          <a:xfrm>
            <a:off x="4308082" y="1529996"/>
            <a:ext cx="3568036" cy="4839054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Inhaltsplatzhalter 17" descr="Spalte rechts" title="Spalte rechts"/>
          <p:cNvSpPr>
            <a:spLocks noGrp="1"/>
          </p:cNvSpPr>
          <p:nvPr>
            <p:ph sz="quarter" idx="15" hasCustomPrompt="1"/>
          </p:nvPr>
        </p:nvSpPr>
        <p:spPr>
          <a:xfrm>
            <a:off x="8127999" y="1529996"/>
            <a:ext cx="3568702" cy="4839054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854412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 Content Areas –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7999" y="4845052"/>
            <a:ext cx="3576000" cy="1524000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Inhaltsplatzhalter 15" descr="Spalte mitte" title="Spalte mitte"/>
          <p:cNvSpPr>
            <a:spLocks noGrp="1"/>
          </p:cNvSpPr>
          <p:nvPr>
            <p:ph sz="quarter" idx="14" hasCustomPrompt="1"/>
          </p:nvPr>
        </p:nvSpPr>
        <p:spPr>
          <a:xfrm>
            <a:off x="4308081" y="4845052"/>
            <a:ext cx="3576000" cy="1524000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Inhaltsplatzhalter 17" descr="Spalte rechts" title="Spalte rechts"/>
          <p:cNvSpPr>
            <a:spLocks noGrp="1"/>
          </p:cNvSpPr>
          <p:nvPr>
            <p:ph sz="quarter" idx="15" hasCustomPrompt="1"/>
          </p:nvPr>
        </p:nvSpPr>
        <p:spPr>
          <a:xfrm>
            <a:off x="8120864" y="4845052"/>
            <a:ext cx="3575836" cy="1524000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2" name="Inhaltsplatzhalter 13" descr="Spalte links" title="Spalte links"/>
          <p:cNvSpPr>
            <a:spLocks noGrp="1"/>
          </p:cNvSpPr>
          <p:nvPr>
            <p:ph sz="quarter" idx="19" hasCustomPrompt="1"/>
          </p:nvPr>
        </p:nvSpPr>
        <p:spPr>
          <a:xfrm>
            <a:off x="507999" y="1530352"/>
            <a:ext cx="3576000" cy="3050116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Inhaltsplatzhalter 15" descr="Spalte mitte" title="Spalte mitte"/>
          <p:cNvSpPr>
            <a:spLocks noGrp="1"/>
          </p:cNvSpPr>
          <p:nvPr>
            <p:ph sz="quarter" idx="20" hasCustomPrompt="1"/>
          </p:nvPr>
        </p:nvSpPr>
        <p:spPr>
          <a:xfrm>
            <a:off x="4308083" y="1530352"/>
            <a:ext cx="3575836" cy="3050116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5" name="Inhaltsplatzhalter 17" descr="Spalte rechts" title="Spalte rechts"/>
          <p:cNvSpPr>
            <a:spLocks noGrp="1"/>
          </p:cNvSpPr>
          <p:nvPr>
            <p:ph sz="quarter" idx="21" hasCustomPrompt="1"/>
          </p:nvPr>
        </p:nvSpPr>
        <p:spPr>
          <a:xfrm>
            <a:off x="8120865" y="1530352"/>
            <a:ext cx="3575834" cy="3050116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40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7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9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061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8001" y="4580466"/>
            <a:ext cx="3576000" cy="1788584"/>
          </a:xfrm>
          <a:prstGeom prst="rect">
            <a:avLst/>
          </a:prstGeom>
        </p:spPr>
        <p:txBody>
          <a:bodyPr rIns="479988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Inhaltsplatzhalter 15" descr="Spalte mitte" title="Spalte mitte"/>
          <p:cNvSpPr>
            <a:spLocks noGrp="1"/>
          </p:cNvSpPr>
          <p:nvPr>
            <p:ph sz="quarter" idx="14" hasCustomPrompt="1"/>
          </p:nvPr>
        </p:nvSpPr>
        <p:spPr>
          <a:xfrm>
            <a:off x="4308081" y="4580466"/>
            <a:ext cx="3576000" cy="1788584"/>
          </a:xfrm>
          <a:prstGeom prst="rect">
            <a:avLst/>
          </a:prstGeom>
        </p:spPr>
        <p:txBody>
          <a:bodyPr rIns="479988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Inhaltsplatzhalter 17" descr="Spalte rechts" title="Spalte rechts"/>
          <p:cNvSpPr>
            <a:spLocks noGrp="1"/>
          </p:cNvSpPr>
          <p:nvPr>
            <p:ph sz="quarter" idx="15" hasCustomPrompt="1"/>
          </p:nvPr>
        </p:nvSpPr>
        <p:spPr>
          <a:xfrm>
            <a:off x="8120863" y="4580466"/>
            <a:ext cx="3576000" cy="1788584"/>
          </a:xfrm>
          <a:prstGeom prst="rect">
            <a:avLst/>
          </a:prstGeom>
        </p:spPr>
        <p:txBody>
          <a:bodyPr rIns="479988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22" hasCustomPrompt="1"/>
          </p:nvPr>
        </p:nvSpPr>
        <p:spPr>
          <a:xfrm>
            <a:off x="508002" y="2032001"/>
            <a:ext cx="3576000" cy="2046817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3" hasCustomPrompt="1"/>
          </p:nvPr>
        </p:nvSpPr>
        <p:spPr>
          <a:xfrm>
            <a:off x="4308080" y="2032001"/>
            <a:ext cx="3576000" cy="2046817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4" hasCustomPrompt="1"/>
          </p:nvPr>
        </p:nvSpPr>
        <p:spPr>
          <a:xfrm>
            <a:off x="8127999" y="2032001"/>
            <a:ext cx="3576000" cy="2046817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40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7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1562583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s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8801" y="4322235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Inhaltsplatzhalter 15" descr="Spalte mitte" title="Spalte mitte"/>
          <p:cNvSpPr>
            <a:spLocks noGrp="1"/>
          </p:cNvSpPr>
          <p:nvPr>
            <p:ph sz="quarter" idx="14" hasCustomPrompt="1"/>
          </p:nvPr>
        </p:nvSpPr>
        <p:spPr>
          <a:xfrm>
            <a:off x="3312001" y="2030105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Inhaltsplatzhalter 17" descr="Spalte rechts" title="Spalte rechts"/>
          <p:cNvSpPr>
            <a:spLocks noGrp="1"/>
          </p:cNvSpPr>
          <p:nvPr>
            <p:ph sz="quarter" idx="15" hasCustomPrompt="1"/>
          </p:nvPr>
        </p:nvSpPr>
        <p:spPr>
          <a:xfrm>
            <a:off x="6086401" y="4322235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22" hasCustomPrompt="1"/>
          </p:nvPr>
        </p:nvSpPr>
        <p:spPr>
          <a:xfrm>
            <a:off x="508801" y="2032001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3" hasCustomPrompt="1"/>
          </p:nvPr>
        </p:nvSpPr>
        <p:spPr>
          <a:xfrm>
            <a:off x="3312001" y="4322599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086401" y="2032001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5" name="Inhaltsplatzhalter 17" descr="Spalte rechts" title="Spalte rechts"/>
          <p:cNvSpPr>
            <a:spLocks noGrp="1"/>
          </p:cNvSpPr>
          <p:nvPr>
            <p:ph sz="quarter" idx="25" hasCustomPrompt="1"/>
          </p:nvPr>
        </p:nvSpPr>
        <p:spPr>
          <a:xfrm>
            <a:off x="8894401" y="2030105"/>
            <a:ext cx="25527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Bildplatzhalt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894400" y="4322599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42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0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203977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s for Images, Equal h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8801" y="4322235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Inhaltsplatzhalter 15" descr="Spalte mitte" title="Spalte mitte"/>
          <p:cNvSpPr>
            <a:spLocks noGrp="1"/>
          </p:cNvSpPr>
          <p:nvPr>
            <p:ph sz="quarter" idx="14" hasCustomPrompt="1"/>
          </p:nvPr>
        </p:nvSpPr>
        <p:spPr>
          <a:xfrm>
            <a:off x="3312001" y="4333828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Inhaltsplatzhalter 17" descr="Spalte rechts" title="Spalte rechts"/>
          <p:cNvSpPr>
            <a:spLocks noGrp="1"/>
          </p:cNvSpPr>
          <p:nvPr>
            <p:ph sz="quarter" idx="15" hasCustomPrompt="1"/>
          </p:nvPr>
        </p:nvSpPr>
        <p:spPr>
          <a:xfrm>
            <a:off x="6086401" y="4322235"/>
            <a:ext cx="25440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22" hasCustomPrompt="1"/>
          </p:nvPr>
        </p:nvSpPr>
        <p:spPr>
          <a:xfrm>
            <a:off x="508801" y="2032001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3" hasCustomPrompt="1"/>
          </p:nvPr>
        </p:nvSpPr>
        <p:spPr>
          <a:xfrm>
            <a:off x="3312001" y="2033529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086401" y="2032001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5" name="Inhaltsplatzhalter 17" descr="Spalte rechts" title="Spalte rechts"/>
          <p:cNvSpPr>
            <a:spLocks noGrp="1"/>
          </p:cNvSpPr>
          <p:nvPr>
            <p:ph sz="quarter" idx="25" hasCustomPrompt="1"/>
          </p:nvPr>
        </p:nvSpPr>
        <p:spPr>
          <a:xfrm>
            <a:off x="8894401" y="4333828"/>
            <a:ext cx="2552700" cy="2046817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Bef>
                <a:spcPts val="267"/>
              </a:spcBef>
              <a:spcAft>
                <a:spcPts val="0"/>
              </a:spcAft>
              <a:defRPr lang="en-GB" sz="16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Bildplatzhalt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894400" y="2033529"/>
            <a:ext cx="2544000" cy="1788584"/>
          </a:xfrm>
          <a:prstGeom prst="rect">
            <a:avLst/>
          </a:prstGeom>
        </p:spPr>
        <p:txBody>
          <a:bodyPr anchor="ctr"/>
          <a:lstStyle>
            <a:lvl1pPr algn="ctr">
              <a:defRPr sz="1300"/>
            </a:lvl1pPr>
          </a:lstStyle>
          <a:p>
            <a:r>
              <a:rPr lang="en-GB" noProof="0" dirty="0"/>
              <a:t>New Picture</a:t>
            </a:r>
          </a:p>
        </p:txBody>
      </p:sp>
      <p:sp>
        <p:nvSpPr>
          <p:cNvPr id="142" name="Freeform 54"/>
          <p:cNvSpPr>
            <a:spLocks noEditPoints="1"/>
          </p:cNvSpPr>
          <p:nvPr/>
        </p:nvSpPr>
        <p:spPr bwMode="auto">
          <a:xfrm>
            <a:off x="11387785" y="260649"/>
            <a:ext cx="308914" cy="309906"/>
          </a:xfrm>
          <a:custGeom>
            <a:avLst/>
            <a:gdLst>
              <a:gd name="T0" fmla="*/ 227 w 396"/>
              <a:gd name="T1" fmla="*/ 310 h 397"/>
              <a:gd name="T2" fmla="*/ 227 w 396"/>
              <a:gd name="T3" fmla="*/ 91 h 397"/>
              <a:gd name="T4" fmla="*/ 204 w 396"/>
              <a:gd name="T5" fmla="*/ 68 h 397"/>
              <a:gd name="T6" fmla="*/ 152 w 396"/>
              <a:gd name="T7" fmla="*/ 68 h 397"/>
              <a:gd name="T8" fmla="*/ 152 w 396"/>
              <a:gd name="T9" fmla="*/ 92 h 397"/>
              <a:gd name="T10" fmla="*/ 155 w 396"/>
              <a:gd name="T11" fmla="*/ 92 h 397"/>
              <a:gd name="T12" fmla="*/ 169 w 396"/>
              <a:gd name="T13" fmla="*/ 109 h 397"/>
              <a:gd name="T14" fmla="*/ 169 w 396"/>
              <a:gd name="T15" fmla="*/ 310 h 397"/>
              <a:gd name="T16" fmla="*/ 227 w 396"/>
              <a:gd name="T17" fmla="*/ 310 h 397"/>
              <a:gd name="T18" fmla="*/ 252 w 396"/>
              <a:gd name="T19" fmla="*/ 310 h 397"/>
              <a:gd name="T20" fmla="*/ 309 w 396"/>
              <a:gd name="T21" fmla="*/ 310 h 397"/>
              <a:gd name="T22" fmla="*/ 309 w 396"/>
              <a:gd name="T23" fmla="*/ 139 h 397"/>
              <a:gd name="T24" fmla="*/ 286 w 396"/>
              <a:gd name="T25" fmla="*/ 116 h 397"/>
              <a:gd name="T26" fmla="*/ 252 w 396"/>
              <a:gd name="T27" fmla="*/ 116 h 397"/>
              <a:gd name="T28" fmla="*/ 252 w 396"/>
              <a:gd name="T29" fmla="*/ 310 h 397"/>
              <a:gd name="T30" fmla="*/ 144 w 396"/>
              <a:gd name="T31" fmla="*/ 310 h 397"/>
              <a:gd name="T32" fmla="*/ 144 w 396"/>
              <a:gd name="T33" fmla="*/ 116 h 397"/>
              <a:gd name="T34" fmla="*/ 111 w 396"/>
              <a:gd name="T35" fmla="*/ 116 h 397"/>
              <a:gd name="T36" fmla="*/ 87 w 396"/>
              <a:gd name="T37" fmla="*/ 139 h 397"/>
              <a:gd name="T38" fmla="*/ 87 w 396"/>
              <a:gd name="T39" fmla="*/ 310 h 397"/>
              <a:gd name="T40" fmla="*/ 144 w 396"/>
              <a:gd name="T41" fmla="*/ 310 h 397"/>
              <a:gd name="T42" fmla="*/ 363 w 396"/>
              <a:gd name="T43" fmla="*/ 199 h 397"/>
              <a:gd name="T44" fmla="*/ 198 w 396"/>
              <a:gd name="T45" fmla="*/ 365 h 397"/>
              <a:gd name="T46" fmla="*/ 33 w 396"/>
              <a:gd name="T47" fmla="*/ 199 h 397"/>
              <a:gd name="T48" fmla="*/ 198 w 396"/>
              <a:gd name="T49" fmla="*/ 32 h 397"/>
              <a:gd name="T50" fmla="*/ 363 w 396"/>
              <a:gd name="T51" fmla="*/ 199 h 397"/>
              <a:gd name="T52" fmla="*/ 396 w 396"/>
              <a:gd name="T53" fmla="*/ 199 h 397"/>
              <a:gd name="T54" fmla="*/ 198 w 396"/>
              <a:gd name="T55" fmla="*/ 0 h 397"/>
              <a:gd name="T56" fmla="*/ 0 w 396"/>
              <a:gd name="T57" fmla="*/ 199 h 397"/>
              <a:gd name="T58" fmla="*/ 198 w 396"/>
              <a:gd name="T59" fmla="*/ 397 h 397"/>
              <a:gd name="T60" fmla="*/ 396 w 396"/>
              <a:gd name="T61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96" h="397">
                <a:moveTo>
                  <a:pt x="227" y="310"/>
                </a:moveTo>
                <a:cubicBezTo>
                  <a:pt x="227" y="91"/>
                  <a:pt x="227" y="91"/>
                  <a:pt x="227" y="91"/>
                </a:cubicBezTo>
                <a:cubicBezTo>
                  <a:pt x="227" y="73"/>
                  <a:pt x="220" y="68"/>
                  <a:pt x="204" y="6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2" y="92"/>
                  <a:pt x="152" y="92"/>
                  <a:pt x="152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67" y="92"/>
                  <a:pt x="169" y="95"/>
                  <a:pt x="169" y="109"/>
                </a:cubicBezTo>
                <a:cubicBezTo>
                  <a:pt x="169" y="310"/>
                  <a:pt x="169" y="310"/>
                  <a:pt x="169" y="310"/>
                </a:cubicBezTo>
                <a:lnTo>
                  <a:pt x="227" y="310"/>
                </a:lnTo>
                <a:close/>
                <a:moveTo>
                  <a:pt x="252" y="310"/>
                </a:moveTo>
                <a:cubicBezTo>
                  <a:pt x="309" y="310"/>
                  <a:pt x="309" y="310"/>
                  <a:pt x="309" y="310"/>
                </a:cubicBezTo>
                <a:cubicBezTo>
                  <a:pt x="309" y="139"/>
                  <a:pt x="309" y="139"/>
                  <a:pt x="309" y="139"/>
                </a:cubicBezTo>
                <a:cubicBezTo>
                  <a:pt x="309" y="122"/>
                  <a:pt x="302" y="116"/>
                  <a:pt x="286" y="116"/>
                </a:cubicBezTo>
                <a:cubicBezTo>
                  <a:pt x="252" y="116"/>
                  <a:pt x="252" y="116"/>
                  <a:pt x="252" y="116"/>
                </a:cubicBezTo>
                <a:lnTo>
                  <a:pt x="252" y="310"/>
                </a:lnTo>
                <a:close/>
                <a:moveTo>
                  <a:pt x="144" y="310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94" y="116"/>
                  <a:pt x="87" y="122"/>
                  <a:pt x="87" y="139"/>
                </a:cubicBezTo>
                <a:cubicBezTo>
                  <a:pt x="87" y="310"/>
                  <a:pt x="87" y="310"/>
                  <a:pt x="87" y="310"/>
                </a:cubicBezTo>
                <a:lnTo>
                  <a:pt x="144" y="310"/>
                </a:lnTo>
                <a:close/>
                <a:moveTo>
                  <a:pt x="363" y="199"/>
                </a:moveTo>
                <a:cubicBezTo>
                  <a:pt x="363" y="295"/>
                  <a:pt x="293" y="365"/>
                  <a:pt x="198" y="365"/>
                </a:cubicBezTo>
                <a:cubicBezTo>
                  <a:pt x="103" y="365"/>
                  <a:pt x="33" y="295"/>
                  <a:pt x="33" y="199"/>
                </a:cubicBezTo>
                <a:cubicBezTo>
                  <a:pt x="33" y="102"/>
                  <a:pt x="103" y="32"/>
                  <a:pt x="198" y="32"/>
                </a:cubicBezTo>
                <a:cubicBezTo>
                  <a:pt x="293" y="32"/>
                  <a:pt x="363" y="103"/>
                  <a:pt x="363" y="199"/>
                </a:cubicBezTo>
                <a:moveTo>
                  <a:pt x="396" y="199"/>
                </a:moveTo>
                <a:cubicBezTo>
                  <a:pt x="396" y="85"/>
                  <a:pt x="312" y="0"/>
                  <a:pt x="198" y="0"/>
                </a:cubicBezTo>
                <a:cubicBezTo>
                  <a:pt x="85" y="0"/>
                  <a:pt x="0" y="85"/>
                  <a:pt x="0" y="199"/>
                </a:cubicBezTo>
                <a:cubicBezTo>
                  <a:pt x="0" y="312"/>
                  <a:pt x="85" y="397"/>
                  <a:pt x="198" y="397"/>
                </a:cubicBezTo>
                <a:cubicBezTo>
                  <a:pt x="312" y="397"/>
                  <a:pt x="396" y="312"/>
                  <a:pt x="396" y="199"/>
                </a:cubicBezTo>
              </a:path>
            </a:pathLst>
          </a:custGeom>
          <a:solidFill>
            <a:srgbClr val="003781"/>
          </a:solidFill>
          <a:ln>
            <a:noFill/>
          </a:ln>
          <a:extLst/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781"/>
              </a:solidFill>
              <a:effectLst/>
              <a:uLnTx/>
              <a:uFillTx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platzhalter 23"/>
          <p:cNvSpPr>
            <a:spLocks noGrp="1"/>
          </p:cNvSpPr>
          <p:nvPr>
            <p:ph type="body" sz="quarter" idx="18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20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71234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JOBS\19_DMCGROUP\PP_AKTUELL_2014\RES\16zu9_Grid_P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E:\JOBS\19_DMCGROUP\PP_AKTUELL_2014\RES\16zu9_Grid_P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5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FFF6A-BCF1-4F82-BD7D-3991C455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092761-339C-4BFB-9B60-B84838AE6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BC9D67-1E62-47DA-B435-D5585525C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EE9DCB-8706-4C6F-8371-7478AE34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8F11C3-A6A5-43F8-8155-6A99EC87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3D1F21-CC33-4729-A67A-4D5C0D66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95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7ACF7C-2256-48FB-AE04-63CC4C10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B7B034-3E9E-4D01-8FA8-23CC195C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C5842F-6615-459D-B087-892EBC74B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CBC573B-EC01-4475-81D0-44FFD3C0E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7A422E-DD1F-481D-A46D-403AF5658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F20D94B-785E-491E-A7A1-D8D93204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83DEB61-7E2C-4BDA-A23C-FE8052EA4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254756-0B45-4C10-8D82-5404908C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037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C8771E-434A-4DE3-B21C-3288D44A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6ADB2C-D2BD-4598-912C-6DD5A2D6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52DAB2A-23E2-41EE-AEE0-0C99CAD7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9F34F8-CFC5-4277-92AA-2EA2C18D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63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55A06A9-5147-43C4-8B02-A5B9380D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503D51-F4BB-4250-A7FD-072C025D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731C3B-69B5-46B8-98CA-3502C5A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236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0D1666-5AC5-44E8-B6BB-E46EDE41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A9E052-87F7-4C0A-8031-ECA20F242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919A87-5C07-48F8-8ADE-216118902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59E4BE-70E0-4436-AFF2-2ED17AF3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FDFA83-DD05-4E4A-946B-B6562A92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772E7A-BDEF-47DB-92B0-800B41E7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811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EF46A9-14D1-47F2-9D8F-E328D206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8ABA139-230D-4431-9F63-304B44C2D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87D181-5A74-4A69-B312-D4C0645A4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6116AD-9D12-4777-92D2-2F5B9D2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9D191D-ADE5-4138-84D9-B163B1170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8FD031-801A-4308-83EC-9A89F22F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87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67F9FD-B728-4B45-A7E6-E094114C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063060-0CBC-45E7-A186-D91800CCB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2734DE-4210-445E-B03B-8E86A38D2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7DF6-A649-4073-A4BA-26D53402CF98}" type="datetimeFigureOut">
              <a:rPr lang="sk-SK" smtClean="0"/>
              <a:t>15. 2. 2021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C9877C-97C1-4871-B153-197E4A007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A7A96D-CE3E-4B7C-9A8B-4778741CE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7EF7B-D9DF-41C7-B819-D366D6C7A1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243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 descr="Standard-Headline" title="Standard-Headline"/>
          <p:cNvSpPr>
            <a:spLocks noGrp="1"/>
          </p:cNvSpPr>
          <p:nvPr>
            <p:ph type="title"/>
          </p:nvPr>
        </p:nvSpPr>
        <p:spPr>
          <a:xfrm>
            <a:off x="508001" y="261878"/>
            <a:ext cx="10674352" cy="768172"/>
          </a:xfrm>
          <a:prstGeom prst="rect">
            <a:avLst/>
          </a:prstGeom>
        </p:spPr>
        <p:txBody>
          <a:bodyPr vert="horz" wrap="square" lIns="0" tIns="288000" rIns="0" bIns="0" rtlCol="0" anchor="t">
            <a:noAutofit/>
          </a:bodyPr>
          <a:lstStyle/>
          <a:p>
            <a:r>
              <a:rPr lang="en-GB" noProof="0" dirty="0" err="1"/>
              <a:t>TitLE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82352" y="6492446"/>
            <a:ext cx="514348" cy="36555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83" name="Gerade Verbindung 182"/>
          <p:cNvCxnSpPr/>
          <p:nvPr/>
        </p:nvCxnSpPr>
        <p:spPr>
          <a:xfrm>
            <a:off x="6095999" y="-215950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Gerade Verbindung 183"/>
          <p:cNvCxnSpPr/>
          <p:nvPr/>
        </p:nvCxnSpPr>
        <p:spPr>
          <a:xfrm>
            <a:off x="511897" y="-215950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Gerade Verbindung 184"/>
          <p:cNvCxnSpPr/>
          <p:nvPr/>
        </p:nvCxnSpPr>
        <p:spPr>
          <a:xfrm>
            <a:off x="3306280" y="-215950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185"/>
          <p:cNvCxnSpPr/>
          <p:nvPr/>
        </p:nvCxnSpPr>
        <p:spPr>
          <a:xfrm>
            <a:off x="8886102" y="-215950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Gerade Verbindung 186"/>
          <p:cNvCxnSpPr/>
          <p:nvPr/>
        </p:nvCxnSpPr>
        <p:spPr>
          <a:xfrm>
            <a:off x="11690492" y="-215950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187"/>
          <p:cNvCxnSpPr/>
          <p:nvPr/>
        </p:nvCxnSpPr>
        <p:spPr>
          <a:xfrm>
            <a:off x="6099810" y="6888393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188"/>
          <p:cNvCxnSpPr/>
          <p:nvPr/>
        </p:nvCxnSpPr>
        <p:spPr>
          <a:xfrm>
            <a:off x="515707" y="6888393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Gerade Verbindung 189"/>
          <p:cNvCxnSpPr/>
          <p:nvPr/>
        </p:nvCxnSpPr>
        <p:spPr>
          <a:xfrm>
            <a:off x="3310091" y="6888393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Gerade Verbindung 190"/>
          <p:cNvCxnSpPr/>
          <p:nvPr/>
        </p:nvCxnSpPr>
        <p:spPr>
          <a:xfrm>
            <a:off x="8889912" y="6888393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Gerade Verbindung 191"/>
          <p:cNvCxnSpPr/>
          <p:nvPr/>
        </p:nvCxnSpPr>
        <p:spPr>
          <a:xfrm>
            <a:off x="11694302" y="6888393"/>
            <a:ext cx="0" cy="16198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/>
          <p:nvPr/>
        </p:nvCxnSpPr>
        <p:spPr>
          <a:xfrm flipH="1">
            <a:off x="-313547" y="1272880"/>
            <a:ext cx="216052" cy="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507665" y="1274105"/>
            <a:ext cx="11190257" cy="48363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01</a:t>
            </a:r>
          </a:p>
          <a:p>
            <a:pPr lvl="1"/>
            <a:r>
              <a:rPr lang="en-GB" dirty="0"/>
              <a:t>02</a:t>
            </a:r>
          </a:p>
          <a:p>
            <a:pPr lvl="2"/>
            <a:r>
              <a:rPr lang="en-GB" dirty="0"/>
              <a:t>03</a:t>
            </a:r>
          </a:p>
          <a:p>
            <a:pPr lvl="3"/>
            <a:r>
              <a:rPr lang="en-GB" dirty="0"/>
              <a:t>04</a:t>
            </a:r>
          </a:p>
          <a:p>
            <a:pPr lvl="4"/>
            <a:r>
              <a:rPr lang="en-GB" dirty="0"/>
              <a:t>05</a:t>
            </a:r>
          </a:p>
          <a:p>
            <a:pPr lvl="5"/>
            <a:r>
              <a:rPr lang="en-GB" dirty="0"/>
              <a:t>06</a:t>
            </a:r>
          </a:p>
          <a:p>
            <a:pPr lvl="6"/>
            <a:r>
              <a:rPr lang="en-GB" dirty="0"/>
              <a:t>07</a:t>
            </a:r>
          </a:p>
          <a:p>
            <a:pPr lvl="7"/>
            <a:r>
              <a:rPr lang="en-GB" dirty="0"/>
              <a:t>08</a:t>
            </a:r>
          </a:p>
          <a:p>
            <a:pPr lvl="8"/>
            <a:r>
              <a:rPr lang="en-GB" dirty="0"/>
              <a:t>09</a:t>
            </a:r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-313547" y="1528726"/>
            <a:ext cx="216052" cy="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dátumu 1"/>
          <p:cNvSpPr txBox="1">
            <a:spLocks/>
          </p:cNvSpPr>
          <p:nvPr userDrawn="1"/>
        </p:nvSpPr>
        <p:spPr bwMode="gray">
          <a:xfrm>
            <a:off x="478644" y="6494596"/>
            <a:ext cx="2680049" cy="2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defTabSz="784225" rtl="0" eaLnBrk="0" fontAlgn="base" hangingPunct="0">
              <a:spcBef>
                <a:spcPct val="0"/>
              </a:spcBef>
              <a:spcAft>
                <a:spcPct val="0"/>
              </a:spcAft>
              <a:defRPr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784225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784225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784225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784225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784225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784225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784225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784225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7840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</a:t>
            </a:r>
            <a:r>
              <a:rPr kumimoji="0" lang="sk-SK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ázov súboru / odbor / autor</a:t>
            </a:r>
          </a:p>
          <a:p>
            <a:pPr marL="0" marR="0" lvl="0" indent="0" algn="l" defTabSz="7840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Copyright  Allianz  - Slovensk</a:t>
            </a:r>
            <a:r>
              <a:rPr kumimoji="0" lang="sk-SK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á poisťovňa, a.s.</a:t>
            </a:r>
            <a:r>
              <a:rPr kumimoji="0" lang="de-DE" altLang="sk-SK" sz="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fld id="{66D85A8B-13E6-4FCF-9BC9-D81026D19B4B}" type="datetime5">
              <a:rPr kumimoji="0" lang="de-DE" altLang="sk-SK" sz="8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78406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21-02-15</a:t>
            </a:fld>
            <a:endParaRPr kumimoji="0" lang="de-DE" altLang="sk-SK" sz="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01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</p:sldLayoutIdLst>
  <p:hf hdr="0"/>
  <p:txStyles>
    <p:titleStyle>
      <a:lvl1pPr algn="l" defTabSz="1218926" rtl="0" eaLnBrk="1" latinLnBrk="0" hangingPunct="1">
        <a:spcBef>
          <a:spcPct val="0"/>
        </a:spcBef>
        <a:buNone/>
        <a:defRPr sz="2999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800" b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179352" marR="0" indent="-179352" algn="l" defTabSz="1218926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Tx/>
        <a:buSzTx/>
        <a:buFont typeface="Arial" panose="020B0604020202020204" pitchFamily="34" charset="0"/>
        <a:buChar char="•"/>
        <a:tabLst/>
        <a:defRPr lang="en-GB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3942" indent="-179352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37014" indent="-237014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352" indent="-179352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2739" indent="-122739" algn="l" defTabSz="121892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+mj-lt"/>
        <a:buAutoNum type="arabicParenR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xZ0xVa3kXCM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6834973" y="6927"/>
            <a:ext cx="5347124" cy="4838124"/>
          </a:xfrm>
          <a:solidFill>
            <a:srgbClr val="EECCD5"/>
          </a:solidFill>
        </p:spPr>
        <p:txBody>
          <a:bodyPr/>
          <a:lstStyle/>
          <a:p>
            <a:endParaRPr lang="de-DE" dirty="0">
              <a:latin typeface="Allianz Neo" panose="020B0504020203020204" pitchFamily="34" charset="-18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8101960" y="765321"/>
            <a:ext cx="3971216" cy="2164146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  <a:latin typeface="Allianz Neo" panose="020B0504020203020204" pitchFamily="34" charset="-18"/>
              </a:rPr>
              <a:t>ONLINE VIANOCE ALLIANZ - SP</a:t>
            </a:r>
            <a:endParaRPr lang="en-GB" b="1" dirty="0">
              <a:solidFill>
                <a:srgbClr val="C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2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101960" y="2743200"/>
            <a:ext cx="4068814" cy="1652779"/>
          </a:xfrm>
        </p:spPr>
        <p:txBody>
          <a:bodyPr/>
          <a:lstStyle/>
          <a:p>
            <a:endParaRPr lang="pt-BR" dirty="0">
              <a:latin typeface="Allianz Neo" panose="020B0504020203020204" pitchFamily="34" charset="-18"/>
            </a:endParaRPr>
          </a:p>
          <a:p>
            <a:r>
              <a:rPr lang="sk-SK" dirty="0">
                <a:latin typeface="Allianz Neo" panose="020B0504020203020204" pitchFamily="34" charset="-18"/>
              </a:rPr>
              <a:t>Prihláška do súťaže PROKOP Komunikátor roka</a:t>
            </a:r>
            <a:endParaRPr lang="pt-BR" dirty="0">
              <a:latin typeface="Allianz Neo" panose="020B0504020203020204" pitchFamily="34" charset="-18"/>
            </a:endParaRPr>
          </a:p>
          <a:p>
            <a:r>
              <a:rPr lang="sk-SK" dirty="0">
                <a:latin typeface="Allianz Neo" panose="020B0504020203020204" pitchFamily="34" charset="-18"/>
              </a:rPr>
              <a:t>Bratislava</a:t>
            </a:r>
            <a:r>
              <a:rPr lang="pt-BR" dirty="0">
                <a:latin typeface="Allianz Neo" panose="020B0504020203020204" pitchFamily="34" charset="-18"/>
              </a:rPr>
              <a:t> / </a:t>
            </a:r>
            <a:r>
              <a:rPr lang="sk-SK" dirty="0">
                <a:latin typeface="Allianz Neo" panose="020B0504020203020204" pitchFamily="34" charset="-18"/>
              </a:rPr>
              <a:t>15. február 2021</a:t>
            </a:r>
            <a:endParaRPr lang="pt-BR" dirty="0">
              <a:latin typeface="Allianz Neo" panose="020B0504020203020204" pitchFamily="34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F24975-D1F1-423D-BC85-ACC8A1574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12871"/>
          <a:stretch/>
        </p:blipFill>
        <p:spPr>
          <a:xfrm>
            <a:off x="21226" y="6927"/>
            <a:ext cx="7627822" cy="561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3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e Legende 136"/>
          <p:cNvSpPr/>
          <p:nvPr/>
        </p:nvSpPr>
        <p:spPr>
          <a:xfrm>
            <a:off x="9294158" y="1511650"/>
            <a:ext cx="2489158" cy="2225415"/>
          </a:xfrm>
          <a:prstGeom prst="wedgeEllipseCallout">
            <a:avLst>
              <a:gd name="adj1" fmla="val -46130"/>
              <a:gd name="adj2" fmla="val 64257"/>
            </a:avLst>
          </a:prstGeom>
          <a:solidFill>
            <a:schemeClr val="accent4"/>
          </a:solidFill>
          <a:ln>
            <a:noFill/>
          </a:ln>
        </p:spPr>
        <p:txBody>
          <a:bodyPr vert="horz" wrap="square" lIns="121892" tIns="60946" rIns="121892" bIns="60946" numCol="1" anchor="t" anchorCtr="0" compatLnSpc="1">
            <a:prstTxWarp prst="textNoShape">
              <a:avLst/>
            </a:prstTxWarp>
          </a:bodyPr>
          <a:lstStyle/>
          <a:p>
            <a:endParaRPr lang="en-GB" sz="3199"/>
          </a:p>
        </p:txBody>
      </p:sp>
      <p:sp>
        <p:nvSpPr>
          <p:cNvPr id="136" name="Ovale Legende 135"/>
          <p:cNvSpPr/>
          <p:nvPr/>
        </p:nvSpPr>
        <p:spPr>
          <a:xfrm>
            <a:off x="7103879" y="1511650"/>
            <a:ext cx="2489158" cy="2225415"/>
          </a:xfrm>
          <a:prstGeom prst="wedgeEllipseCallout">
            <a:avLst>
              <a:gd name="adj1" fmla="val -30081"/>
              <a:gd name="adj2" fmla="val 65569"/>
            </a:avLst>
          </a:prstGeom>
          <a:gradFill flip="none" rotWithShape="1">
            <a:gsLst>
              <a:gs pos="0">
                <a:schemeClr val="accent6">
                  <a:alpha val="75000"/>
                </a:schemeClr>
              </a:gs>
              <a:gs pos="100000">
                <a:schemeClr val="accent6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892" tIns="60946" rIns="121892" bIns="60946" numCol="1" anchor="t" anchorCtr="0" compatLnSpc="1">
            <a:prstTxWarp prst="textNoShape">
              <a:avLst/>
            </a:prstTxWarp>
          </a:bodyPr>
          <a:lstStyle/>
          <a:p>
            <a:endParaRPr lang="en-GB" sz="3199"/>
          </a:p>
        </p:txBody>
      </p:sp>
      <p:sp>
        <p:nvSpPr>
          <p:cNvPr id="134" name="Ovale Legende 133"/>
          <p:cNvSpPr/>
          <p:nvPr/>
        </p:nvSpPr>
        <p:spPr>
          <a:xfrm>
            <a:off x="2712407" y="1511650"/>
            <a:ext cx="2489158" cy="2225415"/>
          </a:xfrm>
          <a:prstGeom prst="wedgeEllipseCallout">
            <a:avLst>
              <a:gd name="adj1" fmla="val 36385"/>
              <a:gd name="adj2" fmla="val 63727"/>
            </a:avLst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3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892" tIns="60946" rIns="121892" bIns="60946" numCol="1" anchor="t" anchorCtr="0" compatLnSpc="1">
            <a:prstTxWarp prst="textNoShape">
              <a:avLst/>
            </a:prstTxWarp>
          </a:bodyPr>
          <a:lstStyle/>
          <a:p>
            <a:endParaRPr lang="en-GB" sz="3199"/>
          </a:p>
        </p:txBody>
      </p:sp>
      <p:sp>
        <p:nvSpPr>
          <p:cNvPr id="135" name="Ovale Legende 134"/>
          <p:cNvSpPr/>
          <p:nvPr/>
        </p:nvSpPr>
        <p:spPr>
          <a:xfrm>
            <a:off x="4902686" y="1511650"/>
            <a:ext cx="2489158" cy="2225415"/>
          </a:xfrm>
          <a:prstGeom prst="wedgeEllipseCallout">
            <a:avLst>
              <a:gd name="adj1" fmla="val 505"/>
              <a:gd name="adj2" fmla="val 72938"/>
            </a:avLst>
          </a:pr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892" tIns="60946" rIns="121892" bIns="60946" numCol="1" anchor="t" anchorCtr="0" compatLnSpc="1">
            <a:prstTxWarp prst="textNoShape">
              <a:avLst/>
            </a:prstTxWarp>
          </a:bodyPr>
          <a:lstStyle/>
          <a:p>
            <a:endParaRPr lang="en-GB" sz="3199"/>
          </a:p>
        </p:txBody>
      </p:sp>
      <p:sp>
        <p:nvSpPr>
          <p:cNvPr id="4" name="Ovale Legende 3"/>
          <p:cNvSpPr/>
          <p:nvPr/>
        </p:nvSpPr>
        <p:spPr>
          <a:xfrm>
            <a:off x="480676" y="1511650"/>
            <a:ext cx="2489158" cy="2225415"/>
          </a:xfrm>
          <a:prstGeom prst="wedgeEllipseCallout">
            <a:avLst>
              <a:gd name="adj1" fmla="val 44620"/>
              <a:gd name="adj2" fmla="val 65569"/>
            </a:avLst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121892" tIns="60946" rIns="121892" bIns="60946" numCol="1" anchor="t" anchorCtr="0" compatLnSpc="1">
            <a:prstTxWarp prst="textNoShape">
              <a:avLst/>
            </a:prstTxWarp>
          </a:bodyPr>
          <a:lstStyle/>
          <a:p>
            <a:endParaRPr lang="en-GB" sz="3199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8"/>
          </p:nvPr>
        </p:nvSpPr>
        <p:spPr>
          <a:solidFill>
            <a:srgbClr val="EECCD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37134"/>
            <a:ext cx="10674352" cy="514232"/>
          </a:xfrm>
        </p:spPr>
        <p:txBody>
          <a:bodyPr/>
          <a:lstStyle/>
          <a:p>
            <a:r>
              <a:rPr lang="sk-SK" sz="4400" dirty="0">
                <a:latin typeface="Allianz Neo" panose="020B0504020203020204" pitchFamily="34" charset="-18"/>
              </a:rPr>
              <a:t>Spätná väzba</a:t>
            </a:r>
            <a:endParaRPr lang="en-US" sz="440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2421166" y="4343401"/>
            <a:ext cx="884701" cy="1756833"/>
            <a:chOff x="1506" y="3505"/>
            <a:chExt cx="871" cy="1729"/>
          </a:xfrm>
          <a:solidFill>
            <a:schemeClr val="accent1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4623057" y="4343401"/>
            <a:ext cx="884701" cy="1756833"/>
            <a:chOff x="1506" y="3505"/>
            <a:chExt cx="871" cy="1729"/>
          </a:xfrm>
          <a:solidFill>
            <a:schemeClr val="accent4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5724002" y="4343401"/>
            <a:ext cx="884701" cy="1756833"/>
            <a:chOff x="1506" y="3505"/>
            <a:chExt cx="871" cy="1729"/>
          </a:xfrm>
          <a:solidFill>
            <a:schemeClr val="accent5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6824948" y="4343401"/>
            <a:ext cx="884701" cy="1756833"/>
            <a:chOff x="1506" y="3505"/>
            <a:chExt cx="871" cy="1729"/>
          </a:xfrm>
          <a:solidFill>
            <a:schemeClr val="accent6"/>
          </a:solidFill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9026840" y="4343401"/>
            <a:ext cx="884701" cy="1756833"/>
            <a:chOff x="1506" y="3505"/>
            <a:chExt cx="871" cy="1729"/>
          </a:xfrm>
          <a:solidFill>
            <a:schemeClr val="bg2"/>
          </a:solidFill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7925895" y="4343401"/>
            <a:ext cx="884701" cy="1756833"/>
            <a:chOff x="1506" y="3505"/>
            <a:chExt cx="871" cy="1729"/>
          </a:xfrm>
          <a:solidFill>
            <a:schemeClr val="tx2"/>
          </a:solidFill>
        </p:grpSpPr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3522111" y="4343401"/>
            <a:ext cx="884701" cy="1756833"/>
            <a:chOff x="1506" y="3505"/>
            <a:chExt cx="871" cy="1729"/>
          </a:xfrm>
          <a:solidFill>
            <a:schemeClr val="accent2"/>
          </a:solidFill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sp>
        <p:nvSpPr>
          <p:cNvPr id="48" name="Textplatzhalter 3"/>
          <p:cNvSpPr txBox="1">
            <a:spLocks/>
          </p:cNvSpPr>
          <p:nvPr/>
        </p:nvSpPr>
        <p:spPr>
          <a:xfrm>
            <a:off x="3000372" y="1635443"/>
            <a:ext cx="2180137" cy="1521442"/>
          </a:xfrm>
          <a:prstGeom prst="rect">
            <a:avLst/>
          </a:prstGeom>
        </p:spPr>
        <p:txBody>
          <a:bodyPr lIns="287933" tIns="143967" rIns="287933" bIns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marR="0" indent="-179388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4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61" indent="-237061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64" indent="-122764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„Myšlienka zrealizovať takéto "online" stretnutie je obzvlášť </a:t>
            </a:r>
            <a:b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</a:b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v dnešnej dobe úžasná“</a:t>
            </a:r>
            <a:endParaRPr lang="en-GB" sz="1800" dirty="0">
              <a:solidFill>
                <a:schemeClr val="tx2"/>
              </a:solidFill>
              <a:latin typeface="Allianz Neo Condensed" panose="020B0506020203020204" pitchFamily="34" charset="-18"/>
            </a:endParaRPr>
          </a:p>
        </p:txBody>
      </p:sp>
      <p:sp>
        <p:nvSpPr>
          <p:cNvPr id="49" name="Textplatzhalter 3"/>
          <p:cNvSpPr txBox="1">
            <a:spLocks/>
          </p:cNvSpPr>
          <p:nvPr/>
        </p:nvSpPr>
        <p:spPr>
          <a:xfrm>
            <a:off x="5168631" y="1784709"/>
            <a:ext cx="2180137" cy="1521442"/>
          </a:xfrm>
          <a:prstGeom prst="rect">
            <a:avLst/>
          </a:prstGeom>
        </p:spPr>
        <p:txBody>
          <a:bodyPr lIns="287933" tIns="143967" rIns="287933" bIns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marR="0" indent="-179388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4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61" indent="-237061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64" indent="-122764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„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Mna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osobne to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potešilo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,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že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ASP nieco 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také zorganizovalo pre zamestnancov“</a:t>
            </a:r>
            <a:endParaRPr lang="en-GB" sz="1800" dirty="0">
              <a:solidFill>
                <a:schemeClr val="tx2"/>
              </a:solidFill>
              <a:latin typeface="Allianz Neo Condensed" panose="020B0506020203020204" pitchFamily="34" charset="-18"/>
            </a:endParaRPr>
          </a:p>
        </p:txBody>
      </p:sp>
      <p:sp>
        <p:nvSpPr>
          <p:cNvPr id="50" name="Textplatzhalter 3"/>
          <p:cNvSpPr txBox="1">
            <a:spLocks/>
          </p:cNvSpPr>
          <p:nvPr/>
        </p:nvSpPr>
        <p:spPr>
          <a:xfrm>
            <a:off x="7319660" y="1761375"/>
            <a:ext cx="2180137" cy="1521442"/>
          </a:xfrm>
          <a:prstGeom prst="rect">
            <a:avLst/>
          </a:prstGeom>
        </p:spPr>
        <p:txBody>
          <a:bodyPr lIns="287933" tIns="143967" rIns="287933" bIns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marR="0" indent="-179388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4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61" indent="-237061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64" indent="-122764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„Po programe som bol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vcas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doma a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nemusim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ani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dlhsie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spat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druhy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den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...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same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pozitiva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“</a:t>
            </a:r>
            <a:endParaRPr lang="en-GB" sz="1800" dirty="0">
              <a:solidFill>
                <a:schemeClr val="tx2"/>
              </a:solidFill>
              <a:latin typeface="Allianz Neo Condensed" panose="020B0506020203020204" pitchFamily="34" charset="-18"/>
            </a:endParaRPr>
          </a:p>
        </p:txBody>
      </p:sp>
      <p:sp>
        <p:nvSpPr>
          <p:cNvPr id="51" name="Textplatzhalter 3"/>
          <p:cNvSpPr txBox="1">
            <a:spLocks/>
          </p:cNvSpPr>
          <p:nvPr/>
        </p:nvSpPr>
        <p:spPr>
          <a:xfrm>
            <a:off x="9479593" y="1708270"/>
            <a:ext cx="2180137" cy="1521442"/>
          </a:xfrm>
          <a:prstGeom prst="rect">
            <a:avLst/>
          </a:prstGeom>
        </p:spPr>
        <p:txBody>
          <a:bodyPr lIns="287933" tIns="143967" rIns="287933" bIns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marR="0" indent="-179388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4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61" indent="-237061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64" indent="-122764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„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Dakujem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za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pekny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"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vecierok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" a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verim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, ze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nabuduce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</a:t>
            </a:r>
            <a:r>
              <a:rPr lang="pl-PL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uz</a:t>
            </a:r>
            <a:r>
              <a:rPr lang="pl-PL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budeme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vsetci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</a:t>
            </a:r>
            <a:r>
              <a:rPr lang="sk-SK" sz="1800" dirty="0" err="1">
                <a:solidFill>
                  <a:schemeClr val="tx2"/>
                </a:solidFill>
                <a:latin typeface="Allianz Neo Condensed" panose="020B0506020203020204" pitchFamily="34" charset="-18"/>
              </a:rPr>
              <a:t>vecierkovat</a:t>
            </a:r>
            <a:r>
              <a:rPr lang="sk-SK" sz="18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 niekde spolu a osobne :) “</a:t>
            </a:r>
            <a:endParaRPr lang="en-GB" sz="1800" dirty="0">
              <a:solidFill>
                <a:schemeClr val="tx2"/>
              </a:solidFill>
              <a:latin typeface="Allianz Neo Condensed" panose="020B0506020203020204" pitchFamily="34" charset="-18"/>
            </a:endParaRPr>
          </a:p>
        </p:txBody>
      </p:sp>
      <p:sp>
        <p:nvSpPr>
          <p:cNvPr id="52" name="Textplatzhalter 3"/>
          <p:cNvSpPr txBox="1">
            <a:spLocks/>
          </p:cNvSpPr>
          <p:nvPr/>
        </p:nvSpPr>
        <p:spPr>
          <a:xfrm>
            <a:off x="737222" y="1709603"/>
            <a:ext cx="2180137" cy="1829507"/>
          </a:xfrm>
          <a:prstGeom prst="rect">
            <a:avLst/>
          </a:prstGeom>
        </p:spPr>
        <p:txBody>
          <a:bodyPr lIns="287933" tIns="143967" rIns="287933" bIns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marR="0" indent="-179388" algn="l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sz="14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61" indent="-237061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88" indent="-179388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64" indent="-122764" algn="l" defTabSz="121917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sk-SK" sz="2000" dirty="0">
                <a:solidFill>
                  <a:schemeClr val="tx2"/>
                </a:solidFill>
                <a:latin typeface="Allianz Neo Condensed" panose="020B0506020203020204" pitchFamily="34" charset="-18"/>
              </a:rPr>
              <a:t>„Veľmi profesionálne, všetko super, skvelé, ďakujeme ♥“</a:t>
            </a:r>
          </a:p>
        </p:txBody>
      </p:sp>
    </p:spTree>
    <p:extLst>
      <p:ext uri="{BB962C8B-B14F-4D97-AF65-F5344CB8AC3E}">
        <p14:creationId xmlns:p14="http://schemas.microsoft.com/office/powerpoint/2010/main" val="327754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20623" y="1296429"/>
            <a:ext cx="8076077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pandémia nás nezastavila </a:t>
            </a:r>
            <a:r>
              <a:rPr lang="sk-SK" sz="2400" dirty="0">
                <a:latin typeface="Allianz Neo" panose="020B0504020203020204" pitchFamily="34" charset="-18"/>
              </a:rPr>
              <a:t>a po prvýkrát sme neformálne vianočné stretnutie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presunuli do online priestoru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prekvapenie</a:t>
            </a:r>
            <a:r>
              <a:rPr lang="sk-SK" sz="2400" dirty="0">
                <a:latin typeface="Allianz Neo" panose="020B0504020203020204" pitchFamily="34" charset="-18"/>
              </a:rPr>
              <a:t> pre zamestnancov sme spojili s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podporou výborných slovenských umelcov</a:t>
            </a:r>
            <a:r>
              <a:rPr lang="sk-SK" sz="2400" b="1" dirty="0">
                <a:latin typeface="Allianz Neo" panose="020B0504020203020204" pitchFamily="34" charset="-18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vďaka online prostrediu sa s nami mohol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naživo</a:t>
            </a:r>
            <a:r>
              <a:rPr lang="sk-SK" sz="2400" dirty="0">
                <a:latin typeface="Allianz Neo" panose="020B0504020203020204" pitchFamily="34" charset="-18"/>
              </a:rPr>
              <a:t>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spojiť</a:t>
            </a:r>
            <a:r>
              <a:rPr lang="sk-SK" sz="2400" dirty="0">
                <a:latin typeface="Allianz Neo" panose="020B0504020203020204" pitchFamily="34" charset="-18"/>
              </a:rPr>
              <a:t> aj šéf regiónu strednej a východnej Európy v Allianz a na našom vianočnom stretnutí sa zúčastnil </a:t>
            </a:r>
            <a:r>
              <a:rPr lang="sk-SK" sz="2400" b="1" dirty="0">
                <a:latin typeface="Allianz Neo" panose="020B0504020203020204" pitchFamily="34" charset="-18"/>
              </a:rPr>
              <a:t>po prvýkrát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pozitívne reakcie priniesli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ďalších 150 divákov </a:t>
            </a:r>
            <a:r>
              <a:rPr lang="sk-SK" sz="2400" dirty="0">
                <a:latin typeface="Allianz Neo" panose="020B0504020203020204" pitchFamily="34" charset="-18"/>
              </a:rPr>
              <a:t>záznamu podujatia, ktorý sme hneď publikovali na intranete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12557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Unikátny</a:t>
            </a:r>
            <a:br>
              <a:rPr lang="sk-SK" dirty="0">
                <a:latin typeface="Allianz Neo" panose="020B0504020203020204" pitchFamily="34" charset="-18"/>
              </a:rPr>
            </a:br>
            <a:r>
              <a:rPr lang="sk-SK" dirty="0">
                <a:latin typeface="Allianz Neo" panose="020B0504020203020204" pitchFamily="34" charset="-18"/>
              </a:rPr>
              <a:t>PROJEKT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11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0427DE-D5BB-40BF-8B36-1DC4E1743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2"/>
          <a:stretch/>
        </p:blipFill>
        <p:spPr>
          <a:xfrm>
            <a:off x="5779910" y="5215466"/>
            <a:ext cx="5904089" cy="1642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71AB81-2D42-49D3-9486-CB8D28680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" b="50753"/>
          <a:stretch/>
        </p:blipFill>
        <p:spPr>
          <a:xfrm>
            <a:off x="0" y="5215467"/>
            <a:ext cx="5904089" cy="16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66744" y="1272881"/>
            <a:ext cx="8029892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vďaka dátumu v tesnej blízkosti pred Vianocami </a:t>
            </a:r>
            <a:r>
              <a:rPr lang="sk-SK" sz="2400" b="1" dirty="0">
                <a:latin typeface="Allianz Neo" panose="020B0504020203020204" pitchFamily="34" charset="-18"/>
              </a:rPr>
              <a:t>22. 12. </a:t>
            </a:r>
            <a:br>
              <a:rPr lang="sk-SK" sz="2400" b="1" dirty="0">
                <a:latin typeface="Allianz Neo" panose="020B0504020203020204" pitchFamily="34" charset="-18"/>
              </a:rPr>
            </a:br>
            <a:r>
              <a:rPr lang="sk-SK" sz="2400" dirty="0">
                <a:latin typeface="Allianz Neo" panose="020B0504020203020204" pitchFamily="34" charset="-18"/>
              </a:rPr>
              <a:t>a virtuálnej forme si podľa unikátnych prístupov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400 kolegov</a:t>
            </a:r>
            <a:r>
              <a:rPr lang="sk-SK" sz="2400" dirty="0">
                <a:latin typeface="Allianz Neo" panose="020B0504020203020204" pitchFamily="34" charset="-18"/>
              </a:rPr>
              <a:t>, často s celými rodinami, </a:t>
            </a:r>
            <a:r>
              <a:rPr lang="sk-SK" sz="2400" dirty="0" err="1">
                <a:latin typeface="Allianz Neo" panose="020B0504020203020204" pitchFamily="34" charset="-18"/>
              </a:rPr>
              <a:t>tj</a:t>
            </a:r>
            <a:r>
              <a:rPr lang="sk-SK" sz="2400" dirty="0">
                <a:latin typeface="Allianz Neo" panose="020B0504020203020204" pitchFamily="34" charset="-18"/>
              </a:rPr>
              <a:t>.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600 divákov </a:t>
            </a:r>
            <a:r>
              <a:rPr lang="sk-SK" sz="2400" dirty="0">
                <a:latin typeface="Allianz Neo" panose="020B0504020203020204" pitchFamily="34" charset="-18"/>
              </a:rPr>
              <a:t>vychutnalo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110 minút programu </a:t>
            </a:r>
            <a:r>
              <a:rPr lang="sk-SK" sz="2400" dirty="0">
                <a:latin typeface="Allianz Neo" panose="020B0504020203020204" pitchFamily="34" charset="-18"/>
              </a:rPr>
              <a:t>pripraveného špeciálne pre zamestnancov Allianz - SP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na spríjemnenie adventu </a:t>
            </a:r>
            <a:b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</a:b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a navodenie vianočnej atmosféry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obavy</a:t>
            </a:r>
            <a:r>
              <a:rPr lang="sk-SK" sz="2400" dirty="0">
                <a:latin typeface="Allianz Neo" panose="020B0504020203020204" pitchFamily="34" charset="-18"/>
              </a:rPr>
              <a:t> z nepripojenia sa kolegov </a:t>
            </a:r>
            <a:r>
              <a:rPr lang="sk-SK" sz="2400" b="1" dirty="0">
                <a:latin typeface="Allianz Neo" panose="020B0504020203020204" pitchFamily="34" charset="-18"/>
              </a:rPr>
              <a:t>sa nepotvrdili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načasovanie bolo dodržané </a:t>
            </a:r>
            <a:r>
              <a:rPr lang="sk-SK" sz="2400" dirty="0">
                <a:latin typeface="Allianz Neo" panose="020B0504020203020204" pitchFamily="34" charset="-18"/>
              </a:rPr>
              <a:t>na minútu presne, </a:t>
            </a:r>
            <a:r>
              <a:rPr lang="sk-SK" sz="2400" b="1" dirty="0">
                <a:latin typeface="Allianz Neo" panose="020B0504020203020204" pitchFamily="34" charset="-18"/>
              </a:rPr>
              <a:t>spojenie fungovalo</a:t>
            </a:r>
            <a:r>
              <a:rPr lang="sk-SK" sz="2400" dirty="0">
                <a:latin typeface="Allianz Neo" panose="020B0504020203020204" pitchFamily="34" charset="-18"/>
              </a:rPr>
              <a:t>, všetko šlo podľa scenára a reakcie počas podujatia naznačovali, že </a:t>
            </a:r>
            <a:r>
              <a:rPr lang="sk-SK" sz="2400" b="1" dirty="0">
                <a:latin typeface="Allianz Neo" panose="020B0504020203020204" pitchFamily="34" charset="-18"/>
              </a:rPr>
              <a:t>spätná väzba </a:t>
            </a:r>
            <a:r>
              <a:rPr lang="sk-SK" sz="2400" dirty="0">
                <a:latin typeface="Allianz Neo" panose="020B0504020203020204" pitchFamily="34" charset="-18"/>
              </a:rPr>
              <a:t>bude príjemná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Výsledok prekonal očakáva-</a:t>
            </a:r>
            <a:r>
              <a:rPr lang="sk-SK" dirty="0" err="1">
                <a:latin typeface="Allianz Neo" panose="020B0504020203020204" pitchFamily="34" charset="-18"/>
              </a:rPr>
              <a:t>nia</a:t>
            </a:r>
            <a:endParaRPr lang="sk-SK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12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AC418-2401-4905-89C7-C7472DD8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7"/>
          <a:stretch/>
        </p:blipFill>
        <p:spPr>
          <a:xfrm>
            <a:off x="0" y="5284074"/>
            <a:ext cx="5714999" cy="1604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AD431BA-CCFF-4CF8-B15D-5FA572419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b="49736"/>
          <a:stretch/>
        </p:blipFill>
        <p:spPr>
          <a:xfrm>
            <a:off x="5714999" y="5284073"/>
            <a:ext cx="5714999" cy="16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66744" y="1272881"/>
            <a:ext cx="8029892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400" dirty="0">
              <a:latin typeface="Allianz Neo" panose="020B0504020203020204" pitchFamily="34" charset="-18"/>
            </a:endParaRPr>
          </a:p>
          <a:p>
            <a:pPr lvl="2" indent="0">
              <a:spcBef>
                <a:spcPts val="600"/>
              </a:spcBef>
              <a:buNone/>
            </a:pPr>
            <a:endParaRPr lang="sk-SK" sz="22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Za málo peňazí...</a:t>
            </a:r>
            <a:br>
              <a:rPr lang="sk-SK" dirty="0">
                <a:latin typeface="Allianz Neo" panose="020B0504020203020204" pitchFamily="34" charset="-18"/>
              </a:rPr>
            </a:br>
            <a:r>
              <a:rPr lang="sk-SK" dirty="0">
                <a:latin typeface="Allianz Neo" panose="020B0504020203020204" pitchFamily="34" charset="-18"/>
              </a:rPr>
              <a:t>...Veľa muziky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13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7E87BDF9-E0EA-4C62-A2A3-21CF78D045C1}"/>
              </a:ext>
            </a:extLst>
          </p:cNvPr>
          <p:cNvSpPr txBox="1">
            <a:spLocks/>
          </p:cNvSpPr>
          <p:nvPr/>
        </p:nvSpPr>
        <p:spPr>
          <a:xfrm>
            <a:off x="3419062" y="1272881"/>
            <a:ext cx="8277574" cy="4837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na prípravu </a:t>
            </a:r>
            <a:r>
              <a:rPr lang="sk-SK" sz="2400" dirty="0">
                <a:latin typeface="Allianz Neo" panose="020B0504020203020204" pitchFamily="34" charset="-18"/>
              </a:rPr>
              <a:t>podujatia od idey, cez schvaľovanie, oslovenie interpretov až po odvysielanie sme mali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menej ako 30 dní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pracoval na ňom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tím kolegov z komunikácie</a:t>
            </a:r>
            <a:r>
              <a:rPr lang="sk-SK" sz="2400" dirty="0">
                <a:latin typeface="Allianz Neo" panose="020B0504020203020204" pitchFamily="34" charset="-18"/>
              </a:rPr>
              <a:t>, ktorý ho pripravoval pri plnení si ostatných povinností a </a:t>
            </a:r>
            <a:r>
              <a:rPr lang="sk-SK" sz="2400" b="1" dirty="0">
                <a:latin typeface="Allianz Neo" panose="020B0504020203020204" pitchFamily="34" charset="-18"/>
              </a:rPr>
              <a:t>pripravili dramaturgiu, scenár, strih i réžiu programu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program bol kombináciou moderovaných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živých vstupov </a:t>
            </a:r>
            <a:b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</a:b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a vystúpení nahratých vopred</a:t>
            </a:r>
            <a:r>
              <a:rPr lang="sk-SK" sz="2400" b="1" dirty="0">
                <a:latin typeface="Allianz Neo" panose="020B0504020203020204" pitchFamily="34" charset="-18"/>
              </a:rPr>
              <a:t> </a:t>
            </a:r>
            <a:r>
              <a:rPr lang="sk-SK" sz="2400" dirty="0">
                <a:latin typeface="Allianz Neo" panose="020B0504020203020204" pitchFamily="34" charset="-18"/>
              </a:rPr>
              <a:t>(aby sme sa vyhli osobnému kontaktu a stretnutiu väčšieho počtu ľudí)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spätná väzba bola </a:t>
            </a:r>
            <a:r>
              <a:rPr lang="sk-SK" sz="2400" dirty="0">
                <a:latin typeface="Allianz Neo" panose="020B0504020203020204" pitchFamily="34" charset="-18"/>
              </a:rPr>
              <a:t>veľmi </a:t>
            </a:r>
            <a:r>
              <a:rPr lang="sk-SK" sz="2400" b="1" dirty="0">
                <a:latin typeface="Allianz Neo" panose="020B0504020203020204" pitchFamily="34" charset="-18"/>
              </a:rPr>
              <a:t>pozitívna </a:t>
            </a:r>
            <a:r>
              <a:rPr lang="sk-SK" sz="2400" dirty="0">
                <a:latin typeface="Allianz Neo" panose="020B0504020203020204" pitchFamily="34" charset="-18"/>
              </a:rPr>
              <a:t>už počas samotného stretnutia od zamestnancov, aj od vedenia spoločnosti</a:t>
            </a:r>
          </a:p>
        </p:txBody>
      </p:sp>
    </p:spTree>
    <p:extLst>
      <p:ext uri="{BB962C8B-B14F-4D97-AF65-F5344CB8AC3E}">
        <p14:creationId xmlns:p14="http://schemas.microsoft.com/office/powerpoint/2010/main" val="116293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solidFill>
              <a:srgbClr val="EECCD5"/>
            </a:solidFill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66744" y="1272881"/>
            <a:ext cx="8029892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400" dirty="0">
              <a:latin typeface="Allianz Neo" panose="020B0504020203020204" pitchFamily="34" charset="-18"/>
            </a:endParaRPr>
          </a:p>
          <a:p>
            <a:pPr lvl="2" indent="0">
              <a:spcBef>
                <a:spcPts val="600"/>
              </a:spcBef>
              <a:buNone/>
            </a:pPr>
            <a:endParaRPr lang="sk-SK" sz="22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Za málo peňazí...</a:t>
            </a:r>
            <a:br>
              <a:rPr lang="sk-SK" dirty="0">
                <a:latin typeface="Allianz Neo" panose="020B0504020203020204" pitchFamily="34" charset="-18"/>
              </a:rPr>
            </a:br>
            <a:r>
              <a:rPr lang="sk-SK" dirty="0">
                <a:latin typeface="Allianz Neo" panose="020B0504020203020204" pitchFamily="34" charset="-18"/>
              </a:rPr>
              <a:t>...Veľa muziky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14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7E87BDF9-E0EA-4C62-A2A3-21CF78D045C1}"/>
              </a:ext>
            </a:extLst>
          </p:cNvPr>
          <p:cNvSpPr txBox="1">
            <a:spLocks/>
          </p:cNvSpPr>
          <p:nvPr/>
        </p:nvSpPr>
        <p:spPr>
          <a:xfrm>
            <a:off x="3419062" y="1272881"/>
            <a:ext cx="8277574" cy="4837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záznam </a:t>
            </a:r>
            <a:r>
              <a:rPr lang="sk-SK" sz="2400" dirty="0">
                <a:latin typeface="Allianz Neo" panose="020B0504020203020204" pitchFamily="34" charset="-18"/>
              </a:rPr>
              <a:t>z netradičného online vianočného „večierka“ je na intranete dostupný aj kolegom, ktorí sa ho </a:t>
            </a:r>
            <a:r>
              <a:rPr lang="sk-SK" sz="2400" b="1" dirty="0">
                <a:latin typeface="Allianz Neo" panose="020B0504020203020204" pitchFamily="34" charset="-18"/>
              </a:rPr>
              <a:t>22. decembra naživo </a:t>
            </a:r>
            <a:r>
              <a:rPr lang="sk-SK" sz="2400" dirty="0">
                <a:latin typeface="Allianz Neo" panose="020B0504020203020204" pitchFamily="34" charset="-18"/>
              </a:rPr>
              <a:t>nemohli zúčastniť a už priniesol ďalších 150 divákov, čo je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dokopy cca 750 divákov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aj keď </a:t>
            </a:r>
            <a:r>
              <a:rPr lang="sk-SK" sz="2400" b="1" dirty="0">
                <a:latin typeface="Allianz Neo" panose="020B0504020203020204" pitchFamily="34" charset="-18"/>
              </a:rPr>
              <a:t>v online-e nie sme žiadny nováčik</a:t>
            </a:r>
            <a:r>
              <a:rPr lang="sk-SK" sz="2400" dirty="0">
                <a:latin typeface="Allianz Neo" panose="020B0504020203020204" pitchFamily="34" charset="-18"/>
              </a:rPr>
              <a:t>, ukázali sme, že cez online </a:t>
            </a:r>
            <a:r>
              <a:rPr lang="sk-SK" sz="2400" b="1" dirty="0">
                <a:latin typeface="Allianz Neo" panose="020B0504020203020204" pitchFamily="34" charset="-18"/>
              </a:rPr>
              <a:t>sa dajú prenášať emócie a vytvoriť neformálna sviatočná atmosféra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inšpirovali sme </a:t>
            </a:r>
            <a:r>
              <a:rPr lang="sk-SK" sz="2400" dirty="0">
                <a:latin typeface="Allianz Neo" panose="020B0504020203020204" pitchFamily="34" charset="-18"/>
              </a:rPr>
              <a:t>kolegov na </a:t>
            </a:r>
            <a:r>
              <a:rPr lang="sk-SK" sz="2400" b="1" dirty="0">
                <a:latin typeface="Allianz Neo" panose="020B0504020203020204" pitchFamily="34" charset="-18"/>
              </a:rPr>
              <a:t>využitie takéhoto formátu </a:t>
            </a:r>
            <a:r>
              <a:rPr lang="sk-SK" sz="2400" dirty="0">
                <a:latin typeface="Allianz Neo" panose="020B0504020203020204" pitchFamily="34" charset="-18"/>
              </a:rPr>
              <a:t>do budúcnosti</a:t>
            </a:r>
            <a:r>
              <a:rPr lang="sk-SK" sz="2400" b="1" dirty="0">
                <a:latin typeface="Allianz Neo" panose="020B0504020203020204" pitchFamily="34" charset="-18"/>
              </a:rPr>
              <a:t> </a:t>
            </a:r>
            <a:r>
              <a:rPr lang="sk-SK" sz="2400" dirty="0">
                <a:latin typeface="Allianz Neo" panose="020B0504020203020204" pitchFamily="34" charset="-18"/>
              </a:rPr>
              <a:t>pre ich cieľové skupiny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solidFill>
                  <a:srgbClr val="C00000"/>
                </a:solidFill>
                <a:latin typeface="Allianz Neo" panose="020B0504020203020204" pitchFamily="34" charset="-18"/>
              </a:rPr>
              <a:t>náklady</a:t>
            </a:r>
            <a:r>
              <a:rPr lang="sk-SK" sz="2400" dirty="0">
                <a:latin typeface="Allianz Neo" panose="020B0504020203020204" pitchFamily="34" charset="-18"/>
              </a:rPr>
              <a:t> na online večierok boli </a:t>
            </a:r>
            <a:r>
              <a:rPr lang="sk-SK" sz="2400" b="1" dirty="0">
                <a:solidFill>
                  <a:srgbClr val="C00000"/>
                </a:solidFill>
                <a:latin typeface="Allianz Neo" panose="020B0504020203020204" pitchFamily="34" charset="-18"/>
              </a:rPr>
              <a:t>13-krát nižšie </a:t>
            </a:r>
            <a:r>
              <a:rPr lang="sk-SK" sz="2400" dirty="0">
                <a:latin typeface="Allianz Neo" panose="020B0504020203020204" pitchFamily="34" charset="-18"/>
              </a:rPr>
              <a:t>ako pri tradičnej forme</a:t>
            </a:r>
          </a:p>
        </p:txBody>
      </p:sp>
    </p:spTree>
    <p:extLst>
      <p:ext uri="{BB962C8B-B14F-4D97-AF65-F5344CB8AC3E}">
        <p14:creationId xmlns:p14="http://schemas.microsoft.com/office/powerpoint/2010/main" val="298501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záznam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15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94B95F4B-AAB5-43B7-B751-3A21B28CA567}"/>
              </a:ext>
            </a:extLst>
          </p:cNvPr>
          <p:cNvSpPr txBox="1">
            <a:spLocks/>
          </p:cNvSpPr>
          <p:nvPr/>
        </p:nvSpPr>
        <p:spPr>
          <a:xfrm>
            <a:off x="3419126" y="1296429"/>
            <a:ext cx="8277574" cy="4837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k-SK" sz="2400" dirty="0">
                <a:latin typeface="Allianz Neo" panose="020B0504020203020204" pitchFamily="34" charset="-18"/>
              </a:rPr>
              <a:t>A na záver vás už len pozývame pozrieť si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zostrih z ONLINE VIANOC ALLIANZ - SP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</a:t>
            </a:r>
            <a:endParaRPr lang="sk-SK" sz="2400" b="1" dirty="0">
              <a:solidFill>
                <a:schemeClr val="tx2"/>
              </a:solidFill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8878E4-5BC7-4E46-97E8-42DCC2A3A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12871"/>
          <a:stretch/>
        </p:blipFill>
        <p:spPr>
          <a:xfrm>
            <a:off x="3962400" y="2088010"/>
            <a:ext cx="6032282" cy="4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373375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v novembri sme sa dozvedeli, že dokonca aj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vianočný večierok</a:t>
            </a:r>
            <a:r>
              <a:rPr lang="sk-SK" sz="2400" dirty="0">
                <a:latin typeface="Allianz Neo" panose="020B0504020203020204" pitchFamily="34" charset="-18"/>
              </a:rPr>
              <a:t>, ktorý bol každoročne vrcholom neformálnych stretnutí, </a:t>
            </a:r>
            <a:r>
              <a:rPr lang="sk-SK" sz="2400" b="1" dirty="0">
                <a:solidFill>
                  <a:srgbClr val="C00000"/>
                </a:solidFill>
                <a:latin typeface="Allianz Neo" panose="020B0504020203020204" pitchFamily="34" charset="-18"/>
              </a:rPr>
              <a:t>NEBUDE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!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Allianz - SP je dlhodobo jednotka na slovenskom poistnom trhu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najmä</a:t>
            </a:r>
            <a:r>
              <a:rPr lang="sk-SK" sz="2400" dirty="0">
                <a:latin typeface="Allianz Neo" panose="020B0504020203020204" pitchFamily="34" charset="-18"/>
              </a:rPr>
              <a:t>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vďaka svojim zamestnancom a vianočný večierok si zaslúžia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</a:t>
            </a:r>
            <a:endParaRPr lang="sk-SK" sz="2400" b="1" dirty="0">
              <a:solidFill>
                <a:schemeClr val="tx2"/>
              </a:solidFill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manažmentu poisťovne Allianz záleží na tom, aby kolegovia boli za svoju prácu ocenení, preto podporili myšlienku zavŕšenia mimoriadne náročného a akčného roka 2020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virtuálnym „večierkom“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zároveň sme event spojili s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podporou slovenských umelcov</a:t>
            </a:r>
            <a:r>
              <a:rPr lang="sk-SK" sz="2400" dirty="0">
                <a:latin typeface="Allianz Neo" panose="020B0504020203020204" pitchFamily="34" charset="-18"/>
              </a:rPr>
              <a:t>, ktorí sú pandémiou mimoriadne zasiahnutí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Úvod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2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899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349639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Pripraviť vianočné 90 až 120-minútové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virtuálne podujatie</a:t>
            </a:r>
            <a:r>
              <a:rPr lang="sk-SK" sz="2400" dirty="0">
                <a:latin typeface="Allianz Neo" panose="020B0504020203020204" pitchFamily="34" charset="-18"/>
              </a:rPr>
              <a:t>, ktorého sa môže zúčastniť každý zamestnanec a jeho rodina, resp. najbližší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z bezpečného pohodlia domova</a:t>
            </a:r>
            <a:r>
              <a:rPr lang="sk-SK" sz="2400" dirty="0">
                <a:latin typeface="Allianz Neo" panose="020B0504020203020204" pitchFamily="34" charset="-18"/>
              </a:rPr>
              <a:t>,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bez rizika nákazy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program má byť prekvapením, no zároveň musíme dať jasne najavo, že nepôjde o „bežný, teda pracovný </a:t>
            </a:r>
            <a:r>
              <a:rPr lang="sk-SK" sz="2400" dirty="0" err="1">
                <a:latin typeface="Allianz Neo" panose="020B0504020203020204" pitchFamily="34" charset="-18"/>
              </a:rPr>
              <a:t>webex</a:t>
            </a:r>
            <a:r>
              <a:rPr lang="sk-SK" sz="2400" dirty="0">
                <a:latin typeface="Allianz Neo" panose="020B0504020203020204" pitchFamily="34" charset="-18"/>
              </a:rPr>
              <a:t>“, preto sme pripravili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video-pozvánky</a:t>
            </a:r>
            <a:r>
              <a:rPr lang="sk-SK" sz="2400" b="1" dirty="0">
                <a:latin typeface="Allianz Neo" panose="020B0504020203020204" pitchFamily="34" charset="-18"/>
              </a:rPr>
              <a:t> </a:t>
            </a:r>
            <a:r>
              <a:rPr lang="sk-SK" sz="2400" dirty="0">
                <a:latin typeface="Allianz Neo" panose="020B0504020203020204" pitchFamily="34" charset="-18"/>
              </a:rPr>
              <a:t>od slovenských umelcov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chceli sme ukázať, že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firma našla spôsob </a:t>
            </a:r>
            <a:r>
              <a:rPr lang="sk-SK" sz="2400" dirty="0">
                <a:latin typeface="Allianz Neo" panose="020B0504020203020204" pitchFamily="34" charset="-18"/>
              </a:rPr>
              <a:t>ako </a:t>
            </a:r>
            <a:r>
              <a:rPr lang="sk-SK" sz="2400">
                <a:latin typeface="Allianz Neo" panose="020B0504020203020204" pitchFamily="34" charset="-18"/>
              </a:rPr>
              <a:t>zorganizovať </a:t>
            </a:r>
            <a:r>
              <a:rPr lang="sk-SK" sz="2400" smtClean="0">
                <a:latin typeface="Allianz Neo" panose="020B0504020203020204" pitchFamily="34" charset="-18"/>
              </a:rPr>
              <a:t>obľúbený </a:t>
            </a:r>
            <a:r>
              <a:rPr lang="sk-SK" sz="2400" dirty="0">
                <a:latin typeface="Allianz Neo" panose="020B0504020203020204" pitchFamily="34" charset="-18"/>
              </a:rPr>
              <a:t>event</a:t>
            </a:r>
            <a:endParaRPr lang="it-IT" sz="24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IDEA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3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FF5208C2-8321-48F0-89FC-DD6CC24A51C9}"/>
              </a:ext>
            </a:extLst>
          </p:cNvPr>
          <p:cNvSpPr txBox="1">
            <a:spLocks/>
          </p:cNvSpPr>
          <p:nvPr/>
        </p:nvSpPr>
        <p:spPr>
          <a:xfrm>
            <a:off x="0" y="6089829"/>
            <a:ext cx="4061778" cy="67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sk-SK" sz="2000" b="1" dirty="0">
                <a:solidFill>
                  <a:srgbClr val="C00000"/>
                </a:solidFill>
                <a:latin typeface="Allianz Neo" panose="020B0504020203020204" pitchFamily="34" charset="-18"/>
              </a:rPr>
              <a:t>Pozvania na Online Vianoce</a:t>
            </a:r>
            <a:br>
              <a:rPr lang="sk-SK" sz="2000" b="1" dirty="0">
                <a:solidFill>
                  <a:srgbClr val="C00000"/>
                </a:solidFill>
                <a:latin typeface="Allianz Neo" panose="020B0504020203020204" pitchFamily="34" charset="-18"/>
              </a:rPr>
            </a:br>
            <a:r>
              <a:rPr lang="sk-SK" sz="2000" b="1" dirty="0">
                <a:solidFill>
                  <a:srgbClr val="C00000"/>
                </a:solidFill>
                <a:latin typeface="Allianz Neo" panose="020B0504020203020204" pitchFamily="34" charset="-18"/>
              </a:rPr>
              <a:t>od účinkujúcich</a:t>
            </a:r>
            <a:endParaRPr lang="it-IT" sz="2000" b="1" dirty="0">
              <a:solidFill>
                <a:srgbClr val="C00000"/>
              </a:solidFill>
              <a:latin typeface="Allianz Neo" panose="020B0504020203020204" pitchFamily="34" charset="-18"/>
            </a:endParaRPr>
          </a:p>
        </p:txBody>
      </p:sp>
      <p:pic>
        <p:nvPicPr>
          <p:cNvPr id="7" name="gallovic">
            <a:hlinkClick r:id="" action="ppaction://media"/>
            <a:extLst>
              <a:ext uri="{FF2B5EF4-FFF2-40B4-BE49-F238E27FC236}">
                <a16:creationId xmlns="" xmlns:a16="http://schemas.microsoft.com/office/drawing/2014/main" id="{147C9B4B-7D9F-4953-BCB3-41A114061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4928" y="5477077"/>
            <a:ext cx="2454971" cy="1380921"/>
          </a:xfrm>
          <a:prstGeom prst="rect">
            <a:avLst/>
          </a:prstGeom>
        </p:spPr>
      </p:pic>
      <p:pic>
        <p:nvPicPr>
          <p:cNvPr id="2" name="kobielsky">
            <a:hlinkClick r:id="" action="ppaction://media"/>
            <a:extLst>
              <a:ext uri="{FF2B5EF4-FFF2-40B4-BE49-F238E27FC236}">
                <a16:creationId xmlns="" xmlns:a16="http://schemas.microsoft.com/office/drawing/2014/main" id="{2304A402-71B1-4600-9C48-7FB8822B15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9899" y="4801447"/>
            <a:ext cx="2488023" cy="1399514"/>
          </a:xfrm>
          <a:prstGeom prst="rect">
            <a:avLst/>
          </a:prstGeom>
        </p:spPr>
      </p:pic>
      <p:pic>
        <p:nvPicPr>
          <p:cNvPr id="4" name="opatovsky">
            <a:hlinkClick r:id="" action="ppaction://media"/>
            <a:extLst>
              <a:ext uri="{FF2B5EF4-FFF2-40B4-BE49-F238E27FC236}">
                <a16:creationId xmlns="" xmlns:a16="http://schemas.microsoft.com/office/drawing/2014/main" id="{7329529E-1B01-4B01-AE68-B5E5C39CCC0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1630" y="5517420"/>
            <a:ext cx="2430369" cy="13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347001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moderovanie</a:t>
            </a:r>
            <a:r>
              <a:rPr lang="sk-SK" sz="2400" dirty="0">
                <a:latin typeface="Allianz Neo" panose="020B0504020203020204" pitchFamily="34" charset="-18"/>
              </a:rPr>
              <a:t> sme prenechali </a:t>
            </a:r>
            <a:r>
              <a:rPr lang="sk-SK" sz="2400" dirty="0" err="1">
                <a:latin typeface="Allianz Neo" panose="020B0504020203020204" pitchFamily="34" charset="-18"/>
              </a:rPr>
              <a:t>Slavovi</a:t>
            </a:r>
            <a:r>
              <a:rPr lang="sk-SK" sz="2400" dirty="0">
                <a:latin typeface="Allianz Neo" panose="020B0504020203020204" pitchFamily="34" charset="-18"/>
              </a:rPr>
              <a:t> Jurkovi, ktorý je dlhoročným moderátorom našich firemných podujatí a v roku 2020, žiaľ, nedostal príležitosť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hudobným hosťom </a:t>
            </a:r>
            <a:r>
              <a:rPr lang="sk-SK" sz="2400" dirty="0">
                <a:latin typeface="Allianz Neo" panose="020B0504020203020204" pitchFamily="34" charset="-18"/>
              </a:rPr>
              <a:t>bol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Robo Opatovský</a:t>
            </a:r>
            <a:r>
              <a:rPr lang="sk-SK" sz="2400" dirty="0">
                <a:latin typeface="Allianz Neo" panose="020B0504020203020204" pitchFamily="34" charset="-18"/>
              </a:rPr>
              <a:t>, ktorý je na vianočný večierok s jeho skladbami ako Vianočná pošta či Čas sviečok jednoznačne prvou voľbou a celé podujatie otvoril svojím osobným koncertom pre Allianz priamo zo svojej obývačky </a:t>
            </a:r>
            <a:r>
              <a:rPr lang="sk-SK" sz="2400" dirty="0">
                <a:latin typeface="Allianz Neo" panose="020B0504020203020204" pitchFamily="34" charset="-18"/>
                <a:sym typeface="Wingdings" panose="05000000000000000000" pitchFamily="2" charset="2"/>
              </a:rPr>
              <a:t>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  <a:sym typeface="Wingdings" panose="05000000000000000000" pitchFamily="2" charset="2"/>
              </a:rPr>
              <a:t>ďalším prekvapením na úvod bolo pripojenie sa </a:t>
            </a:r>
            <a:r>
              <a:rPr lang="sk-SK" sz="2400" b="1" dirty="0">
                <a:latin typeface="Allianz Neo" panose="020B0504020203020204" pitchFamily="34" charset="-18"/>
                <a:sym typeface="Wingdings" panose="05000000000000000000" pitchFamily="2" charset="2"/>
              </a:rPr>
              <a:t>hosťa zo zahraničia </a:t>
            </a:r>
            <a:r>
              <a:rPr lang="sk-SK" sz="2400" dirty="0">
                <a:latin typeface="Allianz Neo" panose="020B0504020203020204" pitchFamily="34" charset="-18"/>
                <a:sym typeface="Wingdings" panose="05000000000000000000" pitchFamily="2" charset="2"/>
              </a:rPr>
              <a:t>–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šéf Allianz pre región strednej a východnej Európy </a:t>
            </a:r>
            <a:r>
              <a:rPr lang="sk-SK" sz="2400" b="1" dirty="0" err="1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Petros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 </a:t>
            </a:r>
            <a:r>
              <a:rPr lang="sk-SK" sz="2400" b="1" dirty="0" err="1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Papanikolaou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sym typeface="Wingdings" panose="05000000000000000000" pitchFamily="2" charset="2"/>
              </a:rPr>
              <a:t> </a:t>
            </a:r>
            <a:r>
              <a:rPr lang="sk-SK" sz="2400" dirty="0">
                <a:latin typeface="Allianz Neo" panose="020B0504020203020204" pitchFamily="34" charset="-18"/>
                <a:sym typeface="Wingdings" panose="05000000000000000000" pitchFamily="2" charset="2"/>
              </a:rPr>
              <a:t>využil túto jedinečnú príležitosť a poďakoval kolegom na Slovensku za dlhodobo skvelé výsledky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Scenár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4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8215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299704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k Vianociam patria </a:t>
            </a:r>
            <a:r>
              <a:rPr lang="sk-SK" sz="2400" b="1" dirty="0">
                <a:latin typeface="Allianz Neo" panose="020B0504020203020204" pitchFamily="34" charset="-18"/>
              </a:rPr>
              <a:t>rozprávky</a:t>
            </a:r>
            <a:r>
              <a:rPr lang="sk-SK" sz="2400" dirty="0">
                <a:latin typeface="Allianz Neo" panose="020B0504020203020204" pitchFamily="34" charset="-18"/>
              </a:rPr>
              <a:t> </a:t>
            </a:r>
            <a:r>
              <a:rPr lang="sk-SK" sz="2400" b="1" dirty="0">
                <a:latin typeface="Allianz Neo" panose="020B0504020203020204" pitchFamily="34" charset="-18"/>
              </a:rPr>
              <a:t>a príbehy </a:t>
            </a:r>
            <a:r>
              <a:rPr lang="sk-SK" sz="2400" dirty="0">
                <a:latin typeface="Allianz Neo" panose="020B0504020203020204" pitchFamily="34" charset="-18"/>
              </a:rPr>
              <a:t>s dobrým koncom – zvolili sme hneď niekoľko a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Lucia </a:t>
            </a:r>
            <a:r>
              <a:rPr lang="sk-SK" sz="2400" b="1" dirty="0" err="1">
                <a:solidFill>
                  <a:schemeClr val="tx2"/>
                </a:solidFill>
                <a:latin typeface="Allianz Neo" panose="020B0504020203020204" pitchFamily="34" charset="-18"/>
              </a:rPr>
              <a:t>Vranovič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 </a:t>
            </a:r>
            <a:r>
              <a:rPr lang="sk-SK" sz="2400" dirty="0">
                <a:latin typeface="Allianz Neo" panose="020B0504020203020204" pitchFamily="34" charset="-18"/>
              </a:rPr>
              <a:t>napísala skvelé texty:</a:t>
            </a:r>
          </a:p>
          <a:p>
            <a:pPr marL="639692" lvl="2" indent="-285750"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originálny vianočný príbeh</a:t>
            </a:r>
            <a:r>
              <a:rPr lang="sk-SK" sz="2400" dirty="0">
                <a:latin typeface="Allianz Neo" panose="020B0504020203020204" pitchFamily="34" charset="-18"/>
              </a:rPr>
              <a:t> interpretoval populárny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Vlado Kobielsky</a:t>
            </a:r>
            <a:endParaRPr lang="sk-SK" sz="2400" dirty="0">
              <a:latin typeface="Allianz Neo" panose="020B0504020203020204" pitchFamily="34" charset="-18"/>
            </a:endParaRPr>
          </a:p>
          <a:p>
            <a:pPr marL="639692" lvl="2" indent="-285750"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originálnu vianočnú rozprávku </a:t>
            </a:r>
            <a:r>
              <a:rPr lang="sk-SK" sz="2400" dirty="0">
                <a:latin typeface="Allianz Neo" panose="020B0504020203020204" pitchFamily="34" charset="-18"/>
              </a:rPr>
              <a:t>načítal svojím úžasným hlasom herec Slovenského národného divadla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Janko </a:t>
            </a:r>
            <a:r>
              <a:rPr lang="sk-SK" sz="2400" b="1" dirty="0" err="1">
                <a:solidFill>
                  <a:schemeClr val="tx2"/>
                </a:solidFill>
                <a:latin typeface="Allianz Neo" panose="020B0504020203020204" pitchFamily="34" charset="-18"/>
              </a:rPr>
              <a:t>Gallovič</a:t>
            </a:r>
            <a:endParaRPr lang="sk-SK" sz="2400" b="1" dirty="0">
              <a:solidFill>
                <a:schemeClr val="tx2"/>
              </a:solidFill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na vyváženie „serióznych“ čísel sme doplnili do programu </a:t>
            </a:r>
            <a:r>
              <a:rPr lang="sk-SK" sz="2400" b="1" dirty="0">
                <a:latin typeface="Allianz Neo" panose="020B0504020203020204" pitchFamily="34" charset="-18"/>
              </a:rPr>
              <a:t>stand-up komičku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Simonu</a:t>
            </a:r>
            <a:r>
              <a:rPr lang="sk-SK" sz="2400" dirty="0">
                <a:latin typeface="Allianz Neo" panose="020B0504020203020204" pitchFamily="34" charset="-18"/>
              </a:rPr>
              <a:t>, ktorá nám dala niekoľko „zaručených“ rád ako prežiť Vianoce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Scenár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5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1690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331235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umelecký program bol doplnený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krátkymi živými vstupmi </a:t>
            </a:r>
            <a:r>
              <a:rPr lang="sk-SK" sz="2400" b="1" dirty="0">
                <a:latin typeface="Allianz Neo" panose="020B0504020203020204" pitchFamily="34" charset="-18"/>
              </a:rPr>
              <a:t/>
            </a:r>
            <a:br>
              <a:rPr lang="sk-SK" sz="2400" b="1" dirty="0">
                <a:latin typeface="Allianz Neo" panose="020B0504020203020204" pitchFamily="34" charset="-18"/>
              </a:rPr>
            </a:br>
            <a:r>
              <a:rPr lang="sk-SK" sz="2400" b="1" dirty="0">
                <a:latin typeface="Allianz Neo" panose="020B0504020203020204" pitchFamily="34" charset="-18"/>
              </a:rPr>
              <a:t>5 členov predstavenstva </a:t>
            </a:r>
            <a:r>
              <a:rPr lang="sk-SK" sz="2400" dirty="0">
                <a:latin typeface="Allianz Neo" panose="020B0504020203020204" pitchFamily="34" charset="-18"/>
              </a:rPr>
              <a:t>spoločnosti, ktorí zhodnotili rok vo svojich rezortoch, poďakovali kolegom za ich mimoriadne nasadenie v roku 2020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pre zamestnancov </a:t>
            </a:r>
            <a:r>
              <a:rPr lang="sk-SK" sz="2400" dirty="0">
                <a:latin typeface="Allianz Neo" panose="020B0504020203020204" pitchFamily="34" charset="-18"/>
              </a:rPr>
              <a:t>sme pripravili intranetovú anketu: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Za čo ste vďační roku 2020? </a:t>
            </a:r>
            <a:r>
              <a:rPr lang="sk-SK" sz="2400" dirty="0">
                <a:latin typeface="Allianz Neo" panose="020B0504020203020204" pitchFamily="34" charset="-18"/>
              </a:rPr>
              <a:t>Najzaujímavejšie odpovede sme nakrútili a zostrihali do ankety, ktorú sme použili v programe. </a:t>
            </a:r>
            <a:r>
              <a:rPr lang="sk-SK" sz="2400" b="1" dirty="0">
                <a:latin typeface="Allianz Neo" panose="020B0504020203020204" pitchFamily="34" charset="-18"/>
              </a:rPr>
              <a:t>Kolegov sme odmenili </a:t>
            </a:r>
            <a:r>
              <a:rPr lang="sk-SK" sz="2400" dirty="0">
                <a:latin typeface="Allianz Neo" panose="020B0504020203020204" pitchFamily="34" charset="-18"/>
              </a:rPr>
              <a:t>malým darčekom a poslali sme im vianočné ponožky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v druhom vstupe pred záverom eventu členovia predstavenstva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viacjazyčne naživo priali kolegom</a:t>
            </a:r>
            <a:r>
              <a:rPr lang="sk-SK" sz="2400" b="1" dirty="0">
                <a:latin typeface="Allianz Neo" panose="020B0504020203020204" pitchFamily="34" charset="-18"/>
              </a:rPr>
              <a:t> </a:t>
            </a:r>
            <a:br>
              <a:rPr lang="sk-SK" sz="2400" b="1" dirty="0">
                <a:latin typeface="Allianz Neo" panose="020B0504020203020204" pitchFamily="34" charset="-18"/>
              </a:rPr>
            </a:br>
            <a:r>
              <a:rPr lang="sk-SK" sz="2400" b="1" dirty="0">
                <a:latin typeface="Allianz Neo" panose="020B0504020203020204" pitchFamily="34" charset="-18"/>
              </a:rPr>
              <a:t>k Vianociam a do nového roka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Scenár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6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4090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noFill/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282696" y="1331235"/>
            <a:ext cx="8414004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úplný záver patril retro spomienke - jedinečnému dielu Rozprávok pod stromček, ktoré vznikli ešte začiatkom 80-tych rokov: 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  <a:hlinkClick r:id="rId2"/>
              </a:rPr>
              <a:t>Ako sa vianočka dala poistiť proti pripáleniu</a:t>
            </a:r>
            <a:r>
              <a:rPr lang="sk-SK" sz="2400" b="1" dirty="0">
                <a:solidFill>
                  <a:schemeClr val="tx2"/>
                </a:solidFill>
                <a:latin typeface="Allianz Neo" panose="020B0504020203020204" pitchFamily="34" charset="-18"/>
              </a:rPr>
              <a:t> </a:t>
            </a:r>
            <a:r>
              <a:rPr lang="sk-SK" sz="2400" dirty="0">
                <a:latin typeface="Allianz Neo" panose="020B0504020203020204" pitchFamily="34" charset="-18"/>
              </a:rPr>
              <a:t>(ak si tento večerníček nepamätáte alebo ste ho nevideli, odporúčame, s hlasom Karola </a:t>
            </a:r>
            <a:r>
              <a:rPr lang="sk-SK" sz="2400" dirty="0" err="1">
                <a:latin typeface="Allianz Neo" panose="020B0504020203020204" pitchFamily="34" charset="-18"/>
              </a:rPr>
              <a:t>Machatu</a:t>
            </a:r>
            <a:r>
              <a:rPr lang="sk-SK" sz="2400" dirty="0">
                <a:latin typeface="Allianz Neo" panose="020B0504020203020204" pitchFamily="34" charset="-18"/>
              </a:rPr>
              <a:t> stojí za to! </a:t>
            </a:r>
            <a:r>
              <a:rPr lang="sk-SK" sz="2400" dirty="0">
                <a:latin typeface="Allianz Neo" panose="020B0504020203020204" pitchFamily="34" charset="-18"/>
                <a:sym typeface="Wingdings" panose="05000000000000000000" pitchFamily="2" charset="2"/>
              </a:rPr>
              <a:t></a:t>
            </a:r>
            <a:r>
              <a:rPr lang="sk-SK" sz="2400" dirty="0">
                <a:latin typeface="Allianz Neo" panose="020B0504020203020204" pitchFamily="34" charset="-18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2774695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Scenár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7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FC7AAF-04A1-4187-A295-9A71FE9C5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80" y="3590752"/>
            <a:ext cx="4770032" cy="326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FC83E9-4205-4772-98EC-697E5051D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095" y="3590752"/>
            <a:ext cx="4770032" cy="32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solidFill>
              <a:srgbClr val="EECCD5"/>
            </a:solidFill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66744" y="1272881"/>
            <a:ext cx="8029892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400" dirty="0">
              <a:latin typeface="Allianz Neo" panose="020B0504020203020204" pitchFamily="34" charset="-18"/>
            </a:endParaRPr>
          </a:p>
          <a:p>
            <a:pPr lvl="2" indent="0">
              <a:spcBef>
                <a:spcPts val="600"/>
              </a:spcBef>
              <a:buNone/>
            </a:pPr>
            <a:endParaRPr lang="sk-SK" sz="22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 err="1">
                <a:latin typeface="Allianz Neo" panose="020B0504020203020204" pitchFamily="34" charset="-18"/>
              </a:rPr>
              <a:t>Rozpo</a:t>
            </a:r>
            <a:r>
              <a:rPr lang="sk-SK" dirty="0">
                <a:latin typeface="Allianz Neo" panose="020B0504020203020204" pitchFamily="34" charset="-18"/>
              </a:rPr>
              <a:t>-</a:t>
            </a:r>
            <a:br>
              <a:rPr lang="sk-SK" dirty="0">
                <a:latin typeface="Allianz Neo" panose="020B0504020203020204" pitchFamily="34" charset="-18"/>
              </a:rPr>
            </a:br>
            <a:r>
              <a:rPr lang="sk-SK" dirty="0" err="1">
                <a:latin typeface="Allianz Neo" panose="020B0504020203020204" pitchFamily="34" charset="-18"/>
              </a:rPr>
              <a:t>čet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8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7E87BDF9-E0EA-4C62-A2A3-21CF78D045C1}"/>
              </a:ext>
            </a:extLst>
          </p:cNvPr>
          <p:cNvSpPr txBox="1">
            <a:spLocks/>
          </p:cNvSpPr>
          <p:nvPr/>
        </p:nvSpPr>
        <p:spPr>
          <a:xfrm>
            <a:off x="3419062" y="1272881"/>
            <a:ext cx="8277574" cy="4837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keďže sme plošne zrušili všetky neformálne podujatia, na ktorých sa stretávali zamestnanci, </a:t>
            </a:r>
            <a:r>
              <a:rPr lang="sk-SK" sz="2400" b="1" dirty="0">
                <a:latin typeface="Allianz Neo" panose="020B0504020203020204" pitchFamily="34" charset="-18"/>
              </a:rPr>
              <a:t>rozpočet</a:t>
            </a:r>
            <a:r>
              <a:rPr lang="sk-SK" sz="2400" dirty="0">
                <a:latin typeface="Allianz Neo" panose="020B0504020203020204" pitchFamily="34" charset="-18"/>
              </a:rPr>
              <a:t> vlastne </a:t>
            </a:r>
            <a:r>
              <a:rPr lang="sk-SK" sz="2400" b="1" dirty="0">
                <a:latin typeface="Allianz Neo" panose="020B0504020203020204" pitchFamily="34" charset="-18"/>
              </a:rPr>
              <a:t>neexistoval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dirty="0">
                <a:latin typeface="Allianz Neo" panose="020B0504020203020204" pitchFamily="34" charset="-18"/>
              </a:rPr>
              <a:t>dohoda s manažmentom bola suma </a:t>
            </a:r>
            <a:r>
              <a:rPr lang="sk-SK" sz="2400" b="1" dirty="0">
                <a:latin typeface="Allianz Neo" panose="020B0504020203020204" pitchFamily="34" charset="-18"/>
              </a:rPr>
              <a:t>do 5-tisíc €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latin typeface="Allianz Neo" panose="020B0504020203020204" pitchFamily="34" charset="-18"/>
              </a:rPr>
              <a:t>celkové náklady dosiahli 4 800 €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400" b="1" dirty="0">
                <a:solidFill>
                  <a:srgbClr val="C00000"/>
                </a:solidFill>
                <a:latin typeface="Allianz Neo" panose="020B0504020203020204" pitchFamily="34" charset="-18"/>
              </a:rPr>
              <a:t>jeden z umelcov sa dokonca vzdal honoráru, keďže sme sa rozhodli vianočne potešiť našich zamestnancov </a:t>
            </a:r>
            <a:r>
              <a:rPr lang="sk-SK" sz="2400" b="1" dirty="0">
                <a:solidFill>
                  <a:srgbClr val="C00000"/>
                </a:solidFill>
                <a:latin typeface="Allianz Neo" panose="020B0504020203020204" pitchFamily="34" charset="-18"/>
                <a:sym typeface="Webdings" panose="05030102010509060703" pitchFamily="18" charset="2"/>
              </a:rPr>
              <a:t></a:t>
            </a:r>
            <a:endParaRPr lang="sk-SK" sz="2400" b="1" dirty="0">
              <a:solidFill>
                <a:srgbClr val="C00000"/>
              </a:solidFill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2751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>
          <a:solidFill>
            <a:srgbClr val="EECCD5"/>
          </a:solidFill>
          <a:ln>
            <a:solidFill>
              <a:srgbClr val="EECCD5"/>
            </a:solidFill>
          </a:ln>
        </p:spPr>
        <p:txBody>
          <a:bodyPr/>
          <a:lstStyle/>
          <a:p>
            <a:endParaRPr lang="en-US" dirty="0">
              <a:latin typeface="Allianz Neo" panose="020B0504020203020204" pitchFamily="34" charset="-1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4"/>
          </p:nvPr>
        </p:nvSpPr>
        <p:spPr>
          <a:xfrm>
            <a:off x="3666744" y="1272881"/>
            <a:ext cx="8029892" cy="483758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sk-SK" sz="2400" dirty="0">
              <a:latin typeface="Allianz Neo" panose="020B0504020203020204" pitchFamily="34" charset="-1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sk-SK" sz="2400" dirty="0">
              <a:latin typeface="Allianz Neo" panose="020B0504020203020204" pitchFamily="34" charset="-18"/>
            </a:endParaRPr>
          </a:p>
          <a:p>
            <a:pPr lvl="2" indent="0">
              <a:spcBef>
                <a:spcPts val="600"/>
              </a:spcBef>
              <a:buNone/>
            </a:pPr>
            <a:endParaRPr lang="sk-SK" sz="2200" dirty="0">
              <a:latin typeface="Allianz Neo" panose="020B0504020203020204" pitchFamily="34" charset="-18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8001" y="768171"/>
            <a:ext cx="3158743" cy="4604595"/>
          </a:xfrm>
        </p:spPr>
        <p:txBody>
          <a:bodyPr/>
          <a:lstStyle/>
          <a:p>
            <a:r>
              <a:rPr lang="sk-SK" dirty="0">
                <a:latin typeface="Allianz Neo" panose="020B0504020203020204" pitchFamily="34" charset="-18"/>
              </a:rPr>
              <a:t>Spätná väzba</a:t>
            </a:r>
            <a:endParaRPr lang="en-GB" dirty="0">
              <a:latin typeface="Allianz Neo" panose="020B0504020203020204" pitchFamily="34" charset="-18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218926"/>
            <a:fld id="{61201FF1-C63B-412E-ABF0-3D0E918900AC}" type="slidenum">
              <a:rPr lang="en-GB">
                <a:solidFill>
                  <a:srgbClr val="000000"/>
                </a:solidFill>
                <a:latin typeface="Allianz Neo" panose="020B0504020203020204" pitchFamily="34" charset="-18"/>
              </a:rPr>
              <a:pPr defTabSz="1218926"/>
              <a:t>9</a:t>
            </a:fld>
            <a:endParaRPr lang="en-GB" dirty="0">
              <a:solidFill>
                <a:srgbClr val="000000"/>
              </a:solidFill>
              <a:latin typeface="Allianz Neo" panose="020B0504020203020204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7E87BDF9-E0EA-4C62-A2A3-21CF78D045C1}"/>
              </a:ext>
            </a:extLst>
          </p:cNvPr>
          <p:cNvSpPr txBox="1">
            <a:spLocks/>
          </p:cNvSpPr>
          <p:nvPr/>
        </p:nvSpPr>
        <p:spPr>
          <a:xfrm>
            <a:off x="3419062" y="1272881"/>
            <a:ext cx="8277574" cy="4837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926" rtl="0" eaLnBrk="1" latinLnBrk="0" hangingPunct="1">
              <a:lnSpc>
                <a:spcPts val="192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52" marR="0" indent="-179352" algn="l" defTabSz="121892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394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7014" indent="-237014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352" indent="-179352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739" indent="-122739" algn="l" defTabSz="1218926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arenR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dirty="0">
                <a:latin typeface="Allianz Neo" panose="020B0504020203020204" pitchFamily="34" charset="-18"/>
              </a:rPr>
              <a:t>zamestnanci ohodnotili online večierok </a:t>
            </a:r>
            <a:r>
              <a:rPr lang="sk-SK" sz="2200" b="1" dirty="0">
                <a:latin typeface="Allianz Neo" panose="020B0504020203020204" pitchFamily="34" charset="-18"/>
              </a:rPr>
              <a:t>známkou 5,3 </a:t>
            </a:r>
            <a:r>
              <a:rPr lang="sk-SK" sz="2200" dirty="0">
                <a:latin typeface="Allianz Neo" panose="020B0504020203020204" pitchFamily="34" charset="-18"/>
              </a:rPr>
              <a:t>(zo 6)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b="1" dirty="0">
                <a:latin typeface="Allianz Neo" panose="020B0504020203020204" pitchFamily="34" charset="-18"/>
              </a:rPr>
              <a:t>oceňovali</a:t>
            </a:r>
            <a:r>
              <a:rPr lang="sk-SK" sz="2200" dirty="0">
                <a:latin typeface="Allianz Neo" panose="020B0504020203020204" pitchFamily="34" charset="-18"/>
              </a:rPr>
              <a:t> predovšetkým </a:t>
            </a:r>
            <a:r>
              <a:rPr lang="sk-SK" sz="2200" b="1" dirty="0">
                <a:latin typeface="Allianz Neo" panose="020B0504020203020204" pitchFamily="34" charset="-18"/>
              </a:rPr>
              <a:t>snahu</a:t>
            </a:r>
            <a:r>
              <a:rPr lang="sk-SK" sz="2200" dirty="0">
                <a:latin typeface="Allianz Neo" panose="020B0504020203020204" pitchFamily="34" charset="-18"/>
              </a:rPr>
              <a:t> o zachovanie eventu aj počas pandémie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dirty="0">
                <a:latin typeface="Allianz Neo" panose="020B0504020203020204" pitchFamily="34" charset="-18"/>
              </a:rPr>
              <a:t>páčila sa </a:t>
            </a:r>
            <a:r>
              <a:rPr lang="sk-SK" sz="2200" b="1" dirty="0">
                <a:latin typeface="Allianz Neo" panose="020B0504020203020204" pitchFamily="34" charset="-18"/>
              </a:rPr>
              <a:t>skladba programu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dirty="0">
                <a:latin typeface="Allianz Neo" panose="020B0504020203020204" pitchFamily="34" charset="-18"/>
              </a:rPr>
              <a:t>ocenili </a:t>
            </a:r>
            <a:r>
              <a:rPr lang="sk-SK" sz="2200" b="1" dirty="0">
                <a:latin typeface="Allianz Neo" panose="020B0504020203020204" pitchFamily="34" charset="-18"/>
              </a:rPr>
              <a:t>výber interpretov</a:t>
            </a:r>
            <a:r>
              <a:rPr lang="sk-SK" sz="2200" dirty="0">
                <a:latin typeface="Allianz Neo" panose="020B0504020203020204" pitchFamily="34" charset="-18"/>
              </a:rPr>
              <a:t>, niektorí kolegovia navrhli aj ďalšie mená, ktoré môžeme osloviť nabudúce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dirty="0">
                <a:latin typeface="Allianz Neo" panose="020B0504020203020204" pitchFamily="34" charset="-18"/>
              </a:rPr>
              <a:t>navrhli aj väčšie </a:t>
            </a:r>
            <a:r>
              <a:rPr lang="sk-SK" sz="2200" b="1" dirty="0">
                <a:latin typeface="Allianz Neo" panose="020B0504020203020204" pitchFamily="34" charset="-18"/>
              </a:rPr>
              <a:t>zapojenie samotných zamestnancov</a:t>
            </a:r>
            <a:r>
              <a:rPr lang="sk-SK" sz="2200" dirty="0">
                <a:latin typeface="Allianz Neo" panose="020B0504020203020204" pitchFamily="34" charset="-18"/>
              </a:rPr>
              <a:t>, napr. nahratím spoločnej skladby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dirty="0">
                <a:latin typeface="Allianz Neo" panose="020B0504020203020204" pitchFamily="34" charset="-18"/>
              </a:rPr>
              <a:t>ocenili aj </a:t>
            </a:r>
            <a:r>
              <a:rPr lang="sk-SK" sz="2200" b="1" dirty="0">
                <a:latin typeface="Allianz Neo" panose="020B0504020203020204" pitchFamily="34" charset="-18"/>
              </a:rPr>
              <a:t>„</a:t>
            </a:r>
            <a:r>
              <a:rPr lang="sk-SK" sz="2200" b="1" dirty="0" err="1">
                <a:latin typeface="Allianz Neo" panose="020B0504020203020204" pitchFamily="34" charset="-18"/>
              </a:rPr>
              <a:t>live</a:t>
            </a:r>
            <a:r>
              <a:rPr lang="sk-SK" sz="2200" b="1" dirty="0">
                <a:latin typeface="Allianz Neo" panose="020B0504020203020204" pitchFamily="34" charset="-18"/>
              </a:rPr>
              <a:t>“ vystúpenia členov predstavenstva a účasť regionálneho šéfa z centrály</a:t>
            </a:r>
            <a:r>
              <a:rPr lang="sk-SK" sz="2200" dirty="0">
                <a:latin typeface="Allianz Neo" panose="020B0504020203020204" pitchFamily="34" charset="-18"/>
              </a:rPr>
              <a:t>, čo sa stalo po prvýkrát vďaka online formátu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sk-SK" sz="2200" b="1" dirty="0">
                <a:latin typeface="Allianz Neo" panose="020B0504020203020204" pitchFamily="34" charset="-18"/>
              </a:rPr>
              <a:t>kritika</a:t>
            </a:r>
            <a:r>
              <a:rPr lang="sk-SK" sz="2200" dirty="0">
                <a:latin typeface="Allianz Neo" panose="020B0504020203020204" pitchFamily="34" charset="-18"/>
              </a:rPr>
              <a:t> smerovala skôr k technickým záležitostiam, ako kvalita pripojenia, čo nie je možné z našej strany ovplyvniť </a:t>
            </a:r>
          </a:p>
        </p:txBody>
      </p:sp>
    </p:spTree>
    <p:extLst>
      <p:ext uri="{BB962C8B-B14F-4D97-AF65-F5344CB8AC3E}">
        <p14:creationId xmlns:p14="http://schemas.microsoft.com/office/powerpoint/2010/main" val="2317471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_Global_Master_ASP">
  <a:themeElements>
    <a:clrScheme name="Global_Master_June_2017">
      <a:dk1>
        <a:srgbClr val="000000"/>
      </a:dk1>
      <a:lt1>
        <a:srgbClr val="FFFFFF"/>
      </a:lt1>
      <a:dk2>
        <a:srgbClr val="49648C"/>
      </a:dk2>
      <a:lt2>
        <a:srgbClr val="D4CDCD"/>
      </a:lt2>
      <a:accent1>
        <a:srgbClr val="96DCFA"/>
      </a:accent1>
      <a:accent2>
        <a:srgbClr val="CCDD61"/>
      </a:accent2>
      <a:accent3>
        <a:srgbClr val="EECCD5"/>
      </a:accent3>
      <a:accent4>
        <a:srgbClr val="FDD25C"/>
      </a:accent4>
      <a:accent5>
        <a:srgbClr val="FF934F"/>
      </a:accent5>
      <a:accent6>
        <a:srgbClr val="C0DDBD"/>
      </a:accent6>
      <a:hlink>
        <a:srgbClr val="003781"/>
      </a:hlink>
      <a:folHlink>
        <a:srgbClr val="5A3982"/>
      </a:folHlink>
    </a:clrScheme>
    <a:fontScheme name="Allianz_Arial_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2F2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Bef>
            <a:spcPts val="100"/>
          </a:spcBef>
          <a:spcAft>
            <a:spcPts val="100"/>
          </a:spcAft>
          <a:defRPr sz="1400" dirty="0" smtClean="0"/>
        </a:defPPr>
      </a:lstStyle>
    </a:spDef>
    <a:txDef>
      <a:spPr/>
      <a:bodyPr vert="horz" wrap="square" lIns="72000" tIns="72000" rIns="72000" bIns="72000" rtlCol="0">
        <a:spAutoFit/>
      </a:bodyPr>
      <a:lstStyle>
        <a:defPPr>
          <a:defRPr sz="1800" dirty="0" smtClean="0"/>
        </a:defPPr>
      </a:lstStyle>
    </a:txDef>
  </a:objectDefaults>
  <a:extraClrSchemeLst/>
  <a:custClrLst>
    <a:custClr name="rgb(90,83,96)">
      <a:srgbClr val="5A5360"/>
    </a:custClr>
    <a:custClr name="rgb(215,211,217)">
      <a:srgbClr val="D7D3D9"/>
    </a:custClr>
    <a:custClr name="rgb(90,57,130)">
      <a:srgbClr val="5A3982"/>
    </a:custClr>
    <a:custClr name="rgb(218,208,225)">
      <a:srgbClr val="DAD0E1"/>
    </a:custClr>
    <a:custClr name="rgb(91,93,48)">
      <a:srgbClr val="5B5D30"/>
    </a:custClr>
    <a:custClr name="rgb(212,213,200)">
      <a:srgbClr val="D4D5C8"/>
    </a:custClr>
    <a:custClr name="rgb(64,125,113)">
      <a:srgbClr val="407D71"/>
    </a:custClr>
    <a:custClr name="rgb(195,216,212)">
      <a:srgbClr val="C3D8D4"/>
    </a:custClr>
    <a:custClr name="rgb(73,100,140)">
      <a:srgbClr val="49648C"/>
    </a:custClr>
    <a:custClr name="rgb(202,212,222)">
      <a:srgbClr val="CAD4DE"/>
    </a:custClr>
    <a:custClr name="rgb(183,30,63)">
      <a:srgbClr val="B71E3F"/>
    </a:custClr>
    <a:custClr name="rgb(241,200,208)">
      <a:srgbClr val="F1C8D0"/>
    </a:custClr>
    <a:custClr name="rgb(0,125,140)">
      <a:srgbClr val="007D8C"/>
    </a:custClr>
    <a:custClr name="rgb(177,218,221)">
      <a:srgbClr val="B1DADD"/>
    </a:custClr>
    <a:custClr name="rgb(192,221,189)">
      <a:srgbClr val="C0DDBD"/>
    </a:custClr>
    <a:custClr name="rgb(223,238,222)">
      <a:srgbClr val="DFEEDE"/>
    </a:custClr>
    <a:custClr name="rgb(239,246,238)">
      <a:srgbClr val="EFF6EE"/>
    </a:custClr>
    <a:custClr name="rgb(234,207,192)">
      <a:srgbClr val="EACFC0"/>
    </a:custClr>
    <a:custClr name="rgb(243,229,223)">
      <a:srgbClr val="F3E5DF"/>
    </a:custClr>
    <a:custClr name="rgb(249,242,239)">
      <a:srgbClr val="F9F2EF"/>
    </a:custClr>
    <a:custClr name="rgb(212,205,205)">
      <a:srgbClr val="D4CDCD"/>
    </a:custClr>
    <a:custClr name="rgb(239,232,230)">
      <a:srgbClr val="EFE8E6"/>
    </a:custClr>
    <a:custClr name="rgb(248,244,242)">
      <a:srgbClr val="F8F4F2"/>
    </a:custClr>
    <a:custClr name="rgb(207,233,238)">
      <a:srgbClr val="CFE9EE"/>
    </a:custClr>
    <a:custClr name="rgb(230,244,246)">
      <a:srgbClr val="E6F4F6"/>
    </a:custClr>
    <a:custClr name="rgb(241,249,250)">
      <a:srgbClr val="F1F9FA"/>
    </a:custClr>
    <a:custClr name="rgb(235,225,191)">
      <a:srgbClr val="EBE1BF"/>
    </a:custClr>
    <a:custClr name="rgb(245,240,224)">
      <a:srgbClr val="F5F0E0"/>
    </a:custClr>
    <a:custClr name="rgb(250,247,239)">
      <a:srgbClr val="FAF7EF"/>
    </a:custClr>
    <a:custClr name="rgb(0,55,129)">
      <a:srgbClr val="003781"/>
    </a:custClr>
    <a:custClr name="rgb(238,204,213)">
      <a:srgbClr val="EECCD5"/>
    </a:custClr>
    <a:custClr name="rgb(246,229,234)">
      <a:srgbClr val="F6E5EA"/>
    </a:custClr>
    <a:custClr name="rgb(251,242,244)">
      <a:srgbClr val="FBF2F4"/>
    </a:custClr>
    <a:custClr name="rgb(219,211,189)">
      <a:srgbClr val="DBD3BD"/>
    </a:custClr>
    <a:custClr name="rgb(235,231,219)">
      <a:srgbClr val="EBE7DB"/>
    </a:custClr>
    <a:custClr name="rgb(245,243,237)">
      <a:srgbClr val="F5F3ED"/>
    </a:custClr>
    <a:custClr name="rgb(204,221,97)">
      <a:srgbClr val="CCDD61"/>
    </a:custClr>
    <a:custClr name="rgb(227,235,175)">
      <a:srgbClr val="E3EBAF"/>
    </a:custClr>
    <a:custClr name="rgb(150,220,250)">
      <a:srgbClr val="96DCFA"/>
    </a:custClr>
    <a:custClr name="rgb(193,235,251)">
      <a:srgbClr val="C1EBFB"/>
    </a:custClr>
    <a:custClr name="rgb(138,103,156)">
      <a:srgbClr val="8A679C"/>
    </a:custClr>
    <a:custClr name="rgb(225,207,234)">
      <a:srgbClr val="E1CFEA"/>
    </a:custClr>
    <a:custClr name="rgb(228,0,58)">
      <a:srgbClr val="E4003A"/>
    </a:custClr>
    <a:custClr name="rgb(247,199,195)">
      <a:srgbClr val="F7C7C3"/>
    </a:custClr>
    <a:custClr name="rgb(127,228,224)">
      <a:srgbClr val="7FE4E0"/>
    </a:custClr>
    <a:custClr name="rgb(195,232,231)">
      <a:srgbClr val="C3E8E7"/>
    </a:custClr>
    <a:custClr name="rgb(253,210,92)">
      <a:srgbClr val="FDD25C"/>
    </a:custClr>
    <a:custClr name="rgb(255,232,176)">
      <a:srgbClr val="FFE8B0"/>
    </a:custClr>
    <a:custClr name="rgb(255,147,79)">
      <a:srgbClr val="FF934F"/>
    </a:custClr>
    <a:custClr name="rgb(247,202,171)">
      <a:srgbClr val="F7CAAB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876</Words>
  <Application>Microsoft Office PowerPoint</Application>
  <PresentationFormat>Custom</PresentationFormat>
  <Paragraphs>101</Paragraphs>
  <Slides>15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AZ_Global_Master_ASP</vt:lpstr>
      <vt:lpstr>ONLINE VIANOCE ALLIANZ - SP</vt:lpstr>
      <vt:lpstr>Úvod</vt:lpstr>
      <vt:lpstr>IDEA</vt:lpstr>
      <vt:lpstr>Scenár</vt:lpstr>
      <vt:lpstr>Scenár</vt:lpstr>
      <vt:lpstr>Scenár</vt:lpstr>
      <vt:lpstr>Scenár</vt:lpstr>
      <vt:lpstr>Rozpo- čet</vt:lpstr>
      <vt:lpstr>Spätná väzba</vt:lpstr>
      <vt:lpstr>Spätná väzba</vt:lpstr>
      <vt:lpstr>Unikátny PROJEKT</vt:lpstr>
      <vt:lpstr>Výsledok prekonal očakáva-nia</vt:lpstr>
      <vt:lpstr>Za málo peňazí... ...Veľa muziky</vt:lpstr>
      <vt:lpstr>Za málo peňazí... ...Veľa muziky</vt:lpstr>
      <vt:lpstr>záznam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Allianz lesy</dc:title>
  <dc:creator>Muthova, Lucia (Allianz - Slovenska poistovna, a. s.)</dc:creator>
  <cp:lastModifiedBy>Helena</cp:lastModifiedBy>
  <cp:revision>110</cp:revision>
  <dcterms:created xsi:type="dcterms:W3CDTF">2020-11-02T12:09:19Z</dcterms:created>
  <dcterms:modified xsi:type="dcterms:W3CDTF">2021-02-15T12:41:26Z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165762010</vt:i4>
  </property>
  <property fmtid="{D5CDD505-2E9C-101B-9397-08002B2CF9AE}" pid="3" name="_NewReviewCycle">
    <vt:lpwstr/>
  </property>
  <property fmtid="{D5CDD505-2E9C-101B-9397-08002B2CF9AE}" pid="4" name="_EmailSubject">
    <vt:lpwstr>prezentácia na zajtrajší Eko tím míting</vt:lpwstr>
  </property>
  <property fmtid="{D5CDD505-2E9C-101B-9397-08002B2CF9AE}" pid="5" name="_AuthorEmail">
    <vt:lpwstr>Lucia.Muthova@allianzsp.sk</vt:lpwstr>
  </property>
  <property fmtid="{D5CDD505-2E9C-101B-9397-08002B2CF9AE}" pid="6" name="_AuthorEmailDisplayName">
    <vt:lpwstr>Muthová Lucia Mgr.</vt:lpwstr>
  </property>
</Properties>
</file>