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83" r:id="rId2"/>
    <p:sldId id="425" r:id="rId3"/>
    <p:sldId id="433" r:id="rId4"/>
    <p:sldId id="438" r:id="rId5"/>
    <p:sldId id="435" r:id="rId6"/>
    <p:sldId id="442" r:id="rId7"/>
    <p:sldId id="441" r:id="rId8"/>
    <p:sldId id="443" r:id="rId9"/>
    <p:sldId id="444" r:id="rId10"/>
    <p:sldId id="475" r:id="rId11"/>
    <p:sldId id="448" r:id="rId12"/>
    <p:sldId id="484" r:id="rId13"/>
    <p:sldId id="485" r:id="rId14"/>
  </p:sldIdLst>
  <p:sldSz cx="9144000" cy="5143500" type="screen16x9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Regular"/>
        <a:ea typeface="Arial Regular"/>
        <a:cs typeface="Arial Regular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Regular"/>
        <a:ea typeface="Arial Regular"/>
        <a:cs typeface="Arial Regular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Regular"/>
        <a:ea typeface="Arial Regular"/>
        <a:cs typeface="Arial Regular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Regular"/>
        <a:ea typeface="Arial Regular"/>
        <a:cs typeface="Arial Regular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Regular"/>
        <a:ea typeface="Arial Regular"/>
        <a:cs typeface="Arial Regular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Regular"/>
        <a:ea typeface="Arial Regular"/>
        <a:cs typeface="Arial Regular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Regular"/>
        <a:ea typeface="Arial Regular"/>
        <a:cs typeface="Arial Regular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Regular"/>
        <a:ea typeface="Arial Regular"/>
        <a:cs typeface="Arial Regular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Regular"/>
        <a:ea typeface="Arial Regular"/>
        <a:cs typeface="Arial Regular"/>
      </a:defRPr>
    </a:lvl9pPr>
  </p:defaultTextStyle>
  <p:extLst>
    <p:ext uri="{EFAFB233-063F-42B5-8137-9DF3F51BA10A}">
      <p15:sldGuideLst xmlns:p15="http://schemas.microsoft.com/office/powerpoint/2012/main">
        <p15:guide id="1" orient="horz" pos="2828">
          <p15:clr>
            <a:srgbClr val="A4A3A4"/>
          </p15:clr>
        </p15:guide>
        <p15:guide id="2" pos="55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ercikova Monika" initials="MM" lastIdx="2" clrIdx="0">
    <p:extLst>
      <p:ext uri="{19B8F6BF-5375-455C-9EA6-DF929625EA0E}">
        <p15:presenceInfo xmlns:p15="http://schemas.microsoft.com/office/powerpoint/2012/main" userId="S-1-5-21-210710275-2791514125-2521489750-49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51514"/>
    <a:srgbClr val="C21B17"/>
    <a:srgbClr val="8E1230"/>
    <a:srgbClr val="C21C1D"/>
    <a:srgbClr val="CC6600"/>
    <a:srgbClr val="B15C49"/>
    <a:srgbClr val="E9B09A"/>
    <a:srgbClr val="B65A65"/>
    <a:srgbClr val="F09273"/>
    <a:srgbClr val="6F7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etlý štýl 1 - zvýrazneni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vetlý štýl 1 - zvýrazneni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Stredný štýl 3 - zvýrazneni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31" autoAdjust="0"/>
    <p:restoredTop sz="94909" autoAdjust="0"/>
  </p:normalViewPr>
  <p:slideViewPr>
    <p:cSldViewPr snapToGrid="0" snapToObjects="1">
      <p:cViewPr varScale="1">
        <p:scale>
          <a:sx n="112" d="100"/>
          <a:sy n="112" d="100"/>
        </p:scale>
        <p:origin x="1003" y="72"/>
      </p:cViewPr>
      <p:guideLst>
        <p:guide orient="horz" pos="2828"/>
        <p:guide pos="5500"/>
      </p:guideLst>
    </p:cSldViewPr>
  </p:slideViewPr>
  <p:outlineViewPr>
    <p:cViewPr>
      <p:scale>
        <a:sx n="33" d="100"/>
        <a:sy n="33" d="100"/>
      </p:scale>
      <p:origin x="0" y="-3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Dôležité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0.67162199999999994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A2-48F6-98D3-9304E00690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Neutrálne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0.22428699999999999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A2-48F6-98D3-9304E00690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Nie je to dôležité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0.104088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A2-48F6-98D3-9304E00690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57448192"/>
        <c:axId val="457450544"/>
      </c:barChart>
      <c:catAx>
        <c:axId val="45744819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57450544"/>
        <c:crosses val="autoZero"/>
        <c:auto val="1"/>
        <c:lblAlgn val="ctr"/>
        <c:lblOffset val="100"/>
        <c:noMultiLvlLbl val="0"/>
      </c:catAx>
      <c:valAx>
        <c:axId val="457450544"/>
        <c:scaling>
          <c:orientation val="minMax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45744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308967320261432E-2"/>
          <c:y val="0.7277627606198559"/>
          <c:w val="0.91331932026143792"/>
          <c:h val="0.133307413074376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230744-2B62-4FF6-BE51-381709D7F065}" type="datetime1">
              <a:rPr lang="it-IT"/>
              <a:pPr>
                <a:defRPr/>
              </a:pPr>
              <a:t>15/02/2021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8083A7A3-11BD-4D0D-83A4-A2BEEEEA160B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470414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65C1756-B823-48F6-AB80-BECEDCFCBFF7}" type="datetime1">
              <a:rPr lang="it-IT"/>
              <a:pPr>
                <a:defRPr/>
              </a:pPr>
              <a:t>15/02/2021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BF369D23-38CE-4AB8-B63A-0B9E9B88289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93951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69D23-38CE-4AB8-B63A-0B9E9B882893}" type="slidenum">
              <a:rPr lang="it-IT" altLang="en-US" smtClean="0"/>
              <a:pPr>
                <a:defRPr/>
              </a:pPr>
              <a:t>2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1791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69D23-38CE-4AB8-B63A-0B9E9B882893}" type="slidenum">
              <a:rPr lang="it-IT" altLang="en-US" smtClean="0"/>
              <a:pPr>
                <a:defRPr/>
              </a:pPr>
              <a:t>4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0543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69D23-38CE-4AB8-B63A-0B9E9B882893}" type="slidenum">
              <a:rPr lang="it-IT" altLang="en-US" smtClean="0"/>
              <a:pPr>
                <a:defRPr/>
              </a:pPr>
              <a:t>5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7238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69D23-38CE-4AB8-B63A-0B9E9B882893}" type="slidenum">
              <a:rPr lang="it-IT" altLang="en-US" smtClean="0"/>
              <a:pPr>
                <a:defRPr/>
              </a:pPr>
              <a:t>6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2083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k-SK" baseline="0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69D23-38CE-4AB8-B63A-0B9E9B882893}" type="slidenum">
              <a:rPr lang="it-IT" altLang="en-US" smtClean="0"/>
              <a:pPr>
                <a:defRPr/>
              </a:pPr>
              <a:t>7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3410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69D23-38CE-4AB8-B63A-0B9E9B882893}" type="slidenum">
              <a:rPr lang="it-IT" altLang="en-US" smtClean="0"/>
              <a:pPr>
                <a:defRPr/>
              </a:pPr>
              <a:t>8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85899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69D23-38CE-4AB8-B63A-0B9E9B882893}" type="slidenum">
              <a:rPr lang="it-IT" altLang="en-US" smtClean="0"/>
              <a:pPr>
                <a:defRPr/>
              </a:pPr>
              <a:t>9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02814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69D23-38CE-4AB8-B63A-0B9E9B882893}" type="slidenum">
              <a:rPr lang="it-IT" altLang="en-US" smtClean="0"/>
              <a:pPr>
                <a:defRPr/>
              </a:pPr>
              <a:t>10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3534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hite INTER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4301" y="2254293"/>
            <a:ext cx="8251989" cy="53420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474301" y="1672507"/>
            <a:ext cx="8251989" cy="651824"/>
          </a:xfrm>
        </p:spPr>
        <p:txBody>
          <a:bodyPr/>
          <a:lstStyle>
            <a:lvl1pPr>
              <a:lnSpc>
                <a:spcPts val="3500"/>
              </a:lnSpc>
              <a:defRPr sz="3000" b="0" baseline="0">
                <a:solidFill>
                  <a:srgbClr val="C21B17"/>
                </a:solidFill>
              </a:defRPr>
            </a:lvl1pPr>
          </a:lstStyle>
          <a:p>
            <a:r>
              <a:rPr lang="sk-SK" dirty="0" smtClean="0"/>
              <a:t>Upravte štýly predlohy textu</a:t>
            </a:r>
            <a:endParaRPr lang="it-IT" dirty="0"/>
          </a:p>
        </p:txBody>
      </p:sp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9"/>
          <a:stretch>
            <a:fillRect/>
          </a:stretch>
        </p:blipFill>
        <p:spPr bwMode="auto">
          <a:xfrm>
            <a:off x="0" y="0"/>
            <a:ext cx="200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87338"/>
            <a:ext cx="673653" cy="5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1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0"/>
          <p:cNvSpPr/>
          <p:nvPr userDrawn="1"/>
        </p:nvSpPr>
        <p:spPr>
          <a:xfrm>
            <a:off x="474664" y="1262062"/>
            <a:ext cx="8391525" cy="9763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8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474664" y="1262062"/>
            <a:ext cx="8259762" cy="976793"/>
          </a:xfrm>
        </p:spPr>
        <p:txBody>
          <a:bodyPr lIns="72000" tIns="72000" rIns="72000"/>
          <a:lstStyle>
            <a:lvl1pPr marL="0" indent="0">
              <a:lnSpc>
                <a:spcPct val="100000"/>
              </a:lnSpc>
              <a:buNone/>
              <a:defRPr sz="1400"/>
            </a:lvl1pPr>
            <a:lvl2pPr marL="194400" indent="-1944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C21B17"/>
              </a:buClr>
              <a:buFont typeface="Arial"/>
              <a:buChar char="•"/>
              <a:defRPr sz="1400" b="0" i="0"/>
            </a:lvl2pPr>
            <a:lvl3pPr marL="460800" indent="-194400">
              <a:lnSpc>
                <a:spcPct val="100000"/>
              </a:lnSpc>
              <a:buClr>
                <a:schemeClr val="tx2"/>
              </a:buClr>
              <a:buFont typeface="Wingdings" charset="2"/>
              <a:buChar char="ü"/>
              <a:defRPr sz="1400"/>
            </a:lvl3pPr>
            <a:lvl4pPr marL="460800" indent="-194400">
              <a:lnSpc>
                <a:spcPct val="100000"/>
              </a:lnSpc>
              <a:defRPr sz="1400"/>
            </a:lvl4pPr>
            <a:lvl5pPr marL="460800" indent="-194400"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Titolo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/>
          </p:nvPr>
        </p:nvSpPr>
        <p:spPr>
          <a:xfrm>
            <a:off x="474300" y="802967"/>
            <a:ext cx="8254999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474664" y="2313385"/>
            <a:ext cx="8259762" cy="22324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23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FB6FAE-2C74-478F-BD4B-ADC8B8EF5C1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10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20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74664" y="1262063"/>
            <a:ext cx="4005106" cy="32837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9" name="Titolo 1"/>
          <p:cNvSpPr>
            <a:spLocks noGrp="1"/>
          </p:cNvSpPr>
          <p:nvPr>
            <p:ph type="ctrTitle"/>
          </p:nvPr>
        </p:nvSpPr>
        <p:spPr>
          <a:xfrm>
            <a:off x="474301" y="338908"/>
            <a:ext cx="8260125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/>
          </p:nvPr>
        </p:nvSpPr>
        <p:spPr>
          <a:xfrm>
            <a:off x="474301" y="802967"/>
            <a:ext cx="8260125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735513" y="1262009"/>
            <a:ext cx="3998913" cy="32837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8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FD13A96-FDAA-4763-9358-2BCBFEFEB661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9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48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60125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chemeClr val="tx2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/>
          </p:nvPr>
        </p:nvSpPr>
        <p:spPr>
          <a:xfrm>
            <a:off x="474300" y="802967"/>
            <a:ext cx="8260125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474301" y="1262063"/>
            <a:ext cx="3980185" cy="3283744"/>
          </a:xfrm>
        </p:spPr>
        <p:txBody>
          <a:bodyPr tIns="50400"/>
          <a:lstStyle>
            <a:lvl1pPr>
              <a:lnSpc>
                <a:spcPts val="3800"/>
              </a:lnSpc>
              <a:defRPr sz="18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2" name="Segnaposto testo 18"/>
          <p:cNvSpPr>
            <a:spLocks noGrp="1"/>
          </p:cNvSpPr>
          <p:nvPr>
            <p:ph type="body" sz="quarter" idx="17"/>
          </p:nvPr>
        </p:nvSpPr>
        <p:spPr>
          <a:xfrm>
            <a:off x="4759004" y="1262009"/>
            <a:ext cx="3980185" cy="3283744"/>
          </a:xfrm>
        </p:spPr>
        <p:txBody>
          <a:bodyPr tIns="50400"/>
          <a:lstStyle>
            <a:lvl1pPr>
              <a:lnSpc>
                <a:spcPts val="3800"/>
              </a:lnSpc>
              <a:defRPr sz="18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8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87E73EF-389B-4497-95C8-977D465EDAF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7499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474300" y="1274130"/>
            <a:ext cx="8264888" cy="3000086"/>
          </a:xfrm>
        </p:spPr>
        <p:txBody>
          <a:bodyPr rtlCol="0">
            <a:noAutofit/>
          </a:bodyPr>
          <a:lstStyle/>
          <a:p>
            <a:pPr lvl="0"/>
            <a:r>
              <a:rPr lang="sk-SK" noProof="0" dirty="0" smtClean="0"/>
              <a:t>Ak chcete pridať graf, kliknite na ikonu</a:t>
            </a:r>
            <a:endParaRPr lang="it-IT" noProof="0" dirty="0"/>
          </a:p>
        </p:txBody>
      </p:sp>
      <p:sp>
        <p:nvSpPr>
          <p:cNvPr id="17" name="Titolo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64888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/>
          </p:nvPr>
        </p:nvSpPr>
        <p:spPr>
          <a:xfrm>
            <a:off x="474300" y="802967"/>
            <a:ext cx="8264888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23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B2C7A6B-A492-4F72-87E0-1EB508A7F0E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8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093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474301" y="1299411"/>
            <a:ext cx="8264888" cy="3263280"/>
          </a:xfrm>
        </p:spPr>
        <p:txBody>
          <a:bodyPr rtlCol="0">
            <a:noAutofit/>
          </a:bodyPr>
          <a:lstStyle/>
          <a:p>
            <a:pPr lvl="0"/>
            <a:r>
              <a:rPr lang="sk-SK" noProof="0" dirty="0" smtClean="0"/>
              <a:t>Ak chcete pridať tabuľku, kliknite na ikonu</a:t>
            </a:r>
            <a:endParaRPr lang="it-IT" noProof="0" dirty="0"/>
          </a:p>
        </p:txBody>
      </p:sp>
      <p:sp>
        <p:nvSpPr>
          <p:cNvPr id="17" name="Titolo 1"/>
          <p:cNvSpPr>
            <a:spLocks noGrp="1"/>
          </p:cNvSpPr>
          <p:nvPr>
            <p:ph type="ctrTitle"/>
          </p:nvPr>
        </p:nvSpPr>
        <p:spPr>
          <a:xfrm>
            <a:off x="474301" y="338908"/>
            <a:ext cx="8264889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/>
          </p:nvPr>
        </p:nvSpPr>
        <p:spPr>
          <a:xfrm>
            <a:off x="474301" y="802967"/>
            <a:ext cx="8264889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24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873A6C6-B23B-4675-B370-27CAB114456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8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002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ccia destra 1"/>
          <p:cNvSpPr/>
          <p:nvPr userDrawn="1"/>
        </p:nvSpPr>
        <p:spPr>
          <a:xfrm flipV="1">
            <a:off x="474664" y="2795587"/>
            <a:ext cx="8264525" cy="166688"/>
          </a:xfrm>
          <a:prstGeom prst="rightArrow">
            <a:avLst>
              <a:gd name="adj1" fmla="val 50000"/>
              <a:gd name="adj2" fmla="val 151308"/>
            </a:avLst>
          </a:prstGeom>
          <a:solidFill>
            <a:srgbClr val="C21B1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/>
          </a:p>
        </p:txBody>
      </p:sp>
      <p:cxnSp>
        <p:nvCxnSpPr>
          <p:cNvPr id="25" name="Connettore 1 9"/>
          <p:cNvCxnSpPr/>
          <p:nvPr userDrawn="1"/>
        </p:nvCxnSpPr>
        <p:spPr>
          <a:xfrm>
            <a:off x="474663" y="2378869"/>
            <a:ext cx="1376362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1"/>
          <p:cNvCxnSpPr/>
          <p:nvPr userDrawn="1"/>
        </p:nvCxnSpPr>
        <p:spPr>
          <a:xfrm flipV="1">
            <a:off x="1174750" y="2378869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31"/>
          <p:cNvCxnSpPr/>
          <p:nvPr userDrawn="1"/>
        </p:nvCxnSpPr>
        <p:spPr>
          <a:xfrm>
            <a:off x="1296988" y="3382566"/>
            <a:ext cx="1377950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32"/>
          <p:cNvCxnSpPr/>
          <p:nvPr userDrawn="1"/>
        </p:nvCxnSpPr>
        <p:spPr>
          <a:xfrm flipV="1">
            <a:off x="1997075" y="3163491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34"/>
          <p:cNvCxnSpPr/>
          <p:nvPr userDrawn="1"/>
        </p:nvCxnSpPr>
        <p:spPr>
          <a:xfrm>
            <a:off x="2087563" y="2378869"/>
            <a:ext cx="1376362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5"/>
          <p:cNvCxnSpPr/>
          <p:nvPr userDrawn="1"/>
        </p:nvCxnSpPr>
        <p:spPr>
          <a:xfrm flipV="1">
            <a:off x="2787650" y="2378869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40"/>
          <p:cNvCxnSpPr/>
          <p:nvPr userDrawn="1"/>
        </p:nvCxnSpPr>
        <p:spPr>
          <a:xfrm>
            <a:off x="2921000" y="3382566"/>
            <a:ext cx="1377950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41"/>
          <p:cNvCxnSpPr/>
          <p:nvPr userDrawn="1"/>
        </p:nvCxnSpPr>
        <p:spPr>
          <a:xfrm flipV="1">
            <a:off x="3622675" y="3163491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43"/>
          <p:cNvCxnSpPr/>
          <p:nvPr userDrawn="1"/>
        </p:nvCxnSpPr>
        <p:spPr>
          <a:xfrm>
            <a:off x="3702051" y="2378869"/>
            <a:ext cx="1376363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44"/>
          <p:cNvCxnSpPr/>
          <p:nvPr userDrawn="1"/>
        </p:nvCxnSpPr>
        <p:spPr>
          <a:xfrm flipV="1">
            <a:off x="4402138" y="2378869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46"/>
          <p:cNvCxnSpPr/>
          <p:nvPr userDrawn="1"/>
        </p:nvCxnSpPr>
        <p:spPr>
          <a:xfrm>
            <a:off x="4545013" y="3382566"/>
            <a:ext cx="1377950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47"/>
          <p:cNvCxnSpPr/>
          <p:nvPr userDrawn="1"/>
        </p:nvCxnSpPr>
        <p:spPr>
          <a:xfrm flipV="1">
            <a:off x="5246688" y="3163491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49"/>
          <p:cNvCxnSpPr/>
          <p:nvPr userDrawn="1"/>
        </p:nvCxnSpPr>
        <p:spPr>
          <a:xfrm>
            <a:off x="6154738" y="3382566"/>
            <a:ext cx="1376362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50"/>
          <p:cNvCxnSpPr/>
          <p:nvPr userDrawn="1"/>
        </p:nvCxnSpPr>
        <p:spPr>
          <a:xfrm flipV="1">
            <a:off x="6854825" y="3163491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52"/>
          <p:cNvCxnSpPr/>
          <p:nvPr userDrawn="1"/>
        </p:nvCxnSpPr>
        <p:spPr>
          <a:xfrm>
            <a:off x="5338763" y="2378869"/>
            <a:ext cx="1376362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53"/>
          <p:cNvCxnSpPr/>
          <p:nvPr userDrawn="1"/>
        </p:nvCxnSpPr>
        <p:spPr>
          <a:xfrm flipV="1">
            <a:off x="6038850" y="2378869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55"/>
          <p:cNvCxnSpPr/>
          <p:nvPr userDrawn="1"/>
        </p:nvCxnSpPr>
        <p:spPr>
          <a:xfrm>
            <a:off x="6946900" y="2378869"/>
            <a:ext cx="1377950" cy="0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56"/>
          <p:cNvCxnSpPr/>
          <p:nvPr userDrawn="1"/>
        </p:nvCxnSpPr>
        <p:spPr>
          <a:xfrm flipV="1">
            <a:off x="7648575" y="2378869"/>
            <a:ext cx="0" cy="219075"/>
          </a:xfrm>
          <a:prstGeom prst="line">
            <a:avLst/>
          </a:prstGeom>
          <a:ln>
            <a:solidFill>
              <a:srgbClr val="C21B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64888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/>
          </p:nvPr>
        </p:nvSpPr>
        <p:spPr>
          <a:xfrm>
            <a:off x="474300" y="802967"/>
            <a:ext cx="8264888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/>
          </p:nvPr>
        </p:nvSpPr>
        <p:spPr>
          <a:xfrm>
            <a:off x="474663" y="2616963"/>
            <a:ext cx="1376362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27" name="Segnaposto testo 3"/>
          <p:cNvSpPr>
            <a:spLocks noGrp="1"/>
          </p:cNvSpPr>
          <p:nvPr>
            <p:ph type="body" sz="quarter" idx="15"/>
          </p:nvPr>
        </p:nvSpPr>
        <p:spPr>
          <a:xfrm>
            <a:off x="1299318" y="2972747"/>
            <a:ext cx="1375620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34" name="Segnaposto testo 3"/>
          <p:cNvSpPr>
            <a:spLocks noGrp="1"/>
          </p:cNvSpPr>
          <p:nvPr>
            <p:ph type="body" sz="quarter" idx="16"/>
          </p:nvPr>
        </p:nvSpPr>
        <p:spPr>
          <a:xfrm>
            <a:off x="2099526" y="2616963"/>
            <a:ext cx="1376362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0" name="Segnaposto testo 3"/>
          <p:cNvSpPr>
            <a:spLocks noGrp="1"/>
          </p:cNvSpPr>
          <p:nvPr>
            <p:ph type="body" sz="quarter" idx="17"/>
          </p:nvPr>
        </p:nvSpPr>
        <p:spPr>
          <a:xfrm>
            <a:off x="2921000" y="2972747"/>
            <a:ext cx="1377324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3" name="Segnaposto testo 3"/>
          <p:cNvSpPr>
            <a:spLocks noGrp="1"/>
          </p:cNvSpPr>
          <p:nvPr>
            <p:ph type="body" sz="quarter" idx="18"/>
          </p:nvPr>
        </p:nvSpPr>
        <p:spPr>
          <a:xfrm>
            <a:off x="3702215" y="2616963"/>
            <a:ext cx="1376362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6" name="Segnaposto testo 3"/>
          <p:cNvSpPr>
            <a:spLocks noGrp="1"/>
          </p:cNvSpPr>
          <p:nvPr>
            <p:ph type="body" sz="quarter" idx="19"/>
          </p:nvPr>
        </p:nvSpPr>
        <p:spPr>
          <a:xfrm>
            <a:off x="4557806" y="2972747"/>
            <a:ext cx="1376362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9" name="Segnaposto testo 3"/>
          <p:cNvSpPr>
            <a:spLocks noGrp="1"/>
          </p:cNvSpPr>
          <p:nvPr>
            <p:ph type="body" sz="quarter" idx="20"/>
          </p:nvPr>
        </p:nvSpPr>
        <p:spPr>
          <a:xfrm>
            <a:off x="6154738" y="2972747"/>
            <a:ext cx="1376362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52" name="Segnaposto testo 3"/>
          <p:cNvSpPr>
            <a:spLocks noGrp="1"/>
          </p:cNvSpPr>
          <p:nvPr>
            <p:ph type="body" sz="quarter" idx="21"/>
          </p:nvPr>
        </p:nvSpPr>
        <p:spPr>
          <a:xfrm>
            <a:off x="5349869" y="2616963"/>
            <a:ext cx="1376362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55" name="Segnaposto testo 3"/>
          <p:cNvSpPr>
            <a:spLocks noGrp="1"/>
          </p:cNvSpPr>
          <p:nvPr>
            <p:ph type="body" sz="quarter" idx="22"/>
          </p:nvPr>
        </p:nvSpPr>
        <p:spPr>
          <a:xfrm>
            <a:off x="6971542" y="2616963"/>
            <a:ext cx="1376362" cy="138401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474663" y="1246909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2099526" y="1246909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702215" y="1246909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349869" y="1246909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971542" y="1246909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299318" y="3475182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921962" y="3475182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557806" y="3475182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154689" y="3475182"/>
            <a:ext cx="1376362" cy="103909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Segnaposto numero diapositiva 5"/>
          <p:cNvSpPr>
            <a:spLocks noGrp="1"/>
          </p:cNvSpPr>
          <p:nvPr>
            <p:ph type="sldNum" sz="quarter" idx="33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9B8FA01-E82B-4693-A82E-89CAA97620F7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50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261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64888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/>
          </p:nvPr>
        </p:nvSpPr>
        <p:spPr>
          <a:xfrm>
            <a:off x="474300" y="802967"/>
            <a:ext cx="8264888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8423663-BD44-4B19-91F7-F0123DFBA16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7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76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3"/>
          <p:cNvSpPr txBox="1">
            <a:spLocks noChangeArrowheads="1"/>
          </p:cNvSpPr>
          <p:nvPr userDrawn="1"/>
        </p:nvSpPr>
        <p:spPr bwMode="auto">
          <a:xfrm>
            <a:off x="484189" y="346473"/>
            <a:ext cx="1336675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ts val="13"/>
              </a:spcBef>
              <a:defRPr/>
            </a:pPr>
            <a:r>
              <a:rPr lang="it-IT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Team</a:t>
            </a:r>
            <a:endParaRPr lang="sk-SK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testo 5"/>
          <p:cNvSpPr>
            <a:spLocks noGrp="1"/>
          </p:cNvSpPr>
          <p:nvPr>
            <p:ph type="body" sz="quarter" idx="14"/>
          </p:nvPr>
        </p:nvSpPr>
        <p:spPr>
          <a:xfrm>
            <a:off x="474300" y="917973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/>
          </p:nvPr>
        </p:nvSpPr>
        <p:spPr>
          <a:xfrm>
            <a:off x="474300" y="1096928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/>
          </p:nvPr>
        </p:nvSpPr>
        <p:spPr>
          <a:xfrm>
            <a:off x="474663" y="12585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/>
          </p:nvPr>
        </p:nvSpPr>
        <p:spPr>
          <a:xfrm>
            <a:off x="474300" y="1420201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/>
          </p:nvPr>
        </p:nvSpPr>
        <p:spPr>
          <a:xfrm>
            <a:off x="474300" y="1662655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/>
          </p:nvPr>
        </p:nvSpPr>
        <p:spPr>
          <a:xfrm>
            <a:off x="474300" y="1841609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/>
          </p:nvPr>
        </p:nvSpPr>
        <p:spPr>
          <a:xfrm>
            <a:off x="474663" y="2003245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/>
          </p:nvPr>
        </p:nvSpPr>
        <p:spPr>
          <a:xfrm>
            <a:off x="474300" y="2164883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/>
          </p:nvPr>
        </p:nvSpPr>
        <p:spPr>
          <a:xfrm>
            <a:off x="474300" y="2413109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/>
          </p:nvPr>
        </p:nvSpPr>
        <p:spPr>
          <a:xfrm>
            <a:off x="474300" y="25920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/>
          </p:nvPr>
        </p:nvSpPr>
        <p:spPr>
          <a:xfrm>
            <a:off x="474663" y="2753700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/>
          </p:nvPr>
        </p:nvSpPr>
        <p:spPr>
          <a:xfrm>
            <a:off x="474300" y="2915337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/>
          </p:nvPr>
        </p:nvSpPr>
        <p:spPr>
          <a:xfrm>
            <a:off x="474300" y="3157791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/>
          </p:nvPr>
        </p:nvSpPr>
        <p:spPr>
          <a:xfrm>
            <a:off x="474300" y="3336746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/>
          </p:nvPr>
        </p:nvSpPr>
        <p:spPr>
          <a:xfrm>
            <a:off x="474663" y="3498382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/>
          </p:nvPr>
        </p:nvSpPr>
        <p:spPr>
          <a:xfrm>
            <a:off x="474300" y="3660019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/>
          </p:nvPr>
        </p:nvSpPr>
        <p:spPr>
          <a:xfrm>
            <a:off x="474300" y="3902474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/>
          </p:nvPr>
        </p:nvSpPr>
        <p:spPr>
          <a:xfrm>
            <a:off x="474300" y="4081428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/>
          </p:nvPr>
        </p:nvSpPr>
        <p:spPr>
          <a:xfrm>
            <a:off x="474663" y="42430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/>
          </p:nvPr>
        </p:nvSpPr>
        <p:spPr>
          <a:xfrm>
            <a:off x="474300" y="4404701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/>
          </p:nvPr>
        </p:nvSpPr>
        <p:spPr>
          <a:xfrm>
            <a:off x="4742095" y="917973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/>
          </p:nvPr>
        </p:nvSpPr>
        <p:spPr>
          <a:xfrm>
            <a:off x="4742095" y="1096928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/>
          </p:nvPr>
        </p:nvSpPr>
        <p:spPr>
          <a:xfrm>
            <a:off x="4742458" y="12585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/>
          </p:nvPr>
        </p:nvSpPr>
        <p:spPr>
          <a:xfrm>
            <a:off x="4742095" y="1420201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/>
          </p:nvPr>
        </p:nvSpPr>
        <p:spPr>
          <a:xfrm>
            <a:off x="4742095" y="1662655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/>
          </p:nvPr>
        </p:nvSpPr>
        <p:spPr>
          <a:xfrm>
            <a:off x="4742095" y="1841609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/>
          </p:nvPr>
        </p:nvSpPr>
        <p:spPr>
          <a:xfrm>
            <a:off x="4742458" y="2003245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/>
          </p:nvPr>
        </p:nvSpPr>
        <p:spPr>
          <a:xfrm>
            <a:off x="4742095" y="2164883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/>
          </p:nvPr>
        </p:nvSpPr>
        <p:spPr>
          <a:xfrm>
            <a:off x="4742095" y="2413109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/>
          </p:nvPr>
        </p:nvSpPr>
        <p:spPr>
          <a:xfrm>
            <a:off x="4742095" y="25920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/>
          </p:nvPr>
        </p:nvSpPr>
        <p:spPr>
          <a:xfrm>
            <a:off x="4742458" y="2753700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/>
          </p:nvPr>
        </p:nvSpPr>
        <p:spPr>
          <a:xfrm>
            <a:off x="4742095" y="2915337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/>
          </p:nvPr>
        </p:nvSpPr>
        <p:spPr>
          <a:xfrm>
            <a:off x="4742095" y="3157791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/>
          </p:nvPr>
        </p:nvSpPr>
        <p:spPr>
          <a:xfrm>
            <a:off x="4742095" y="3336746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/>
          </p:nvPr>
        </p:nvSpPr>
        <p:spPr>
          <a:xfrm>
            <a:off x="4742458" y="3498382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/>
          </p:nvPr>
        </p:nvSpPr>
        <p:spPr>
          <a:xfrm>
            <a:off x="4742095" y="3660019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/>
          </p:nvPr>
        </p:nvSpPr>
        <p:spPr>
          <a:xfrm>
            <a:off x="4742095" y="3902474"/>
            <a:ext cx="4124276" cy="121119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/>
          </p:nvPr>
        </p:nvSpPr>
        <p:spPr>
          <a:xfrm>
            <a:off x="4742095" y="4081428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/>
          </p:nvPr>
        </p:nvSpPr>
        <p:spPr>
          <a:xfrm>
            <a:off x="4742458" y="4243064"/>
            <a:ext cx="4124276" cy="121119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/>
          </p:nvPr>
        </p:nvSpPr>
        <p:spPr>
          <a:xfrm>
            <a:off x="4742095" y="4404701"/>
            <a:ext cx="4124276" cy="121119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0" name="Segnaposto numero diapositiva 5"/>
          <p:cNvSpPr>
            <a:spLocks noGrp="1"/>
          </p:cNvSpPr>
          <p:nvPr>
            <p:ph type="sldNum" sz="quarter" idx="55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83BF199-4BF3-416D-A121-5D2EA821701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61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454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3"/>
          <p:cNvSpPr txBox="1">
            <a:spLocks noChangeArrowheads="1"/>
          </p:cNvSpPr>
          <p:nvPr userDrawn="1"/>
        </p:nvSpPr>
        <p:spPr bwMode="auto">
          <a:xfrm>
            <a:off x="484189" y="346473"/>
            <a:ext cx="2535237" cy="23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ts val="13"/>
              </a:spcBef>
              <a:defRPr/>
            </a:pPr>
            <a:r>
              <a:rPr lang="it-IT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Next steps</a:t>
            </a:r>
            <a:endParaRPr lang="sk-SK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Segnaposto testo 54"/>
          <p:cNvSpPr>
            <a:spLocks noGrp="1"/>
          </p:cNvSpPr>
          <p:nvPr>
            <p:ph type="body" sz="quarter" idx="45"/>
          </p:nvPr>
        </p:nvSpPr>
        <p:spPr>
          <a:xfrm>
            <a:off x="485106" y="978586"/>
            <a:ext cx="3994162" cy="164873"/>
          </a:xfrm>
        </p:spPr>
        <p:txBody>
          <a:bodyPr/>
          <a:lstStyle>
            <a:lvl1pPr>
              <a:defRPr sz="160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/>
          </p:nvPr>
        </p:nvSpPr>
        <p:spPr>
          <a:xfrm>
            <a:off x="485145" y="1189291"/>
            <a:ext cx="3994125" cy="468887"/>
          </a:xfrm>
        </p:spPr>
        <p:txBody>
          <a:bodyPr/>
          <a:lstStyle>
            <a:lvl1pPr>
              <a:lnSpc>
                <a:spcPts val="1700"/>
              </a:lnSpc>
              <a:defRPr sz="16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/>
          </p:nvPr>
        </p:nvSpPr>
        <p:spPr>
          <a:xfrm>
            <a:off x="485106" y="1879132"/>
            <a:ext cx="3994162" cy="164873"/>
          </a:xfrm>
        </p:spPr>
        <p:txBody>
          <a:bodyPr/>
          <a:lstStyle>
            <a:lvl1pPr>
              <a:defRPr sz="160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/>
          </p:nvPr>
        </p:nvSpPr>
        <p:spPr>
          <a:xfrm>
            <a:off x="485145" y="2089837"/>
            <a:ext cx="3994125" cy="468887"/>
          </a:xfrm>
        </p:spPr>
        <p:txBody>
          <a:bodyPr/>
          <a:lstStyle>
            <a:lvl1pPr>
              <a:lnSpc>
                <a:spcPts val="1700"/>
              </a:lnSpc>
              <a:defRPr sz="16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/>
          </p:nvPr>
        </p:nvSpPr>
        <p:spPr>
          <a:xfrm>
            <a:off x="485106" y="2785450"/>
            <a:ext cx="3994162" cy="164873"/>
          </a:xfrm>
        </p:spPr>
        <p:txBody>
          <a:bodyPr/>
          <a:lstStyle>
            <a:lvl1pPr>
              <a:defRPr sz="160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/>
          </p:nvPr>
        </p:nvSpPr>
        <p:spPr>
          <a:xfrm>
            <a:off x="485145" y="2996155"/>
            <a:ext cx="3994125" cy="468887"/>
          </a:xfrm>
        </p:spPr>
        <p:txBody>
          <a:bodyPr/>
          <a:lstStyle>
            <a:lvl1pPr>
              <a:lnSpc>
                <a:spcPts val="1700"/>
              </a:lnSpc>
              <a:defRPr sz="16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/>
          </p:nvPr>
        </p:nvSpPr>
        <p:spPr>
          <a:xfrm>
            <a:off x="485106" y="3691768"/>
            <a:ext cx="3994162" cy="164873"/>
          </a:xfrm>
        </p:spPr>
        <p:txBody>
          <a:bodyPr/>
          <a:lstStyle>
            <a:lvl1pPr>
              <a:defRPr sz="160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/>
          </p:nvPr>
        </p:nvSpPr>
        <p:spPr>
          <a:xfrm>
            <a:off x="485145" y="3902473"/>
            <a:ext cx="3994125" cy="468887"/>
          </a:xfrm>
        </p:spPr>
        <p:txBody>
          <a:bodyPr/>
          <a:lstStyle>
            <a:lvl1pPr>
              <a:lnSpc>
                <a:spcPts val="1700"/>
              </a:lnSpc>
              <a:defRPr sz="16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/>
          </p:nvPr>
        </p:nvSpPr>
        <p:spPr>
          <a:xfrm>
            <a:off x="4740262" y="978586"/>
            <a:ext cx="3994162" cy="164873"/>
          </a:xfrm>
        </p:spPr>
        <p:txBody>
          <a:bodyPr/>
          <a:lstStyle>
            <a:lvl1pPr>
              <a:defRPr sz="160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/>
          </p:nvPr>
        </p:nvSpPr>
        <p:spPr>
          <a:xfrm>
            <a:off x="4740301" y="1189291"/>
            <a:ext cx="3994125" cy="468887"/>
          </a:xfrm>
        </p:spPr>
        <p:txBody>
          <a:bodyPr/>
          <a:lstStyle>
            <a:lvl1pPr>
              <a:lnSpc>
                <a:spcPts val="1700"/>
              </a:lnSpc>
              <a:defRPr sz="16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/>
          </p:nvPr>
        </p:nvSpPr>
        <p:spPr>
          <a:xfrm>
            <a:off x="4740262" y="1879132"/>
            <a:ext cx="3994162" cy="164873"/>
          </a:xfrm>
        </p:spPr>
        <p:txBody>
          <a:bodyPr/>
          <a:lstStyle>
            <a:lvl1pPr>
              <a:defRPr sz="160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/>
          </p:nvPr>
        </p:nvSpPr>
        <p:spPr>
          <a:xfrm>
            <a:off x="4740301" y="2089837"/>
            <a:ext cx="3994125" cy="468887"/>
          </a:xfrm>
        </p:spPr>
        <p:txBody>
          <a:bodyPr/>
          <a:lstStyle>
            <a:lvl1pPr>
              <a:lnSpc>
                <a:spcPts val="1700"/>
              </a:lnSpc>
              <a:defRPr sz="16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/>
          </p:nvPr>
        </p:nvSpPr>
        <p:spPr>
          <a:xfrm>
            <a:off x="4740262" y="2785450"/>
            <a:ext cx="3994162" cy="164873"/>
          </a:xfrm>
        </p:spPr>
        <p:txBody>
          <a:bodyPr/>
          <a:lstStyle>
            <a:lvl1pPr>
              <a:defRPr sz="160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/>
          </p:nvPr>
        </p:nvSpPr>
        <p:spPr>
          <a:xfrm>
            <a:off x="4740301" y="2996155"/>
            <a:ext cx="3994125" cy="468887"/>
          </a:xfrm>
        </p:spPr>
        <p:txBody>
          <a:bodyPr/>
          <a:lstStyle>
            <a:lvl1pPr>
              <a:lnSpc>
                <a:spcPts val="1700"/>
              </a:lnSpc>
              <a:defRPr sz="16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/>
          </p:nvPr>
        </p:nvSpPr>
        <p:spPr>
          <a:xfrm>
            <a:off x="4740262" y="3691768"/>
            <a:ext cx="3994162" cy="164873"/>
          </a:xfrm>
        </p:spPr>
        <p:txBody>
          <a:bodyPr/>
          <a:lstStyle>
            <a:lvl1pPr>
              <a:defRPr sz="160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/>
          </p:nvPr>
        </p:nvSpPr>
        <p:spPr>
          <a:xfrm>
            <a:off x="4740301" y="3902473"/>
            <a:ext cx="3994125" cy="468887"/>
          </a:xfrm>
        </p:spPr>
        <p:txBody>
          <a:bodyPr/>
          <a:lstStyle>
            <a:lvl1pPr>
              <a:lnSpc>
                <a:spcPts val="1700"/>
              </a:lnSpc>
              <a:defRPr sz="16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Segnaposto numero diapositiva 5"/>
          <p:cNvSpPr>
            <a:spLocks noGrp="1"/>
          </p:cNvSpPr>
          <p:nvPr>
            <p:ph type="sldNum" sz="quarter" idx="67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F0AC5C-7814-4B63-9E90-B637300E56F4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22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05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9"/>
          <a:stretch>
            <a:fillRect/>
          </a:stretch>
        </p:blipFill>
        <p:spPr bwMode="auto">
          <a:xfrm>
            <a:off x="1" y="0"/>
            <a:ext cx="200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0"/>
          <p:cNvSpPr txBox="1">
            <a:spLocks noChangeArrowheads="1"/>
          </p:cNvSpPr>
          <p:nvPr userDrawn="1"/>
        </p:nvSpPr>
        <p:spPr bwMode="auto">
          <a:xfrm>
            <a:off x="474663" y="2272904"/>
            <a:ext cx="83994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defRPr/>
            </a:pPr>
            <a:r>
              <a:rPr lang="sk-SK" sz="3300" b="1" dirty="0" smtClean="0">
                <a:solidFill>
                  <a:srgbClr val="C21B17"/>
                </a:solidFill>
              </a:rPr>
              <a:t>Ďakujeme.</a:t>
            </a:r>
            <a:endParaRPr lang="it-IT" sz="3300" b="1" dirty="0" smtClean="0">
              <a:solidFill>
                <a:srgbClr val="C21B17"/>
              </a:solidFill>
            </a:endParaRPr>
          </a:p>
        </p:txBody>
      </p:sp>
      <p:sp>
        <p:nvSpPr>
          <p:cNvPr id="10" name="CasellaDiTesto 16"/>
          <p:cNvSpPr txBox="1">
            <a:spLocks noChangeArrowheads="1"/>
          </p:cNvSpPr>
          <p:nvPr userDrawn="1"/>
        </p:nvSpPr>
        <p:spPr bwMode="auto">
          <a:xfrm>
            <a:off x="474663" y="3483769"/>
            <a:ext cx="4579937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defRPr/>
            </a:pPr>
            <a:r>
              <a:rPr lang="sk-SK" sz="1000" b="1" dirty="0" smtClean="0">
                <a:solidFill>
                  <a:srgbClr val="C21B17"/>
                </a:solidFill>
              </a:rPr>
              <a:t>Kontakt</a:t>
            </a:r>
            <a:r>
              <a:rPr lang="it-IT" sz="1000" b="1" dirty="0" smtClean="0">
                <a:solidFill>
                  <a:srgbClr val="C21B17"/>
                </a:solidFill>
              </a:rPr>
              <a:t>: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474301" y="4013597"/>
            <a:ext cx="4580467" cy="126603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474301" y="4204097"/>
            <a:ext cx="4580467" cy="126603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/>
          </p:nvPr>
        </p:nvSpPr>
        <p:spPr>
          <a:xfrm>
            <a:off x="474301" y="4394597"/>
            <a:ext cx="4580467" cy="126603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/>
          </p:nvPr>
        </p:nvSpPr>
        <p:spPr>
          <a:xfrm>
            <a:off x="474301" y="3823097"/>
            <a:ext cx="4580467" cy="126603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/>
          </p:nvPr>
        </p:nvSpPr>
        <p:spPr>
          <a:xfrm>
            <a:off x="474301" y="3628558"/>
            <a:ext cx="4580467" cy="126603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pic>
        <p:nvPicPr>
          <p:cNvPr id="11" name="Immagin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87338"/>
            <a:ext cx="673653" cy="5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6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LO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2"/>
          <p:cNvSpPr txBox="1">
            <a:spLocks noChangeArrowheads="1"/>
          </p:cNvSpPr>
          <p:nvPr userDrawn="1"/>
        </p:nvSpPr>
        <p:spPr bwMode="auto">
          <a:xfrm>
            <a:off x="6337300" y="228600"/>
            <a:ext cx="1428750" cy="14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defRPr/>
            </a:pPr>
            <a:r>
              <a:rPr lang="it-IT" sz="1200" b="1" dirty="0" smtClean="0">
                <a:solidFill>
                  <a:srgbClr val="C21B17"/>
                </a:solidFill>
              </a:rPr>
              <a:t>Department:</a:t>
            </a:r>
          </a:p>
        </p:txBody>
      </p:sp>
      <p:pic>
        <p:nvPicPr>
          <p:cNvPr id="6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9"/>
          <a:stretch>
            <a:fillRect/>
          </a:stretch>
        </p:blipFill>
        <p:spPr bwMode="auto">
          <a:xfrm>
            <a:off x="1" y="0"/>
            <a:ext cx="200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6338689" y="425841"/>
            <a:ext cx="2387600" cy="2667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8" name="Sottotitolo 2"/>
          <p:cNvSpPr>
            <a:spLocks noGrp="1"/>
          </p:cNvSpPr>
          <p:nvPr>
            <p:ph type="subTitle" idx="1"/>
          </p:nvPr>
        </p:nvSpPr>
        <p:spPr>
          <a:xfrm>
            <a:off x="474301" y="2254293"/>
            <a:ext cx="8251989" cy="53420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/>
          </p:nvPr>
        </p:nvSpPr>
        <p:spPr>
          <a:xfrm>
            <a:off x="474301" y="1672507"/>
            <a:ext cx="8251989" cy="651824"/>
          </a:xfrm>
        </p:spPr>
        <p:txBody>
          <a:bodyPr/>
          <a:lstStyle>
            <a:lvl1pPr>
              <a:lnSpc>
                <a:spcPts val="3500"/>
              </a:lnSpc>
              <a:defRPr sz="3000" b="0" baseline="0">
                <a:solidFill>
                  <a:srgbClr val="C21B17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it-IT" dirty="0"/>
          </a:p>
        </p:txBody>
      </p:sp>
      <p:pic>
        <p:nvPicPr>
          <p:cNvPr id="10" name="Immagin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87338"/>
            <a:ext cx="673653" cy="5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796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Closure without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9"/>
          <a:stretch>
            <a:fillRect/>
          </a:stretch>
        </p:blipFill>
        <p:spPr bwMode="auto">
          <a:xfrm>
            <a:off x="1" y="0"/>
            <a:ext cx="200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0"/>
          <p:cNvSpPr txBox="1">
            <a:spLocks noChangeArrowheads="1"/>
          </p:cNvSpPr>
          <p:nvPr userDrawn="1"/>
        </p:nvSpPr>
        <p:spPr bwMode="auto">
          <a:xfrm>
            <a:off x="474663" y="2272904"/>
            <a:ext cx="83994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defRPr/>
            </a:pPr>
            <a:r>
              <a:rPr lang="sk-SK" sz="3300" b="1" dirty="0" smtClean="0">
                <a:solidFill>
                  <a:srgbClr val="C21B17"/>
                </a:solidFill>
              </a:rPr>
              <a:t>Ďakujeme.</a:t>
            </a:r>
            <a:endParaRPr lang="it-IT" sz="3300" b="1" dirty="0" smtClean="0">
              <a:solidFill>
                <a:srgbClr val="C21B17"/>
              </a:solidFill>
            </a:endParaRPr>
          </a:p>
        </p:txBody>
      </p:sp>
      <p:pic>
        <p:nvPicPr>
          <p:cNvPr id="11" name="Immagin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87338"/>
            <a:ext cx="673653" cy="5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170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piphany - 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101" y="420233"/>
            <a:ext cx="8383984" cy="595749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noProof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noProof="1"/>
              <a:t>Conclusion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2419" y="4767263"/>
            <a:ext cx="2057400" cy="273844"/>
          </a:xfrm>
          <a:prstGeom prst="rect">
            <a:avLst/>
          </a:prstGeo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750" kern="120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BASE: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5390" y="4767263"/>
            <a:ext cx="4313321" cy="273844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chemeClr val="bg2"/>
                </a:solidFill>
              </a:defRPr>
            </a:lvl1pPr>
          </a:lstStyle>
          <a:p>
            <a:r>
              <a:rPr lang="fr-FR"/>
              <a:t>QUESTION TEXT: Add question text here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1" y="4767263"/>
            <a:ext cx="292355" cy="273844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BE85F538-BA26-4AC7-B4C8-8F103F982C0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59569" y="4692316"/>
            <a:ext cx="8316516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9569" y="1021079"/>
            <a:ext cx="8316516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292102" y="152400"/>
            <a:ext cx="7856450" cy="24942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HEADER TEXT</a:t>
            </a:r>
          </a:p>
        </p:txBody>
      </p:sp>
    </p:spTree>
    <p:extLst>
      <p:ext uri="{BB962C8B-B14F-4D97-AF65-F5344CB8AC3E}">
        <p14:creationId xmlns:p14="http://schemas.microsoft.com/office/powerpoint/2010/main" val="336421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7287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">
    <p:bg>
      <p:bgPr>
        <a:solidFill>
          <a:srgbClr val="C21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>
            <a:spLocks noChangeArrowheads="1"/>
          </p:cNvSpPr>
          <p:nvPr userDrawn="1"/>
        </p:nvSpPr>
        <p:spPr bwMode="auto">
          <a:xfrm>
            <a:off x="347664" y="4844654"/>
            <a:ext cx="1976437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ts val="13"/>
              </a:spcBef>
              <a:defRPr/>
            </a:pPr>
            <a:r>
              <a:rPr lang="sk-SK" sz="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Generali Poisťovňa, a. s.</a:t>
            </a:r>
            <a:endParaRPr lang="it-IT" sz="7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6000"/>
              </a:lnSpc>
              <a:spcBef>
                <a:spcPts val="13"/>
              </a:spcBef>
              <a:defRPr/>
            </a:pPr>
            <a:endParaRPr lang="sk-SK" sz="7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itolo 1"/>
          <p:cNvSpPr>
            <a:spLocks noGrp="1"/>
          </p:cNvSpPr>
          <p:nvPr>
            <p:ph type="ctrTitle"/>
          </p:nvPr>
        </p:nvSpPr>
        <p:spPr>
          <a:xfrm>
            <a:off x="347300" y="1672507"/>
            <a:ext cx="8386686" cy="651824"/>
          </a:xfrm>
        </p:spPr>
        <p:txBody>
          <a:bodyPr/>
          <a:lstStyle>
            <a:lvl1pPr>
              <a:lnSpc>
                <a:spcPts val="3500"/>
              </a:lnSpc>
              <a:defRPr sz="3000" b="0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it-IT" dirty="0"/>
          </a:p>
        </p:txBody>
      </p:sp>
      <p:sp>
        <p:nvSpPr>
          <p:cNvPr id="19" name="Sottotitolo 2"/>
          <p:cNvSpPr>
            <a:spLocks noGrp="1"/>
          </p:cNvSpPr>
          <p:nvPr>
            <p:ph type="subTitle" idx="1"/>
          </p:nvPr>
        </p:nvSpPr>
        <p:spPr>
          <a:xfrm>
            <a:off x="347300" y="2254293"/>
            <a:ext cx="8386686" cy="53420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Upravte štýl predlohy podnadpisov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0" y="260499"/>
            <a:ext cx="747489" cy="60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20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: 1 column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474664" y="937055"/>
            <a:ext cx="8259762" cy="3651284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6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EC3A02-0FB0-4B87-9534-864175890B4F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7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97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: 1 column BASIC RED">
    <p:bg>
      <p:bgPr>
        <a:solidFill>
          <a:srgbClr val="C21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4662488"/>
            <a:ext cx="444500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3"/>
          <p:cNvSpPr txBox="1">
            <a:spLocks noChangeArrowheads="1"/>
          </p:cNvSpPr>
          <p:nvPr userDrawn="1"/>
        </p:nvSpPr>
        <p:spPr bwMode="auto">
          <a:xfrm>
            <a:off x="474664" y="4844654"/>
            <a:ext cx="1976437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ts val="13"/>
              </a:spcBef>
              <a:defRPr/>
            </a:pPr>
            <a:r>
              <a:rPr lang="sk-SK" sz="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Generali Poisťovňa, a. s.</a:t>
            </a:r>
            <a:endParaRPr lang="it-IT" sz="7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6000"/>
              </a:lnSpc>
              <a:spcBef>
                <a:spcPts val="13"/>
              </a:spcBef>
              <a:defRPr/>
            </a:pPr>
            <a:endParaRPr lang="sk-SK" sz="7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9579" r="14368" b="66228"/>
          <a:stretch>
            <a:fillRect/>
          </a:stretch>
        </p:blipFill>
        <p:spPr bwMode="auto">
          <a:xfrm>
            <a:off x="0" y="0"/>
            <a:ext cx="217488" cy="72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474301" y="338908"/>
            <a:ext cx="8259759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474664" y="894523"/>
            <a:ext cx="8264525" cy="365128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6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083E93A-14C8-48BF-8FAB-6EB4B474F82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57" y="4617300"/>
            <a:ext cx="419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48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74664" y="1193007"/>
            <a:ext cx="8264525" cy="3283744"/>
          </a:xfrm>
        </p:spPr>
        <p:txBody>
          <a:bodyPr numCol="2" spcCol="180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Titolo 1"/>
          <p:cNvSpPr>
            <a:spLocks noGrp="1"/>
          </p:cNvSpPr>
          <p:nvPr>
            <p:ph type="ctrTitle"/>
          </p:nvPr>
        </p:nvSpPr>
        <p:spPr>
          <a:xfrm>
            <a:off x="474301" y="338908"/>
            <a:ext cx="8259759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/>
          </p:nvPr>
        </p:nvSpPr>
        <p:spPr>
          <a:xfrm>
            <a:off x="474301" y="802967"/>
            <a:ext cx="8259759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5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3EC5B57-A07B-4A99-AE49-42C6A15E391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8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89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ottotitolo 2"/>
          <p:cNvSpPr>
            <a:spLocks noGrp="1"/>
          </p:cNvSpPr>
          <p:nvPr>
            <p:ph type="subTitle" idx="1"/>
          </p:nvPr>
        </p:nvSpPr>
        <p:spPr>
          <a:xfrm>
            <a:off x="474301" y="2328980"/>
            <a:ext cx="8260125" cy="53420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474301" y="1597819"/>
            <a:ext cx="8260125" cy="651824"/>
          </a:xfrm>
        </p:spPr>
        <p:txBody>
          <a:bodyPr/>
          <a:lstStyle>
            <a:lvl1pPr marL="0" indent="0">
              <a:lnSpc>
                <a:spcPts val="3500"/>
              </a:lnSpc>
              <a:buNone/>
              <a:defRPr sz="3000" b="1" i="0" baseline="0"/>
            </a:lvl1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4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070DE97-8480-4264-9720-129691568DD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7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11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bg>
      <p:bgPr>
        <a:solidFill>
          <a:srgbClr val="C21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116" r="21049"/>
          <a:stretch>
            <a:fillRect/>
          </a:stretch>
        </p:blipFill>
        <p:spPr bwMode="auto">
          <a:xfrm>
            <a:off x="1" y="-8334"/>
            <a:ext cx="200025" cy="488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3"/>
          <p:cNvSpPr txBox="1">
            <a:spLocks noChangeArrowheads="1"/>
          </p:cNvSpPr>
          <p:nvPr userDrawn="1"/>
        </p:nvSpPr>
        <p:spPr bwMode="auto">
          <a:xfrm>
            <a:off x="474664" y="4844654"/>
            <a:ext cx="1976437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ts val="13"/>
              </a:spcBef>
              <a:defRPr/>
            </a:pPr>
            <a:r>
              <a:rPr lang="sk-SK" sz="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Generali Poisťovňa, a. s.</a:t>
            </a:r>
            <a:endParaRPr lang="it-IT" sz="7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6000"/>
              </a:lnSpc>
              <a:spcBef>
                <a:spcPts val="13"/>
              </a:spcBef>
              <a:defRPr/>
            </a:pPr>
            <a:endParaRPr lang="sk-SK" sz="7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egnaposto piè di pagina 4"/>
          <p:cNvSpPr txBox="1">
            <a:spLocks/>
          </p:cNvSpPr>
          <p:nvPr userDrawn="1"/>
        </p:nvSpPr>
        <p:spPr>
          <a:xfrm>
            <a:off x="4613275" y="4844654"/>
            <a:ext cx="2895600" cy="85725"/>
          </a:xfrm>
          <a:prstGeom prst="rect">
            <a:avLst/>
          </a:prstGeom>
        </p:spPr>
        <p:txBody>
          <a:bodyPr lIns="0" tIns="0" rIns="0" bIns="0"/>
          <a:lstStyle>
            <a:defPPr>
              <a:defRPr lang="it-IT"/>
            </a:defPPr>
            <a:lvl1pPr marL="0" algn="l" defTabSz="457200" rtl="0" eaLnBrk="1" latinLnBrk="0" hangingPunct="1">
              <a:defRPr sz="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 smtClean="0">
                <a:solidFill>
                  <a:schemeClr val="bg1"/>
                </a:solidFill>
              </a:rPr>
              <a:t>Vzorová prezentácia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Segnaposto data 3"/>
          <p:cNvSpPr txBox="1">
            <a:spLocks/>
          </p:cNvSpPr>
          <p:nvPr userDrawn="1"/>
        </p:nvSpPr>
        <p:spPr>
          <a:xfrm>
            <a:off x="3679826" y="4844654"/>
            <a:ext cx="798513" cy="85725"/>
          </a:xfrm>
          <a:prstGeom prst="rect">
            <a:avLst/>
          </a:prstGeom>
        </p:spPr>
        <p:txBody>
          <a:bodyPr lIns="0" tIns="0" rIns="0" bIns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 smtClean="0">
                <a:solidFill>
                  <a:schemeClr val="bg1"/>
                </a:solidFill>
              </a:rPr>
              <a:t>dátum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Titolo 1"/>
          <p:cNvSpPr>
            <a:spLocks noGrp="1"/>
          </p:cNvSpPr>
          <p:nvPr>
            <p:ph type="ctrTitle"/>
          </p:nvPr>
        </p:nvSpPr>
        <p:spPr>
          <a:xfrm>
            <a:off x="474301" y="1597819"/>
            <a:ext cx="8260125" cy="651824"/>
          </a:xfrm>
        </p:spPr>
        <p:txBody>
          <a:bodyPr/>
          <a:lstStyle>
            <a:lvl1pPr>
              <a:lnSpc>
                <a:spcPts val="3500"/>
              </a:lnSpc>
              <a:defRPr sz="3000" baseline="0">
                <a:solidFill>
                  <a:srgbClr val="FFFFFF"/>
                </a:solidFill>
              </a:defRPr>
            </a:lvl1pPr>
          </a:lstStyle>
          <a:p>
            <a:r>
              <a:rPr lang="sk-SK" dirty="0" smtClean="0"/>
              <a:t>Upravte štýly predlohy textu</a:t>
            </a:r>
            <a:endParaRPr lang="it-IT" dirty="0"/>
          </a:p>
        </p:txBody>
      </p:sp>
      <p:sp>
        <p:nvSpPr>
          <p:cNvPr id="19" name="Sottotitolo 2"/>
          <p:cNvSpPr>
            <a:spLocks noGrp="1"/>
          </p:cNvSpPr>
          <p:nvPr>
            <p:ph type="subTitle" idx="1"/>
          </p:nvPr>
        </p:nvSpPr>
        <p:spPr>
          <a:xfrm>
            <a:off x="474301" y="2328980"/>
            <a:ext cx="8260125" cy="53420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Upravte štýl predlohy podnadpisov</a:t>
            </a: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4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070DE97-8480-4264-9720-129691568DD9}" type="slidenum">
              <a:rPr lang="it-IT" altLang="en-US" smtClean="0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257" y="4617300"/>
            <a:ext cx="419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96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3"/>
          <p:cNvSpPr/>
          <p:nvPr userDrawn="1"/>
        </p:nvSpPr>
        <p:spPr>
          <a:xfrm>
            <a:off x="474664" y="3569494"/>
            <a:ext cx="8391525" cy="9763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8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72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74664" y="3569014"/>
            <a:ext cx="8264525" cy="976793"/>
          </a:xfrm>
        </p:spPr>
        <p:txBody>
          <a:bodyPr lIns="72000" tIns="72000" rIns="72000"/>
          <a:lstStyle>
            <a:lvl1pPr marL="0" indent="0">
              <a:lnSpc>
                <a:spcPct val="100000"/>
              </a:lnSpc>
              <a:buNone/>
              <a:defRPr sz="1400"/>
            </a:lvl1pPr>
            <a:lvl2pPr marL="194400" indent="-1944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14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1200"/>
            </a:lvl3pPr>
            <a:lvl4pPr marL="460800" indent="-194400">
              <a:lnSpc>
                <a:spcPts val="1000"/>
              </a:lnSpc>
              <a:defRPr sz="1200"/>
            </a:lvl4pPr>
            <a:lvl5pPr marL="460800" indent="-194400">
              <a:lnSpc>
                <a:spcPts val="1000"/>
              </a:lnSpc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Titolo 1"/>
          <p:cNvSpPr>
            <a:spLocks noGrp="1"/>
          </p:cNvSpPr>
          <p:nvPr>
            <p:ph type="ctrTitle"/>
          </p:nvPr>
        </p:nvSpPr>
        <p:spPr>
          <a:xfrm>
            <a:off x="474301" y="338908"/>
            <a:ext cx="8259759" cy="418094"/>
          </a:xfrm>
        </p:spPr>
        <p:txBody>
          <a:bodyPr/>
          <a:lstStyle>
            <a:lvl1pPr>
              <a:lnSpc>
                <a:spcPts val="2200"/>
              </a:lnSpc>
              <a:defRPr sz="2400" b="0" i="0" baseline="0">
                <a:solidFill>
                  <a:srgbClr val="C21C1D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/>
          </p:nvPr>
        </p:nvSpPr>
        <p:spPr>
          <a:xfrm>
            <a:off x="474301" y="802967"/>
            <a:ext cx="8259759" cy="342306"/>
          </a:xfrm>
        </p:spPr>
        <p:txBody>
          <a:bodyPr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6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474664" y="1262063"/>
            <a:ext cx="8264525" cy="22324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22"/>
          </p:nvPr>
        </p:nvSpPr>
        <p:spPr>
          <a:xfrm>
            <a:off x="8539164" y="204788"/>
            <a:ext cx="200025" cy="134541"/>
          </a:xfrm>
        </p:spPr>
        <p:txBody>
          <a:bodyPr lIns="0" tIns="0" rIns="0" bIns="0" anchor="t"/>
          <a:lstStyle>
            <a:lvl1pPr>
              <a:defRPr sz="7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49BED08-BD5A-4FAB-A710-62622DC9391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  <p:pic>
        <p:nvPicPr>
          <p:cNvPr id="10" name="Immagin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99" y="4643031"/>
            <a:ext cx="444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46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dirty="0" smtClean="0"/>
              <a:t>Prvá úroveň</a:t>
            </a:r>
            <a:endParaRPr lang="it-IT" altLang="en-US" dirty="0" smtClean="0"/>
          </a:p>
          <a:p>
            <a:pPr lvl="1"/>
            <a:r>
              <a:rPr lang="sk-SK" altLang="en-US" dirty="0" smtClean="0"/>
              <a:t>Druhá úroveň</a:t>
            </a:r>
            <a:endParaRPr lang="it-IT" altLang="en-US" dirty="0" smtClean="0"/>
          </a:p>
          <a:p>
            <a:pPr lvl="2"/>
            <a:r>
              <a:rPr lang="sk-SK" altLang="en-US" dirty="0" smtClean="0"/>
              <a:t>Tretia úroveň</a:t>
            </a:r>
            <a:endParaRPr lang="it-IT" altLang="en-US" dirty="0" smtClean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114" y="4767263"/>
            <a:ext cx="420687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EDEDD6E2-E544-4E35-B75F-F8BBCBA7D74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5" r:id="rId9"/>
    <p:sldLayoutId id="2147483976" r:id="rId10"/>
    <p:sldLayoutId id="2147483977" r:id="rId11"/>
    <p:sldLayoutId id="2147483983" r:id="rId12"/>
    <p:sldLayoutId id="2147483979" r:id="rId13"/>
    <p:sldLayoutId id="2147483980" r:id="rId14"/>
    <p:sldLayoutId id="2147483981" r:id="rId15"/>
    <p:sldLayoutId id="2147483982" r:id="rId16"/>
    <p:sldLayoutId id="2147483984" r:id="rId17"/>
    <p:sldLayoutId id="2147483985" r:id="rId18"/>
    <p:sldLayoutId id="2147483986" r:id="rId19"/>
    <p:sldLayoutId id="2147483987" r:id="rId20"/>
    <p:sldLayoutId id="2147483991" r:id="rId2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Arial"/>
          <a:ea typeface="+mj-ea"/>
          <a:cs typeface="Arial Italic"/>
        </a:defRPr>
      </a:lvl1pPr>
      <a:lvl2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pitchFamily="34" charset="0"/>
          <a:ea typeface="Arial Italic"/>
          <a:cs typeface="Arial Italic"/>
        </a:defRPr>
      </a:lvl2pPr>
      <a:lvl3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pitchFamily="34" charset="0"/>
          <a:ea typeface="Arial Italic"/>
          <a:cs typeface="Arial Italic"/>
        </a:defRPr>
      </a:lvl3pPr>
      <a:lvl4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pitchFamily="34" charset="0"/>
          <a:ea typeface="Arial Italic"/>
          <a:cs typeface="Arial Italic"/>
        </a:defRPr>
      </a:lvl4pPr>
      <a:lvl5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pitchFamily="34" charset="0"/>
          <a:ea typeface="Arial Italic"/>
          <a:cs typeface="Arial Italic"/>
        </a:defRPr>
      </a:lvl5pPr>
      <a:lvl6pPr marL="457200" algn="l" defTabSz="457200" rtl="0" fontAlgn="base">
        <a:lnSpc>
          <a:spcPts val="32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pitchFamily="34" charset="0"/>
          <a:ea typeface="Arial Italic"/>
          <a:cs typeface="Arial Italic"/>
        </a:defRPr>
      </a:lvl6pPr>
      <a:lvl7pPr marL="914400" algn="l" defTabSz="457200" rtl="0" fontAlgn="base">
        <a:lnSpc>
          <a:spcPts val="32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pitchFamily="34" charset="0"/>
          <a:ea typeface="Arial Italic"/>
          <a:cs typeface="Arial Italic"/>
        </a:defRPr>
      </a:lvl7pPr>
      <a:lvl8pPr marL="1371600" algn="l" defTabSz="457200" rtl="0" fontAlgn="base">
        <a:lnSpc>
          <a:spcPts val="32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pitchFamily="34" charset="0"/>
          <a:ea typeface="Arial Italic"/>
          <a:cs typeface="Arial Italic"/>
        </a:defRPr>
      </a:lvl8pPr>
      <a:lvl9pPr marL="1828800" algn="l" defTabSz="457200" rtl="0" fontAlgn="base">
        <a:lnSpc>
          <a:spcPts val="32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Arial" pitchFamily="34" charset="0"/>
          <a:ea typeface="Arial Italic"/>
          <a:cs typeface="Arial Italic"/>
        </a:defRPr>
      </a:lvl9pPr>
    </p:titleStyle>
    <p:bodyStyle>
      <a:lvl1pPr marL="231775" indent="-231775" algn="l" defTabSz="457200" rtl="0" eaLnBrk="0" fontAlgn="base" hangingPunct="0">
        <a:spcBef>
          <a:spcPts val="600"/>
        </a:spcBef>
        <a:spcAft>
          <a:spcPct val="0"/>
        </a:spcAft>
        <a:buClr>
          <a:srgbClr val="C21B17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Arial Regular"/>
        </a:defRPr>
      </a:lvl1pPr>
      <a:lvl2pPr marL="463550" indent="-231775" algn="l" defTabSz="457200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 Regular"/>
        </a:defRPr>
      </a:lvl2pPr>
      <a:lvl3pPr marL="539750" indent="-179388" algn="l" defTabSz="457200" rtl="0" eaLnBrk="0" fontAlgn="base" hangingPunct="0">
        <a:spcBef>
          <a:spcPts val="600"/>
        </a:spcBef>
        <a:spcAft>
          <a:spcPct val="0"/>
        </a:spcAft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Arial Regular"/>
        </a:defRPr>
      </a:lvl3pPr>
      <a:lvl4pPr marL="733425" indent="-179388" algn="l" defTabSz="457200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 Regular"/>
        </a:defRPr>
      </a:lvl4pPr>
      <a:lvl5pPr marL="909638" indent="-179388" algn="l" defTabSz="457200" rtl="0" eaLnBrk="0" fontAlgn="base" hangingPunct="0">
        <a:spcBef>
          <a:spcPts val="6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+mn-ea"/>
          <a:cs typeface="Arial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ralibalans.sk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ralibalans.s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enerali.poistovna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agram.com/generali.balan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6"/>
          <a:stretch/>
        </p:blipFill>
        <p:spPr>
          <a:xfrm>
            <a:off x="200677" y="0"/>
            <a:ext cx="8943324" cy="5143500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/>
            </a:r>
            <a:br>
              <a:rPr lang="sk-SK" dirty="0" smtClean="0"/>
            </a:br>
            <a:endParaRPr lang="sk-SK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33" y="153538"/>
            <a:ext cx="4134133" cy="24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418094"/>
          </a:xfrm>
        </p:spPr>
        <p:txBody>
          <a:bodyPr/>
          <a:lstStyle/>
          <a:p>
            <a:r>
              <a:rPr lang="sk-SK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GENERALI BALANS </a:t>
            </a:r>
            <a:br>
              <a:rPr lang="sk-SK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sk-SK" sz="2000" b="1" dirty="0" smtClean="0"/>
              <a:t>NEWSLETTER</a:t>
            </a:r>
            <a:endParaRPr lang="sk-SK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74300" y="1914950"/>
            <a:ext cx="33182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sk-SK" sz="1400" b="1" dirty="0" smtClean="0">
                <a:solidFill>
                  <a:srgbClr val="752127"/>
                </a:solidFill>
              </a:rPr>
              <a:t>Odoberatelia z blogu (mesačne)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sk-SK" sz="1400" b="1" dirty="0" smtClean="0">
                <a:solidFill>
                  <a:srgbClr val="752127"/>
                </a:solidFill>
              </a:rPr>
              <a:t>Klienti Generali (4 x ročne)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endParaRPr lang="sk-SK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sk-SK" sz="1400" b="1" dirty="0">
              <a:solidFill>
                <a:srgbClr val="752127"/>
              </a:solidFill>
            </a:endParaRPr>
          </a:p>
          <a:p>
            <a:pPr>
              <a:spcBef>
                <a:spcPts val="600"/>
              </a:spcBef>
            </a:pPr>
            <a:endParaRPr lang="sk-SK" sz="1400" b="1" dirty="0" smtClean="0">
              <a:solidFill>
                <a:srgbClr val="752127"/>
              </a:solidFill>
            </a:endParaRPr>
          </a:p>
          <a:p>
            <a:pPr>
              <a:spcBef>
                <a:spcPts val="600"/>
              </a:spcBef>
            </a:pPr>
            <a:endParaRPr lang="sk-SK" sz="1400" dirty="0">
              <a:solidFill>
                <a:srgbClr val="752127"/>
              </a:solidFill>
            </a:endParaRPr>
          </a:p>
          <a:p>
            <a:pPr>
              <a:spcBef>
                <a:spcPts val="600"/>
              </a:spcBef>
            </a:pPr>
            <a:endParaRPr lang="sk-SK" sz="1400" dirty="0">
              <a:solidFill>
                <a:srgbClr val="752127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577" y="0"/>
            <a:ext cx="1765486" cy="21074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929" y="2101178"/>
            <a:ext cx="1774263" cy="223880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433" y="4236379"/>
            <a:ext cx="1714981" cy="902464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6687403" y="498143"/>
            <a:ext cx="245660" cy="81887"/>
          </a:xfrm>
          <a:prstGeom prst="rect">
            <a:avLst/>
          </a:prstGeom>
          <a:solidFill>
            <a:srgbClr val="8515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6"/>
          <a:srcRect t="162" b="1"/>
          <a:stretch/>
        </p:blipFill>
        <p:spPr>
          <a:xfrm>
            <a:off x="4003097" y="141111"/>
            <a:ext cx="1665863" cy="2456872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883" y="2620468"/>
            <a:ext cx="1701960" cy="25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236" y="3691813"/>
            <a:ext cx="1592041" cy="1127695"/>
          </a:xfrm>
          <a:prstGeom prst="rect">
            <a:avLst/>
          </a:prstGeom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11</a:t>
            </a:fld>
            <a:endParaRPr lang="it-IT" altLang="en-US"/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418094"/>
          </a:xfrm>
        </p:spPr>
        <p:txBody>
          <a:bodyPr/>
          <a:lstStyle/>
          <a:p>
            <a:r>
              <a:rPr lang="sk-SK" sz="2000" b="1" dirty="0" smtClean="0">
                <a:solidFill>
                  <a:schemeClr val="bg1">
                    <a:lumMod val="50000"/>
                  </a:schemeClr>
                </a:solidFill>
              </a:rPr>
              <a:t>GENERALI BALANS </a:t>
            </a:r>
            <a:r>
              <a:rPr lang="sk-SK" sz="2000" b="1" dirty="0" smtClean="0">
                <a:solidFill>
                  <a:srgbClr val="C21B17"/>
                </a:solidFill>
              </a:rPr>
              <a:t>PROGRAM</a:t>
            </a:r>
            <a:r>
              <a:rPr lang="sk-SK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2000" b="1" dirty="0" smtClean="0"/>
              <a:t>PRE ZAMESTNANCOV</a:t>
            </a:r>
            <a:endParaRPr lang="sk-SK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Fotka Generali PoisÅ¥ovÅa, a. 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36" y="1065870"/>
            <a:ext cx="1636287" cy="24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ka Generali PoisÅ¥ovÅa, a. 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0" y="3003586"/>
            <a:ext cx="2724549" cy="18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10" y="1065870"/>
            <a:ext cx="2717039" cy="180059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5039910" y="1423815"/>
            <a:ext cx="379728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sz="1400" b="1" dirty="0" smtClean="0">
              <a:solidFill>
                <a:srgbClr val="752127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6F7072"/>
                </a:solidFill>
              </a:rPr>
              <a:t>Pravidelné aktivity spojené so zdravím a prevenciou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6F7072"/>
                </a:solidFill>
              </a:rPr>
              <a:t>Workshopy, prednášky odborníkov, zdravotné prehliadky, cvičenie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6F7072"/>
                </a:solidFill>
              </a:rPr>
              <a:t>Zamestnanecký benefit - </a:t>
            </a:r>
            <a:r>
              <a:rPr lang="en-US" sz="1400" dirty="0" smtClean="0">
                <a:solidFill>
                  <a:srgbClr val="6F7072"/>
                </a:solidFill>
              </a:rPr>
              <a:t>multisport card</a:t>
            </a:r>
            <a:endParaRPr lang="sk-SK" sz="1400" dirty="0" smtClean="0">
              <a:solidFill>
                <a:srgbClr val="6F707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1400" dirty="0" smtClean="0">
                <a:solidFill>
                  <a:srgbClr val="6F7072"/>
                </a:solidFill>
              </a:rPr>
              <a:t>Články na blogu a vo firemnom časopise</a:t>
            </a:r>
            <a:endParaRPr lang="en-US" sz="1400" dirty="0" smtClean="0">
              <a:solidFill>
                <a:srgbClr val="6F7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12</a:t>
            </a:fld>
            <a:endParaRPr lang="it-IT" altLang="en-US"/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418094"/>
          </a:xfrm>
        </p:spPr>
        <p:txBody>
          <a:bodyPr/>
          <a:lstStyle/>
          <a:p>
            <a:r>
              <a:rPr lang="sk-SK" sz="2000" b="1" dirty="0" smtClean="0">
                <a:solidFill>
                  <a:schemeClr val="bg1">
                    <a:lumMod val="50000"/>
                  </a:schemeClr>
                </a:solidFill>
              </a:rPr>
              <a:t>GENERALI BALANS </a:t>
            </a:r>
            <a:r>
              <a:rPr lang="sk-SK" sz="2000" b="1" dirty="0" smtClean="0">
                <a:solidFill>
                  <a:srgbClr val="C21B17"/>
                </a:solidFill>
              </a:rPr>
              <a:t>TALKS</a:t>
            </a:r>
            <a:endParaRPr lang="sk-SK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029201" y="1249321"/>
            <a:ext cx="3391468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sk-SK" sz="1200" dirty="0">
                <a:solidFill>
                  <a:srgbClr val="6F7072"/>
                </a:solidFill>
              </a:rPr>
              <a:t>Aby sme preniesli projekt Generali Balans do </a:t>
            </a:r>
            <a:r>
              <a:rPr lang="sk-SK" sz="1200" dirty="0" err="1">
                <a:solidFill>
                  <a:srgbClr val="6F7072"/>
                </a:solidFill>
              </a:rPr>
              <a:t>offline</a:t>
            </a:r>
            <a:r>
              <a:rPr lang="sk-SK" sz="1200" dirty="0">
                <a:solidFill>
                  <a:srgbClr val="6F7072"/>
                </a:solidFill>
              </a:rPr>
              <a:t> priestoru, v roku 2019 sme zorganizovali dva </a:t>
            </a:r>
            <a:r>
              <a:rPr lang="sk-SK" sz="1200" dirty="0" err="1">
                <a:solidFill>
                  <a:srgbClr val="6F7072"/>
                </a:solidFill>
              </a:rPr>
              <a:t>eventy</a:t>
            </a:r>
            <a:r>
              <a:rPr lang="sk-SK" sz="1200" dirty="0">
                <a:solidFill>
                  <a:srgbClr val="6F7072"/>
                </a:solidFill>
              </a:rPr>
              <a:t> </a:t>
            </a:r>
            <a:r>
              <a:rPr lang="sk-SK" sz="1200" b="1" dirty="0">
                <a:solidFill>
                  <a:srgbClr val="851514"/>
                </a:solidFill>
              </a:rPr>
              <a:t>Generali Balans </a:t>
            </a:r>
            <a:r>
              <a:rPr lang="sk-SK" sz="1200" b="1" dirty="0" err="1">
                <a:solidFill>
                  <a:srgbClr val="851514"/>
                </a:solidFill>
              </a:rPr>
              <a:t>Talks</a:t>
            </a:r>
            <a:r>
              <a:rPr lang="sk-SK" sz="1200" dirty="0" smtClean="0">
                <a:solidFill>
                  <a:srgbClr val="6F7072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endParaRPr lang="sk-SK" sz="1200" dirty="0">
              <a:solidFill>
                <a:srgbClr val="6F7072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1200" dirty="0" err="1">
                <a:solidFill>
                  <a:srgbClr val="6F7072"/>
                </a:solidFill>
              </a:rPr>
              <a:t>Fundované</a:t>
            </a:r>
            <a:r>
              <a:rPr lang="en-US" sz="1200" dirty="0">
                <a:solidFill>
                  <a:srgbClr val="6F7072"/>
                </a:solidFill>
              </a:rPr>
              <a:t> </a:t>
            </a:r>
            <a:r>
              <a:rPr lang="en-US" sz="1200" dirty="0" err="1">
                <a:solidFill>
                  <a:srgbClr val="6F7072"/>
                </a:solidFill>
              </a:rPr>
              <a:t>prednášky</a:t>
            </a:r>
            <a:r>
              <a:rPr lang="en-US" sz="1200" dirty="0">
                <a:solidFill>
                  <a:srgbClr val="6F7072"/>
                </a:solidFill>
              </a:rPr>
              <a:t> a </a:t>
            </a:r>
            <a:r>
              <a:rPr lang="en-US" sz="1200" dirty="0" err="1">
                <a:solidFill>
                  <a:srgbClr val="6F7072"/>
                </a:solidFill>
              </a:rPr>
              <a:t>živé</a:t>
            </a:r>
            <a:r>
              <a:rPr lang="en-US" sz="1200" dirty="0">
                <a:solidFill>
                  <a:srgbClr val="6F7072"/>
                </a:solidFill>
              </a:rPr>
              <a:t> </a:t>
            </a:r>
            <a:r>
              <a:rPr lang="en-US" sz="1200" dirty="0" err="1">
                <a:solidFill>
                  <a:srgbClr val="6F7072"/>
                </a:solidFill>
              </a:rPr>
              <a:t>diskusie</a:t>
            </a:r>
            <a:r>
              <a:rPr lang="en-US" sz="1200" dirty="0">
                <a:solidFill>
                  <a:srgbClr val="6F7072"/>
                </a:solidFill>
              </a:rPr>
              <a:t> </a:t>
            </a:r>
            <a:r>
              <a:rPr lang="sk-SK" sz="1200" dirty="0" smtClean="0">
                <a:solidFill>
                  <a:srgbClr val="6F7072"/>
                </a:solidFill>
              </a:rPr>
              <a:t>boli venované </a:t>
            </a:r>
            <a:r>
              <a:rPr lang="en-US" sz="1200" dirty="0" err="1" smtClean="0">
                <a:solidFill>
                  <a:srgbClr val="6F7072"/>
                </a:solidFill>
              </a:rPr>
              <a:t>zdravému</a:t>
            </a:r>
            <a:r>
              <a:rPr lang="en-US" sz="1200" dirty="0" smtClean="0">
                <a:solidFill>
                  <a:srgbClr val="6F7072"/>
                </a:solidFill>
              </a:rPr>
              <a:t> </a:t>
            </a:r>
            <a:r>
              <a:rPr lang="en-US" sz="1200" dirty="0" err="1">
                <a:solidFill>
                  <a:srgbClr val="6F7072"/>
                </a:solidFill>
              </a:rPr>
              <a:t>životnému</a:t>
            </a:r>
            <a:r>
              <a:rPr lang="en-US" sz="1200" dirty="0">
                <a:solidFill>
                  <a:srgbClr val="6F7072"/>
                </a:solidFill>
              </a:rPr>
              <a:t> </a:t>
            </a:r>
            <a:r>
              <a:rPr lang="en-US" sz="1200" dirty="0" err="1">
                <a:solidFill>
                  <a:srgbClr val="6F7072"/>
                </a:solidFill>
              </a:rPr>
              <a:t>štýlu</a:t>
            </a:r>
            <a:r>
              <a:rPr lang="en-US" sz="1200" dirty="0">
                <a:solidFill>
                  <a:srgbClr val="6F7072"/>
                </a:solidFill>
              </a:rPr>
              <a:t> z </a:t>
            </a:r>
            <a:r>
              <a:rPr lang="en-US" sz="1200" dirty="0" err="1">
                <a:solidFill>
                  <a:srgbClr val="6F7072"/>
                </a:solidFill>
              </a:rPr>
              <a:t>netuctového</a:t>
            </a:r>
            <a:r>
              <a:rPr lang="en-US" sz="1200" dirty="0">
                <a:solidFill>
                  <a:srgbClr val="6F7072"/>
                </a:solidFill>
              </a:rPr>
              <a:t> </a:t>
            </a:r>
            <a:r>
              <a:rPr lang="en-US" sz="1200" dirty="0" err="1">
                <a:solidFill>
                  <a:srgbClr val="6F7072"/>
                </a:solidFill>
              </a:rPr>
              <a:t>uhla</a:t>
            </a:r>
            <a:r>
              <a:rPr lang="en-US" sz="1200" dirty="0">
                <a:solidFill>
                  <a:srgbClr val="6F7072"/>
                </a:solidFill>
              </a:rPr>
              <a:t> </a:t>
            </a:r>
            <a:r>
              <a:rPr lang="en-US" sz="1200" dirty="0" err="1">
                <a:solidFill>
                  <a:srgbClr val="6F7072"/>
                </a:solidFill>
              </a:rPr>
              <a:t>pohľadu</a:t>
            </a:r>
            <a:r>
              <a:rPr lang="en-US" sz="1200" dirty="0">
                <a:solidFill>
                  <a:srgbClr val="6F7072"/>
                </a:solidFill>
              </a:rPr>
              <a:t> a </a:t>
            </a:r>
            <a:r>
              <a:rPr lang="en-US" sz="1200" dirty="0" smtClean="0">
                <a:solidFill>
                  <a:srgbClr val="6F7072"/>
                </a:solidFill>
              </a:rPr>
              <a:t>pre</a:t>
            </a:r>
            <a:r>
              <a:rPr lang="sk-SK" sz="1200" dirty="0" err="1" smtClean="0">
                <a:solidFill>
                  <a:srgbClr val="6F7072"/>
                </a:solidFill>
              </a:rPr>
              <a:t>pojili</a:t>
            </a:r>
            <a:r>
              <a:rPr lang="en-US" sz="1200" dirty="0" smtClean="0">
                <a:solidFill>
                  <a:srgbClr val="6F7072"/>
                </a:solidFill>
              </a:rPr>
              <a:t> </a:t>
            </a:r>
            <a:r>
              <a:rPr lang="en-US" sz="1200" dirty="0" err="1">
                <a:solidFill>
                  <a:srgbClr val="6F7072"/>
                </a:solidFill>
              </a:rPr>
              <a:t>vedu</a:t>
            </a:r>
            <a:r>
              <a:rPr lang="en-US" sz="1200" dirty="0">
                <a:solidFill>
                  <a:srgbClr val="6F7072"/>
                </a:solidFill>
              </a:rPr>
              <a:t> s </a:t>
            </a:r>
            <a:r>
              <a:rPr lang="en-US" sz="1200" dirty="0" err="1">
                <a:solidFill>
                  <a:srgbClr val="6F7072"/>
                </a:solidFill>
              </a:rPr>
              <a:t>každodenným</a:t>
            </a:r>
            <a:r>
              <a:rPr lang="en-US" sz="1200" dirty="0">
                <a:solidFill>
                  <a:srgbClr val="6F7072"/>
                </a:solidFill>
              </a:rPr>
              <a:t> </a:t>
            </a:r>
            <a:r>
              <a:rPr lang="en-US" sz="1200" dirty="0" err="1">
                <a:solidFill>
                  <a:srgbClr val="6F7072"/>
                </a:solidFill>
              </a:rPr>
              <a:t>životom</a:t>
            </a:r>
            <a:r>
              <a:rPr lang="en-US" sz="1200" dirty="0" smtClean="0">
                <a:solidFill>
                  <a:srgbClr val="6F7072"/>
                </a:solidFill>
              </a:rPr>
              <a:t>.</a:t>
            </a:r>
            <a:endParaRPr lang="sk-SK" sz="1200" dirty="0" smtClean="0">
              <a:solidFill>
                <a:srgbClr val="6F7072"/>
              </a:solidFill>
            </a:endParaRPr>
          </a:p>
          <a:p>
            <a:pPr algn="just">
              <a:spcBef>
                <a:spcPts val="600"/>
              </a:spcBef>
            </a:pPr>
            <a:endParaRPr lang="sk-SK" sz="1200" dirty="0">
              <a:solidFill>
                <a:srgbClr val="6F7072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sk-SK" sz="1200" dirty="0" smtClean="0">
                <a:solidFill>
                  <a:srgbClr val="6F7072"/>
                </a:solidFill>
              </a:rPr>
              <a:t>Spolu </a:t>
            </a:r>
            <a:r>
              <a:rPr lang="sk-SK" sz="1200" b="1" dirty="0" smtClean="0">
                <a:solidFill>
                  <a:srgbClr val="851514"/>
                </a:solidFill>
              </a:rPr>
              <a:t>271 hostí </a:t>
            </a:r>
            <a:r>
              <a:rPr lang="sk-SK" sz="1200" dirty="0" smtClean="0">
                <a:solidFill>
                  <a:srgbClr val="6F7072"/>
                </a:solidFill>
              </a:rPr>
              <a:t>sa zúčastnilo prvých dvoch </a:t>
            </a:r>
            <a:r>
              <a:rPr lang="sk-SK" sz="1200" dirty="0" err="1" smtClean="0">
                <a:solidFill>
                  <a:srgbClr val="6F7072"/>
                </a:solidFill>
              </a:rPr>
              <a:t>eventov</a:t>
            </a:r>
            <a:r>
              <a:rPr lang="sk-SK" sz="1200" dirty="0" smtClean="0">
                <a:solidFill>
                  <a:srgbClr val="6F7072"/>
                </a:solidFill>
              </a:rPr>
              <a:t>. Od zúčastnených sme dostali v dotazníkoch veľmi pozitívnu spätnú väzbu:</a:t>
            </a:r>
          </a:p>
          <a:p>
            <a:pPr algn="just">
              <a:spcBef>
                <a:spcPts val="600"/>
              </a:spcBef>
            </a:pPr>
            <a:r>
              <a:rPr lang="pl-PL" sz="1200" b="1" dirty="0" smtClean="0">
                <a:solidFill>
                  <a:srgbClr val="851514"/>
                </a:solidFill>
              </a:rPr>
              <a:t>96 </a:t>
            </a:r>
            <a:r>
              <a:rPr lang="pl-PL" sz="1200" b="1" dirty="0">
                <a:solidFill>
                  <a:srgbClr val="851514"/>
                </a:solidFill>
              </a:rPr>
              <a:t>% </a:t>
            </a:r>
            <a:r>
              <a:rPr lang="pl-PL" sz="1200" dirty="0">
                <a:solidFill>
                  <a:srgbClr val="6F7072"/>
                </a:solidFill>
              </a:rPr>
              <a:t>ľudí </a:t>
            </a:r>
            <a:r>
              <a:rPr lang="pl-PL" sz="1200" dirty="0" smtClean="0">
                <a:solidFill>
                  <a:srgbClr val="6F7072"/>
                </a:solidFill>
              </a:rPr>
              <a:t>bolo s </a:t>
            </a:r>
            <a:r>
              <a:rPr lang="pl-PL" sz="1200" dirty="0">
                <a:solidFill>
                  <a:srgbClr val="6F7072"/>
                </a:solidFill>
              </a:rPr>
              <a:t>podujatím </a:t>
            </a:r>
            <a:r>
              <a:rPr lang="pl-PL" sz="1200" dirty="0" smtClean="0">
                <a:solidFill>
                  <a:srgbClr val="6F7072"/>
                </a:solidFill>
              </a:rPr>
              <a:t>spokojných, z </a:t>
            </a:r>
            <a:r>
              <a:rPr lang="pl-PL" sz="1200" dirty="0">
                <a:solidFill>
                  <a:srgbClr val="6F7072"/>
                </a:solidFill>
              </a:rPr>
              <a:t>čoho </a:t>
            </a:r>
            <a:r>
              <a:rPr lang="pl-PL" sz="1200" b="1" dirty="0">
                <a:solidFill>
                  <a:srgbClr val="851514"/>
                </a:solidFill>
              </a:rPr>
              <a:t>46 % </a:t>
            </a:r>
            <a:r>
              <a:rPr lang="pl-PL" sz="1200" dirty="0" smtClean="0">
                <a:solidFill>
                  <a:srgbClr val="6F7072"/>
                </a:solidFill>
              </a:rPr>
              <a:t>bolo nadmieru spokojných.</a:t>
            </a:r>
            <a:endParaRPr lang="en-US" sz="1200" dirty="0">
              <a:solidFill>
                <a:srgbClr val="6F7072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" b="16934"/>
          <a:stretch/>
        </p:blipFill>
        <p:spPr>
          <a:xfrm>
            <a:off x="481094" y="824004"/>
            <a:ext cx="2514587" cy="126280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6" b="9563"/>
          <a:stretch/>
        </p:blipFill>
        <p:spPr>
          <a:xfrm>
            <a:off x="481094" y="3738288"/>
            <a:ext cx="2517879" cy="129694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11" y="824004"/>
            <a:ext cx="1447999" cy="217168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1"/>
          <a:stretch/>
        </p:blipFill>
        <p:spPr>
          <a:xfrm>
            <a:off x="481094" y="2173117"/>
            <a:ext cx="2514588" cy="147886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3" r="12181"/>
          <a:stretch/>
        </p:blipFill>
        <p:spPr>
          <a:xfrm>
            <a:off x="3075611" y="3036627"/>
            <a:ext cx="1448000" cy="19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4294967295"/>
          </p:nvPr>
        </p:nvSpPr>
        <p:spPr>
          <a:xfrm>
            <a:off x="8943975" y="204788"/>
            <a:ext cx="200025" cy="134937"/>
          </a:xfrm>
        </p:spPr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13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255241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2000" b="1" dirty="0" smtClean="0"/>
              <a:t>PRIESKUM</a:t>
            </a:r>
            <a:r>
              <a:rPr lang="sk-SK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sk-SK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2</a:t>
            </a:fld>
            <a:endParaRPr lang="it-IT" altLang="en-US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990158"/>
            <a:ext cx="9144000" cy="5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400" b="0" i="0" kern="1200" baseline="0">
                <a:solidFill>
                  <a:srgbClr val="C21C1D"/>
                </a:solidFill>
                <a:latin typeface="Arial"/>
                <a:ea typeface="+mj-ea"/>
                <a:cs typeface="Arial Italic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Arial" pitchFamily="34" charset="0"/>
                <a:ea typeface="Arial Italic"/>
                <a:cs typeface="Arial Italic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Arial" pitchFamily="34" charset="0"/>
                <a:ea typeface="Arial Italic"/>
                <a:cs typeface="Arial Italic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Arial" pitchFamily="34" charset="0"/>
                <a:ea typeface="Arial Italic"/>
                <a:cs typeface="Arial Italic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Arial" pitchFamily="34" charset="0"/>
                <a:ea typeface="Arial Italic"/>
                <a:cs typeface="Arial Italic"/>
              </a:defRPr>
            </a:lvl5pPr>
            <a:lvl6pPr marL="4572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Arial" pitchFamily="34" charset="0"/>
                <a:ea typeface="Arial Italic"/>
                <a:cs typeface="Arial Italic"/>
              </a:defRPr>
            </a:lvl6pPr>
            <a:lvl7pPr marL="9144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Arial" pitchFamily="34" charset="0"/>
                <a:ea typeface="Arial Italic"/>
                <a:cs typeface="Arial Italic"/>
              </a:defRPr>
            </a:lvl7pPr>
            <a:lvl8pPr marL="13716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Arial" pitchFamily="34" charset="0"/>
                <a:ea typeface="Arial Italic"/>
                <a:cs typeface="Arial Italic"/>
              </a:defRPr>
            </a:lvl8pPr>
            <a:lvl9pPr marL="18288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Arial" pitchFamily="34" charset="0"/>
                <a:ea typeface="Arial Italic"/>
                <a:cs typeface="Arial Italic"/>
              </a:defRPr>
            </a:lvl9pPr>
          </a:lstStyle>
          <a:p>
            <a:pPr algn="ctr"/>
            <a:r>
              <a:rPr lang="sk-S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 dve tretiny slovenských užívateľov sú informácie o prevencii dôležité.           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596398" y="4148500"/>
            <a:ext cx="8142791" cy="501472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 Regular"/>
                <a:ea typeface="Arial Regular"/>
                <a:cs typeface="Arial Regular"/>
              </a:defRPr>
            </a:lvl9pPr>
          </a:lstStyle>
          <a:p>
            <a:pPr algn="ctr"/>
            <a:r>
              <a:rPr lang="sk-SK" sz="1000" i="1" dirty="0" smtClean="0"/>
              <a:t>O44. Nakoľko je pre vás dôležité, aby vám vaša poisťovňa poskytovala informácie a rady, ako zvládať riziká a žiť bezpečnejšie?</a:t>
            </a:r>
            <a:endParaRPr lang="en-US" sz="1000" i="1" dirty="0"/>
          </a:p>
        </p:txBody>
      </p:sp>
      <p:graphicFrame>
        <p:nvGraphicFramePr>
          <p:cNvPr id="18" name="Chart 10" descr="orlink:ORRange1944@'PREVENTION IMPORTANCE'!$C$13:$E$13€0€0€€0€0€0€0€€0"/>
          <p:cNvGraphicFramePr/>
          <p:nvPr>
            <p:extLst>
              <p:ext uri="{D42A27DB-BD31-4B8C-83A1-F6EECF244321}">
                <p14:modId xmlns:p14="http://schemas.microsoft.com/office/powerpoint/2010/main" val="4253846819"/>
              </p:ext>
            </p:extLst>
          </p:nvPr>
        </p:nvGraphicFramePr>
        <p:xfrm>
          <a:off x="2131222" y="1921135"/>
          <a:ext cx="4492862" cy="1755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1"/>
          <p:cNvSpPr txBox="1"/>
          <p:nvPr/>
        </p:nvSpPr>
        <p:spPr>
          <a:xfrm>
            <a:off x="2379558" y="1718893"/>
            <a:ext cx="411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1400" i="1" dirty="0" smtClean="0">
                <a:solidFill>
                  <a:schemeClr val="bg1">
                    <a:lumMod val="50000"/>
                  </a:schemeClr>
                </a:solidFill>
              </a:rPr>
              <a:t>Dostávať informácie ako zvládať riziká a žiť bezpečnejšie je pre mňa dôležité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4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3</a:t>
            </a:fld>
            <a:endParaRPr lang="it-IT" altLang="en-US"/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418094"/>
          </a:xfrm>
        </p:spPr>
        <p:txBody>
          <a:bodyPr/>
          <a:lstStyle/>
          <a:p>
            <a:r>
              <a:rPr lang="sk-SK" sz="2000" b="1" dirty="0" smtClean="0"/>
              <a:t>PROJEKT</a:t>
            </a:r>
            <a:br>
              <a:rPr lang="sk-SK" sz="2000" b="1" dirty="0" smtClean="0"/>
            </a:br>
            <a:endParaRPr lang="sk-SK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321" y="899563"/>
            <a:ext cx="5867177" cy="248931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57934" y="3658594"/>
            <a:ext cx="7981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sz="12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Preto je tu Generali Balans. Cieľom </a:t>
            </a:r>
            <a:r>
              <a:rPr lang="sk-SK" sz="12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tohto projektu a blogu je prevencia a to nielen v oblasti zdravia</a:t>
            </a:r>
            <a:r>
              <a:rPr lang="sk-SK" sz="12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algn="ctr">
              <a:spcAft>
                <a:spcPts val="600"/>
              </a:spcAft>
            </a:pPr>
            <a:r>
              <a:rPr lang="sk-SK" sz="12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 spolupráci s odborníkmi, vedcami a inšpiratívnymi osobnosťami prinášame </a:t>
            </a:r>
            <a:r>
              <a:rPr lang="sk-SK" sz="12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overené tipy na vyvážený </a:t>
            </a:r>
            <a:r>
              <a:rPr lang="sk-SK" sz="125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život.</a:t>
            </a:r>
          </a:p>
        </p:txBody>
      </p:sp>
    </p:spTree>
    <p:extLst>
      <p:ext uri="{BB962C8B-B14F-4D97-AF65-F5344CB8AC3E}">
        <p14:creationId xmlns:p14="http://schemas.microsoft.com/office/powerpoint/2010/main" val="3097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4</a:t>
            </a:fld>
            <a:endParaRPr lang="it-IT" altLang="en-US"/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418094"/>
          </a:xfrm>
        </p:spPr>
        <p:txBody>
          <a:bodyPr/>
          <a:lstStyle/>
          <a:p>
            <a:r>
              <a:rPr lang="sk-SK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GENERALI BALANS </a:t>
            </a:r>
            <a:r>
              <a:rPr lang="sk-SK" sz="2000" b="1" dirty="0" smtClean="0"/>
              <a:t>KOMUNIKAČNÉ KANÁLY</a:t>
            </a:r>
            <a:endParaRPr lang="sk-SK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273450" y="1082943"/>
            <a:ext cx="380849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k-SK" sz="1600" b="1" dirty="0" smtClean="0"/>
              <a:t>blog</a:t>
            </a:r>
            <a:r>
              <a:rPr lang="sk-SK" sz="1600" dirty="0" smtClean="0"/>
              <a:t> </a:t>
            </a:r>
            <a:r>
              <a:rPr lang="sk-SK" sz="1600" dirty="0" smtClean="0">
                <a:hlinkClick r:id="rId3"/>
              </a:rPr>
              <a:t>www.generalibalans.sk</a:t>
            </a:r>
            <a:endParaRPr lang="sk-SK" sz="1600" dirty="0" smtClean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k-SK" sz="1600" b="1" dirty="0" err="1"/>
              <a:t>Instagram</a:t>
            </a:r>
            <a:r>
              <a:rPr lang="sk-SK" sz="1600" dirty="0"/>
              <a:t> </a:t>
            </a:r>
            <a:r>
              <a:rPr lang="sk-SK" sz="1600" dirty="0" err="1"/>
              <a:t>Generali.Balans</a:t>
            </a:r>
            <a:endParaRPr lang="sk-SK" sz="1600" dirty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k-SK" sz="1600" b="1" dirty="0"/>
              <a:t>Facebook</a:t>
            </a:r>
            <a:r>
              <a:rPr lang="sk-SK" sz="1600" dirty="0"/>
              <a:t> Generali 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k-SK" sz="1600" b="1" dirty="0" err="1" smtClean="0"/>
              <a:t>Youtube</a:t>
            </a:r>
            <a:r>
              <a:rPr lang="sk-SK" sz="1600" dirty="0" smtClean="0"/>
              <a:t> </a:t>
            </a:r>
            <a:r>
              <a:rPr lang="sk-SK" sz="1600" dirty="0"/>
              <a:t>Generali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k-SK" sz="1600" b="1" dirty="0" err="1"/>
              <a:t>N</a:t>
            </a:r>
            <a:r>
              <a:rPr lang="sk-SK" sz="1600" b="1" dirty="0" err="1" smtClean="0"/>
              <a:t>ewsletter</a:t>
            </a:r>
            <a:r>
              <a:rPr lang="sk-SK" sz="1600" b="1" dirty="0" smtClean="0"/>
              <a:t> </a:t>
            </a:r>
            <a:endParaRPr lang="en-US" sz="1600" b="1" dirty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k-SK" sz="1600" b="1" dirty="0" smtClean="0"/>
              <a:t>Spotify</a:t>
            </a:r>
            <a:r>
              <a:rPr lang="sk-SK" sz="1600" dirty="0" smtClean="0"/>
              <a:t> Generali Balans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k-SK" sz="1600" b="1" dirty="0" smtClean="0"/>
              <a:t>Program pre zamestnancov </a:t>
            </a:r>
            <a:r>
              <a:rPr lang="sk-SK" sz="1600" dirty="0" smtClean="0"/>
              <a:t>Generali Balans</a:t>
            </a:r>
            <a:endParaRPr lang="en-US" sz="1600" dirty="0"/>
          </a:p>
        </p:txBody>
      </p:sp>
      <p:sp>
        <p:nvSpPr>
          <p:cNvPr id="10" name="Obdĺžnik 9"/>
          <p:cNvSpPr/>
          <p:nvPr/>
        </p:nvSpPr>
        <p:spPr>
          <a:xfrm>
            <a:off x="8191901" y="4426931"/>
            <a:ext cx="765527" cy="572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487" y="1027286"/>
            <a:ext cx="3161140" cy="150384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5"/>
          <a:srcRect l="3154" r="4771"/>
          <a:stretch/>
        </p:blipFill>
        <p:spPr>
          <a:xfrm>
            <a:off x="6006330" y="2638625"/>
            <a:ext cx="3031338" cy="213814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6"/>
          <a:srcRect b="1658"/>
          <a:stretch/>
        </p:blipFill>
        <p:spPr>
          <a:xfrm>
            <a:off x="3958575" y="2695903"/>
            <a:ext cx="1967515" cy="210270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7"/>
          <a:srcRect l="2172" r="989"/>
          <a:stretch/>
        </p:blipFill>
        <p:spPr>
          <a:xfrm>
            <a:off x="7152900" y="1048406"/>
            <a:ext cx="1892595" cy="14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5</a:t>
            </a:fld>
            <a:endParaRPr lang="it-IT" altLang="en-US"/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74300" y="338907"/>
            <a:ext cx="8254999" cy="671781"/>
          </a:xfrm>
        </p:spPr>
        <p:txBody>
          <a:bodyPr/>
          <a:lstStyle/>
          <a:p>
            <a:r>
              <a:rPr lang="sk-SK" sz="2000" b="1" dirty="0" smtClean="0"/>
              <a:t>GENERALI BALANS BLOG</a:t>
            </a:r>
            <a:br>
              <a:rPr lang="sk-SK" sz="2000" b="1" dirty="0" smtClean="0"/>
            </a:br>
            <a:r>
              <a:rPr lang="sk-SK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HLAVNÉ KATEGÓRIE A ROZHOVORY</a:t>
            </a:r>
            <a:r>
              <a:rPr lang="sk-SK" sz="2000" b="1" dirty="0" smtClean="0"/>
              <a:t/>
            </a:r>
            <a:br>
              <a:rPr lang="sk-SK" sz="2000" b="1" dirty="0" smtClean="0"/>
            </a:br>
            <a:endParaRPr lang="sk-SK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422890" y="3739087"/>
            <a:ext cx="123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 smtClean="0">
                <a:solidFill>
                  <a:srgbClr val="C00000"/>
                </a:solidFill>
              </a:rPr>
              <a:t>Zdravý tanier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996381" y="3747231"/>
            <a:ext cx="129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 smtClean="0">
                <a:solidFill>
                  <a:srgbClr val="C00000"/>
                </a:solidFill>
              </a:rPr>
              <a:t>Vitalita a pohyb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630207" y="3760352"/>
            <a:ext cx="1291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 smtClean="0">
                <a:solidFill>
                  <a:srgbClr val="C00000"/>
                </a:solidFill>
              </a:rPr>
              <a:t>Cestovanie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5303975" y="3760352"/>
            <a:ext cx="130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 smtClean="0">
                <a:solidFill>
                  <a:srgbClr val="C00000"/>
                </a:solidFill>
              </a:rPr>
              <a:t>Dobré tipy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r="26535"/>
          <a:stretch/>
        </p:blipFill>
        <p:spPr>
          <a:xfrm>
            <a:off x="422889" y="1181979"/>
            <a:ext cx="1254642" cy="253299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145" y="1190123"/>
            <a:ext cx="1280659" cy="2548964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5"/>
          <a:srcRect l="5264" r="2417"/>
          <a:stretch/>
        </p:blipFill>
        <p:spPr>
          <a:xfrm>
            <a:off x="3630208" y="1181979"/>
            <a:ext cx="1291058" cy="2532994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6"/>
          <a:srcRect l="13217"/>
          <a:stretch/>
        </p:blipFill>
        <p:spPr>
          <a:xfrm>
            <a:off x="5303975" y="1181979"/>
            <a:ext cx="1307433" cy="2532994"/>
          </a:xfrm>
          <a:prstGeom prst="rect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7453490" y="3759747"/>
            <a:ext cx="133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 smtClean="0">
                <a:solidFill>
                  <a:srgbClr val="C00000"/>
                </a:solidFill>
              </a:rPr>
              <a:t>Rozhovory a podcasty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6822319" y="2279939"/>
            <a:ext cx="323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rgbClr val="C00000"/>
                </a:solidFill>
              </a:rPr>
              <a:t>+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18" name="Obrázok 17"/>
          <p:cNvPicPr>
            <a:picLocks noChangeAspect="1"/>
          </p:cNvPicPr>
          <p:nvPr/>
        </p:nvPicPr>
        <p:blipFill rotWithShape="1">
          <a:blip r:embed="rId7"/>
          <a:srcRect t="6945"/>
          <a:stretch/>
        </p:blipFill>
        <p:spPr>
          <a:xfrm>
            <a:off x="7448131" y="1172303"/>
            <a:ext cx="1341700" cy="254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6</a:t>
            </a:fld>
            <a:endParaRPr lang="it-IT" altLang="en-US"/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418094"/>
          </a:xfrm>
        </p:spPr>
        <p:txBody>
          <a:bodyPr/>
          <a:lstStyle/>
          <a:p>
            <a:r>
              <a:rPr lang="sk-SK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GENERALI BALANS </a:t>
            </a:r>
            <a:r>
              <a:rPr lang="sk-SK" sz="2000" b="1" dirty="0"/>
              <a:t>BLOG</a:t>
            </a:r>
            <a:br>
              <a:rPr lang="sk-SK" sz="2000" b="1" dirty="0"/>
            </a:br>
            <a:r>
              <a:rPr lang="sk-SK" sz="1600" dirty="0" smtClean="0">
                <a:solidFill>
                  <a:srgbClr val="CC6600"/>
                </a:solidFill>
                <a:hlinkClick r:id="rId3"/>
              </a:rPr>
              <a:t>www.generalibalans.sk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b="1" dirty="0" smtClean="0"/>
              <a:t/>
            </a:r>
            <a:br>
              <a:rPr lang="sk-SK" sz="2000" b="1" dirty="0" smtClean="0"/>
            </a:br>
            <a:r>
              <a:rPr lang="sk-S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sk-S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sk-SK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630893" y="1040006"/>
            <a:ext cx="354771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>
                <a:solidFill>
                  <a:srgbClr val="752127"/>
                </a:solidFill>
              </a:rPr>
              <a:t>Dáta za rok 2020</a:t>
            </a:r>
          </a:p>
          <a:p>
            <a:endParaRPr lang="sk-SK" sz="1400" b="1" dirty="0" smtClean="0">
              <a:solidFill>
                <a:srgbClr val="752127"/>
              </a:solidFill>
            </a:endParaRPr>
          </a:p>
          <a:p>
            <a:r>
              <a:rPr lang="sk-SK" sz="1400" b="1" dirty="0" smtClean="0">
                <a:solidFill>
                  <a:srgbClr val="752127"/>
                </a:solidFill>
              </a:rPr>
              <a:t>Obsah: </a:t>
            </a:r>
          </a:p>
          <a:p>
            <a:r>
              <a:rPr lang="sk-SK" sz="1400" dirty="0" smtClean="0">
                <a:solidFill>
                  <a:schemeClr val="bg1">
                    <a:lumMod val="50000"/>
                  </a:schemeClr>
                </a:solidFill>
              </a:rPr>
              <a:t>7 mesačných tém, 145 </a:t>
            </a:r>
            <a:r>
              <a:rPr lang="sk-SK" sz="1400" dirty="0">
                <a:solidFill>
                  <a:schemeClr val="bg1">
                    <a:lumMod val="50000"/>
                  </a:schemeClr>
                </a:solidFill>
              </a:rPr>
              <a:t>článkov, 7 podcastov</a:t>
            </a:r>
            <a:endParaRPr lang="sk-SK" sz="1400" dirty="0">
              <a:solidFill>
                <a:srgbClr val="752127"/>
              </a:solidFill>
            </a:endParaRPr>
          </a:p>
          <a:p>
            <a:endParaRPr lang="sk-SK" sz="1400" b="1" dirty="0" smtClean="0">
              <a:solidFill>
                <a:srgbClr val="752127"/>
              </a:solidFill>
            </a:endParaRPr>
          </a:p>
          <a:p>
            <a:r>
              <a:rPr lang="sk-SK" sz="1400" b="1" dirty="0" smtClean="0">
                <a:solidFill>
                  <a:srgbClr val="752127"/>
                </a:solidFill>
              </a:rPr>
              <a:t>Type </a:t>
            </a:r>
            <a:r>
              <a:rPr lang="sk-SK" sz="1400" b="1" dirty="0">
                <a:solidFill>
                  <a:srgbClr val="752127"/>
                </a:solidFill>
              </a:rPr>
              <a:t>of </a:t>
            </a:r>
            <a:r>
              <a:rPr lang="sk-SK" sz="1400" b="1" dirty="0" err="1">
                <a:solidFill>
                  <a:srgbClr val="752127"/>
                </a:solidFill>
              </a:rPr>
              <a:t>content</a:t>
            </a:r>
            <a:r>
              <a:rPr lang="sk-SK" sz="1400" b="1" dirty="0">
                <a:solidFill>
                  <a:srgbClr val="752127"/>
                </a:solidFill>
              </a:rPr>
              <a:t>:</a:t>
            </a:r>
          </a:p>
          <a:p>
            <a:r>
              <a:rPr lang="sk-SK" sz="1400" dirty="0" smtClean="0">
                <a:solidFill>
                  <a:schemeClr val="bg1">
                    <a:lumMod val="50000"/>
                  </a:schemeClr>
                </a:solidFill>
              </a:rPr>
              <a:t>Blogy, Videá, Recepty, Rozhovory, </a:t>
            </a:r>
            <a:r>
              <a:rPr lang="sk-SK" sz="1400" dirty="0" err="1" smtClean="0">
                <a:solidFill>
                  <a:schemeClr val="bg1">
                    <a:lumMod val="50000"/>
                  </a:schemeClr>
                </a:solidFill>
              </a:rPr>
              <a:t>Infografiky</a:t>
            </a:r>
            <a:r>
              <a:rPr lang="sk-SK" sz="1400" dirty="0" smtClean="0">
                <a:solidFill>
                  <a:schemeClr val="bg1">
                    <a:lumMod val="50000"/>
                  </a:schemeClr>
                </a:solidFill>
              </a:rPr>
              <a:t>, Podcasty</a:t>
            </a:r>
            <a:endParaRPr lang="sk-SK" sz="1400" dirty="0" smtClean="0">
              <a:solidFill>
                <a:schemeClr val="bg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r>
              <a:rPr lang="sk-SK" sz="1400" dirty="0" smtClean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endParaRPr lang="sk-SK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sk-SK" sz="1400" b="1" dirty="0" smtClean="0">
                <a:solidFill>
                  <a:srgbClr val="752127"/>
                </a:solidFill>
              </a:rPr>
              <a:t>Návštevnosť: </a:t>
            </a:r>
            <a:r>
              <a:rPr lang="sk-SK" sz="1400" b="1" dirty="0">
                <a:solidFill>
                  <a:schemeClr val="bg1">
                    <a:lumMod val="50000"/>
                  </a:schemeClr>
                </a:solidFill>
              </a:rPr>
              <a:t>357 726 </a:t>
            </a:r>
            <a:r>
              <a:rPr lang="sk-SK" sz="1400" b="1" dirty="0" smtClean="0">
                <a:solidFill>
                  <a:schemeClr val="bg1">
                    <a:lumMod val="50000"/>
                  </a:schemeClr>
                </a:solidFill>
              </a:rPr>
              <a:t>návštevníkov</a:t>
            </a:r>
          </a:p>
          <a:p>
            <a:endParaRPr lang="sk-SK" sz="1400" b="1" dirty="0" smtClean="0">
              <a:solidFill>
                <a:srgbClr val="752127"/>
              </a:solidFill>
            </a:endParaRPr>
          </a:p>
          <a:p>
            <a:r>
              <a:rPr lang="sk-SK" sz="1400" b="1" dirty="0" smtClean="0">
                <a:solidFill>
                  <a:srgbClr val="752127"/>
                </a:solidFill>
              </a:rPr>
              <a:t>Priemerný čas strávený na blogu: </a:t>
            </a:r>
          </a:p>
          <a:p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minúty a 7 sekúnd</a:t>
            </a:r>
            <a:endParaRPr lang="sk-SK" sz="1400" dirty="0" smtClean="0">
              <a:solidFill>
                <a:srgbClr val="752127"/>
              </a:solidFill>
            </a:endParaRPr>
          </a:p>
          <a:p>
            <a:endParaRPr lang="sk-SK" sz="1400" b="1" dirty="0" smtClean="0">
              <a:solidFill>
                <a:srgbClr val="752127"/>
              </a:solidFill>
            </a:endParaRPr>
          </a:p>
          <a:p>
            <a:r>
              <a:rPr lang="sk-SK" sz="1400" b="1" dirty="0" smtClean="0">
                <a:solidFill>
                  <a:srgbClr val="752127"/>
                </a:solidFill>
              </a:rPr>
              <a:t>Podcasty: </a:t>
            </a:r>
          </a:p>
          <a:p>
            <a:r>
              <a:rPr lang="sk-SK" sz="1400" dirty="0">
                <a:solidFill>
                  <a:schemeClr val="bg1">
                    <a:lumMod val="50000"/>
                  </a:schemeClr>
                </a:solidFill>
              </a:rPr>
              <a:t>4 </a:t>
            </a:r>
            <a:r>
              <a:rPr lang="sk-SK" sz="1400" dirty="0" smtClean="0">
                <a:solidFill>
                  <a:schemeClr val="bg1">
                    <a:lumMod val="50000"/>
                  </a:schemeClr>
                </a:solidFill>
              </a:rPr>
              <a:t>107 vypočutí</a:t>
            </a:r>
            <a:endParaRPr lang="sk-SK" sz="1400" b="1" dirty="0" smtClean="0">
              <a:solidFill>
                <a:srgbClr val="752127"/>
              </a:solidFill>
            </a:endParaRPr>
          </a:p>
          <a:p>
            <a:endParaRPr lang="sk-SK" sz="1400" dirty="0">
              <a:solidFill>
                <a:srgbClr val="752127"/>
              </a:solidFill>
            </a:endParaRPr>
          </a:p>
          <a:p>
            <a:endParaRPr lang="sk-SK" sz="1400" dirty="0">
              <a:solidFill>
                <a:srgbClr val="752127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2" y="1196955"/>
            <a:ext cx="3966866" cy="34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4300" y="338907"/>
            <a:ext cx="8254999" cy="59761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sk-SK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GENERALI BALANS </a:t>
            </a:r>
            <a:r>
              <a:rPr lang="sk-SK" sz="2000" b="1" dirty="0" smtClean="0"/>
              <a:t>ODBORNÁ SPOLUPRÁCA</a:t>
            </a:r>
            <a:endParaRPr lang="sk-SK" sz="2000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7</a:t>
            </a:fld>
            <a:endParaRPr lang="it-IT" altLang="en-US"/>
          </a:p>
        </p:txBody>
      </p:sp>
      <p:pic>
        <p:nvPicPr>
          <p:cNvPr id="20" name="Picture 2" descr="VÃ½sledok vyhÄ¾adÃ¡vania obrÃ¡zkov pre dopyt biomedicinske cen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0" y="2768854"/>
            <a:ext cx="1604383" cy="161369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ok vyhÄ¾adÃ¡vania obrÃ¡zkov pre dopyt biomedicinske cent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97" y="2695112"/>
            <a:ext cx="2690107" cy="17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Ã½sledok vyhÄ¾adÃ¡vania obrÃ¡zkov pre dopyt ukropco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675" y="2695111"/>
            <a:ext cx="3151741" cy="17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05580" y="1005201"/>
            <a:ext cx="803622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100" dirty="0">
                <a:solidFill>
                  <a:schemeClr val="bg1">
                    <a:lumMod val="50000"/>
                  </a:schemeClr>
                </a:solidFill>
              </a:rPr>
              <a:t>Na Generali Balans spolupracujeme s renomovaným vedeckým pracoviskom SAV, ktoré sa venuje </a:t>
            </a:r>
            <a:r>
              <a:rPr lang="sk-SK" sz="1100" b="1" dirty="0">
                <a:solidFill>
                  <a:srgbClr val="C21C1D"/>
                </a:solidFill>
                <a:latin typeface="Arial"/>
                <a:ea typeface="+mj-ea"/>
                <a:cs typeface="Arial Italic"/>
              </a:rPr>
              <a:t>biomedicínskemu výskumu </a:t>
            </a:r>
            <a:r>
              <a:rPr lang="sk-SK" sz="1100" dirty="0">
                <a:solidFill>
                  <a:schemeClr val="bg1">
                    <a:lumMod val="50000"/>
                  </a:schemeClr>
                </a:solidFill>
              </a:rPr>
              <a:t>v oblasti vplyvu životného štýlu na zdravie, kvalitu života a riziko vzniku ochorení</a:t>
            </a:r>
            <a:r>
              <a:rPr lang="sk-SK" sz="11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just"/>
            <a:endParaRPr lang="sk-SK" sz="1100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sk-SK" sz="1100" dirty="0">
                <a:solidFill>
                  <a:schemeClr val="bg1">
                    <a:lumMod val="50000"/>
                  </a:schemeClr>
                </a:solidFill>
              </a:rPr>
              <a:t>Cieľom našej spolupráce je prinášať aktuálne a </a:t>
            </a:r>
            <a:r>
              <a:rPr lang="sk-SK" sz="1100" b="1" dirty="0">
                <a:solidFill>
                  <a:srgbClr val="C21C1D"/>
                </a:solidFill>
                <a:latin typeface="Arial"/>
                <a:ea typeface="+mj-ea"/>
                <a:cs typeface="Arial Italic"/>
              </a:rPr>
              <a:t>vedecky overené informácie a rady</a:t>
            </a:r>
            <a:r>
              <a:rPr lang="sk-SK" sz="1100" dirty="0">
                <a:solidFill>
                  <a:schemeClr val="bg1">
                    <a:lumMod val="50000"/>
                  </a:schemeClr>
                </a:solidFill>
              </a:rPr>
              <a:t> pre zlepšenie zdravia v zrozumiteľnej podobe. Odborníci z BMC SAV, ktorí sa s vami podelia o svoje vedomosti, posúvajú hranice medicínskeho výskumu a praxe. Civilizačné ochorenia, ktorými sa zaoberajú, sú jednou z najväčších výziev súčasnosti. Našou spoločnou ambíciou je </a:t>
            </a:r>
            <a:r>
              <a:rPr lang="sk-SK" sz="1100" b="1" dirty="0">
                <a:solidFill>
                  <a:srgbClr val="C21C1D"/>
                </a:solidFill>
                <a:latin typeface="Arial"/>
                <a:ea typeface="+mj-ea"/>
                <a:cs typeface="Arial Italic"/>
              </a:rPr>
              <a:t>prevencia</a:t>
            </a:r>
            <a:r>
              <a:rPr lang="sk-SK" sz="1100" dirty="0">
                <a:solidFill>
                  <a:schemeClr val="bg1">
                    <a:lumMod val="50000"/>
                  </a:schemeClr>
                </a:solidFill>
              </a:rPr>
              <a:t> týchto ochorení a zlepšovanie zdravia ľudí.</a:t>
            </a:r>
          </a:p>
        </p:txBody>
      </p:sp>
    </p:spTree>
    <p:extLst>
      <p:ext uri="{BB962C8B-B14F-4D97-AF65-F5344CB8AC3E}">
        <p14:creationId xmlns:p14="http://schemas.microsoft.com/office/powerpoint/2010/main" val="15717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8</a:t>
            </a:fld>
            <a:endParaRPr lang="it-IT" altLang="en-US"/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64294" y="338908"/>
            <a:ext cx="8254999" cy="418094"/>
          </a:xfrm>
        </p:spPr>
        <p:txBody>
          <a:bodyPr/>
          <a:lstStyle/>
          <a:p>
            <a:r>
              <a:rPr lang="sk-SK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GENERALI BALANS </a:t>
            </a:r>
            <a:r>
              <a:rPr lang="sk-SK" sz="2000" b="1" dirty="0" smtClean="0"/>
              <a:t>FACEBOOK</a:t>
            </a:r>
            <a:br>
              <a:rPr lang="sk-SK" sz="2000" b="1" dirty="0" smtClean="0"/>
            </a:br>
            <a:r>
              <a:rPr lang="sk-SK" sz="1400" dirty="0" smtClean="0">
                <a:hlinkClick r:id="rId3"/>
              </a:rPr>
              <a:t>www.facebook.com/generali.poistovna</a:t>
            </a:r>
            <a:r>
              <a:rPr lang="sk-SK" sz="2000" b="1" dirty="0" smtClean="0"/>
              <a:t/>
            </a:r>
            <a:br>
              <a:rPr lang="sk-SK" sz="2000" b="1" dirty="0" smtClean="0"/>
            </a:br>
            <a:endParaRPr lang="sk-SK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/>
          <a:srcRect l="31781" t="18380" r="39829" b="26478"/>
          <a:stretch/>
        </p:blipFill>
        <p:spPr>
          <a:xfrm>
            <a:off x="2201605" y="1168137"/>
            <a:ext cx="1705822" cy="1863673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5"/>
          <a:srcRect l="31865" t="35706" r="40000" b="4482"/>
          <a:stretch/>
        </p:blipFill>
        <p:spPr>
          <a:xfrm>
            <a:off x="582750" y="3133078"/>
            <a:ext cx="1500076" cy="1793766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7" name="BlokTextu 16"/>
          <p:cNvSpPr txBox="1"/>
          <p:nvPr/>
        </p:nvSpPr>
        <p:spPr>
          <a:xfrm>
            <a:off x="4122349" y="1984124"/>
            <a:ext cx="4308862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sk-SK" sz="1100" b="1" dirty="0" smtClean="0">
                <a:solidFill>
                  <a:srgbClr val="C21B17"/>
                </a:solidFill>
              </a:rPr>
              <a:t>Dáta za rok 2020</a:t>
            </a:r>
          </a:p>
          <a:p>
            <a:pPr>
              <a:spcBef>
                <a:spcPts val="400"/>
              </a:spcBef>
            </a:pPr>
            <a:endParaRPr lang="sk-SK" sz="1100" b="1" dirty="0">
              <a:solidFill>
                <a:srgbClr val="C21B17"/>
              </a:solidFill>
            </a:endParaRPr>
          </a:p>
          <a:p>
            <a:pPr>
              <a:spcBef>
                <a:spcPts val="400"/>
              </a:spcBef>
            </a:pPr>
            <a:r>
              <a:rPr lang="sk-SK" sz="1100" b="1" dirty="0" smtClean="0">
                <a:solidFill>
                  <a:srgbClr val="8E1230"/>
                </a:solidFill>
              </a:rPr>
              <a:t>Obsah: </a:t>
            </a:r>
            <a:r>
              <a:rPr lang="sk-SK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134 príspevkov</a:t>
            </a:r>
          </a:p>
          <a:p>
            <a:pPr>
              <a:spcBef>
                <a:spcPts val="400"/>
              </a:spcBef>
            </a:pPr>
            <a:r>
              <a:rPr lang="sk-SK" sz="1100" b="1" dirty="0" err="1" smtClean="0">
                <a:solidFill>
                  <a:srgbClr val="8E1230"/>
                </a:solidFill>
              </a:rPr>
              <a:t>Reach</a:t>
            </a:r>
            <a:r>
              <a:rPr lang="sk-SK" sz="1100" b="1" dirty="0" smtClean="0">
                <a:solidFill>
                  <a:srgbClr val="8E1230"/>
                </a:solidFill>
              </a:rPr>
              <a:t>: </a:t>
            </a:r>
            <a:r>
              <a:rPr lang="sk-SK" sz="1100" b="1" dirty="0">
                <a:solidFill>
                  <a:schemeClr val="bg1">
                    <a:lumMod val="50000"/>
                  </a:schemeClr>
                </a:solidFill>
              </a:rPr>
              <a:t>825 </a:t>
            </a:r>
            <a:r>
              <a:rPr lang="sk-SK" sz="1100" b="1" dirty="0" smtClean="0">
                <a:solidFill>
                  <a:schemeClr val="bg1">
                    <a:lumMod val="50000"/>
                  </a:schemeClr>
                </a:solidFill>
              </a:rPr>
              <a:t>tisíc užívateľov</a:t>
            </a:r>
          </a:p>
          <a:p>
            <a:pPr>
              <a:spcBef>
                <a:spcPts val="400"/>
              </a:spcBef>
            </a:pPr>
            <a:r>
              <a:rPr lang="sk-SK" sz="1100" b="1" dirty="0" smtClean="0">
                <a:solidFill>
                  <a:srgbClr val="8E1230"/>
                </a:solidFill>
              </a:rPr>
              <a:t>Impresie: </a:t>
            </a:r>
            <a:r>
              <a:rPr lang="sk-SK" sz="1100" b="1" dirty="0">
                <a:solidFill>
                  <a:schemeClr val="bg1">
                    <a:lumMod val="50000"/>
                  </a:schemeClr>
                </a:solidFill>
              </a:rPr>
              <a:t>4,3 </a:t>
            </a:r>
            <a:r>
              <a:rPr lang="sk-SK" sz="1100" b="1" dirty="0" smtClean="0">
                <a:solidFill>
                  <a:schemeClr val="bg1">
                    <a:lumMod val="50000"/>
                  </a:schemeClr>
                </a:solidFill>
              </a:rPr>
              <a:t>milióna</a:t>
            </a:r>
          </a:p>
          <a:p>
            <a:pPr>
              <a:spcBef>
                <a:spcPts val="400"/>
              </a:spcBef>
            </a:pPr>
            <a:r>
              <a:rPr lang="sk-SK" sz="1100" b="1" dirty="0" smtClean="0">
                <a:solidFill>
                  <a:srgbClr val="8E1230"/>
                </a:solidFill>
              </a:rPr>
              <a:t>Počet fanúšikov: </a:t>
            </a:r>
            <a:r>
              <a:rPr lang="sk-SK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 </a:t>
            </a:r>
            <a:r>
              <a:rPr lang="sk-SK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276</a:t>
            </a:r>
          </a:p>
          <a:p>
            <a:pPr>
              <a:spcBef>
                <a:spcPts val="400"/>
              </a:spcBef>
            </a:pPr>
            <a:r>
              <a:rPr lang="sk-SK" sz="1100" b="1" dirty="0" err="1" smtClean="0">
                <a:solidFill>
                  <a:srgbClr val="8E1230"/>
                </a:solidFill>
              </a:rPr>
              <a:t>Engagement</a:t>
            </a:r>
            <a:r>
              <a:rPr lang="sk-SK" sz="1100" b="1" dirty="0" smtClean="0">
                <a:solidFill>
                  <a:srgbClr val="8E1230"/>
                </a:solidFill>
              </a:rPr>
              <a:t> rate: </a:t>
            </a:r>
            <a:r>
              <a:rPr lang="sk-SK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11,4 </a:t>
            </a:r>
            <a:r>
              <a:rPr lang="sk-SK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%</a:t>
            </a:r>
            <a:endParaRPr lang="sk-SK" sz="1100" dirty="0">
              <a:solidFill>
                <a:srgbClr val="752127"/>
              </a:solidFill>
            </a:endParaRPr>
          </a:p>
          <a:p>
            <a:pPr>
              <a:spcBef>
                <a:spcPts val="400"/>
              </a:spcBef>
            </a:pPr>
            <a:endParaRPr lang="sk-SK" sz="1100" dirty="0">
              <a:solidFill>
                <a:srgbClr val="752127"/>
              </a:solidFill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4122350" y="1096124"/>
            <a:ext cx="415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200" dirty="0" smtClean="0">
                <a:solidFill>
                  <a:srgbClr val="752127"/>
                </a:solidFill>
              </a:rPr>
              <a:t>Na Facebooku zdieľame príspevky z blogu vo forme </a:t>
            </a:r>
            <a:r>
              <a:rPr lang="sk-SK" sz="1200" dirty="0" err="1" smtClean="0">
                <a:solidFill>
                  <a:srgbClr val="752127"/>
                </a:solidFill>
              </a:rPr>
              <a:t>linkpostov</a:t>
            </a:r>
            <a:r>
              <a:rPr lang="sk-SK" sz="1200" dirty="0" smtClean="0">
                <a:solidFill>
                  <a:srgbClr val="752127"/>
                </a:solidFill>
              </a:rPr>
              <a:t> a vytvárame tiež prevenčné posty s dobrými tipmi určené pre Facebook.</a:t>
            </a:r>
            <a:endParaRPr lang="sk-SK" sz="1200" dirty="0">
              <a:solidFill>
                <a:srgbClr val="752127"/>
              </a:solidFill>
            </a:endParaRPr>
          </a:p>
          <a:p>
            <a:endParaRPr lang="sk-SK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4122349" y="3840092"/>
            <a:ext cx="4308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smtClean="0">
                <a:solidFill>
                  <a:srgbClr val="C21B17"/>
                </a:solidFill>
              </a:rPr>
              <a:t>Na Facebooku sa nám podarilo </a:t>
            </a:r>
            <a:r>
              <a:rPr lang="sk-SK" sz="1200" b="1" dirty="0">
                <a:solidFill>
                  <a:srgbClr val="C21B17"/>
                </a:solidFill>
              </a:rPr>
              <a:t>sa </a:t>
            </a:r>
            <a:r>
              <a:rPr lang="sk-SK" sz="1200" b="1" dirty="0" smtClean="0">
                <a:solidFill>
                  <a:srgbClr val="C21B17"/>
                </a:solidFill>
              </a:rPr>
              <a:t>zasiahnuť </a:t>
            </a:r>
            <a:r>
              <a:rPr lang="sk-SK" sz="1200" b="1" dirty="0">
                <a:solidFill>
                  <a:srgbClr val="C21B17"/>
                </a:solidFill>
              </a:rPr>
              <a:t>51 </a:t>
            </a:r>
            <a:r>
              <a:rPr lang="sk-SK" sz="1200" b="1" dirty="0" smtClean="0">
                <a:solidFill>
                  <a:srgbClr val="C21B17"/>
                </a:solidFill>
              </a:rPr>
              <a:t>% nášho </a:t>
            </a:r>
            <a:r>
              <a:rPr lang="sk-SK" sz="1200" b="1" dirty="0">
                <a:solidFill>
                  <a:srgbClr val="C21B17"/>
                </a:solidFill>
              </a:rPr>
              <a:t>cieľového publika.</a:t>
            </a:r>
            <a:endParaRPr lang="sk-SK" sz="1200" dirty="0" smtClean="0">
              <a:solidFill>
                <a:srgbClr val="C21B17"/>
              </a:solidFill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2647666" y="3179928"/>
            <a:ext cx="150125" cy="54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23" y="1152581"/>
            <a:ext cx="1483291" cy="187922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606" y="3133078"/>
            <a:ext cx="1712386" cy="179376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2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FEC3A02-0FB0-4B87-9534-864175890B4F}" type="slidenum">
              <a:rPr lang="it-IT" altLang="en-US" smtClean="0"/>
              <a:pPr>
                <a:defRPr/>
              </a:pPr>
              <a:t>9</a:t>
            </a:fld>
            <a:endParaRPr lang="it-IT" altLang="en-US"/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74300" y="338908"/>
            <a:ext cx="8254999" cy="568118"/>
          </a:xfrm>
        </p:spPr>
        <p:txBody>
          <a:bodyPr/>
          <a:lstStyle/>
          <a:p>
            <a:r>
              <a:rPr lang="sk-SK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GENERALI BALANS </a:t>
            </a:r>
            <a:r>
              <a:rPr lang="sk-SK" sz="2000" b="1" dirty="0" smtClean="0"/>
              <a:t>INSTAGRAM</a:t>
            </a:r>
            <a:br>
              <a:rPr lang="sk-SK" sz="2000" b="1" dirty="0" smtClean="0"/>
            </a:br>
            <a:r>
              <a:rPr lang="sk-SK" sz="1400" dirty="0" smtClean="0">
                <a:hlinkClick r:id="rId3"/>
              </a:rPr>
              <a:t>www.instagram.com/generali.balans</a:t>
            </a:r>
            <a:endParaRPr lang="sk-SK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779080" y="1174732"/>
            <a:ext cx="425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rgbClr val="752127"/>
                </a:solidFill>
              </a:rPr>
              <a:t>Naše príspevky z blogu zdieľame na našom </a:t>
            </a:r>
            <a:r>
              <a:rPr lang="sk-SK" sz="1200" dirty="0" err="1" smtClean="0">
                <a:solidFill>
                  <a:srgbClr val="752127"/>
                </a:solidFill>
              </a:rPr>
              <a:t>Instagram</a:t>
            </a:r>
            <a:r>
              <a:rPr lang="sk-SK" sz="1200" dirty="0" smtClean="0">
                <a:solidFill>
                  <a:srgbClr val="752127"/>
                </a:solidFill>
              </a:rPr>
              <a:t> </a:t>
            </a:r>
            <a:r>
              <a:rPr lang="sk-SK" sz="1200" dirty="0" err="1" smtClean="0">
                <a:solidFill>
                  <a:srgbClr val="752127"/>
                </a:solidFill>
              </a:rPr>
              <a:t>gride</a:t>
            </a:r>
            <a:r>
              <a:rPr lang="sk-SK" sz="1200" dirty="0" smtClean="0">
                <a:solidFill>
                  <a:srgbClr val="752127"/>
                </a:solidFill>
              </a:rPr>
              <a:t> aj v interaktívnych </a:t>
            </a:r>
            <a:r>
              <a:rPr lang="sk-SK" sz="1200" dirty="0" err="1" smtClean="0">
                <a:solidFill>
                  <a:srgbClr val="752127"/>
                </a:solidFill>
              </a:rPr>
              <a:t>stories</a:t>
            </a:r>
            <a:r>
              <a:rPr lang="sk-SK" sz="1200" dirty="0" smtClean="0">
                <a:solidFill>
                  <a:srgbClr val="752127"/>
                </a:solidFill>
              </a:rPr>
              <a:t>.</a:t>
            </a:r>
            <a:endParaRPr lang="sk-SK" sz="1200" dirty="0">
              <a:solidFill>
                <a:srgbClr val="752127"/>
              </a:solidFill>
            </a:endParaRPr>
          </a:p>
          <a:p>
            <a:endParaRPr lang="sk-SK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3779080" y="1911349"/>
            <a:ext cx="4308862" cy="202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sk-SK" sz="1100" b="1" dirty="0" smtClean="0">
                <a:solidFill>
                  <a:srgbClr val="C21B17"/>
                </a:solidFill>
              </a:rPr>
              <a:t>Dáta za rok 2020</a:t>
            </a:r>
          </a:p>
          <a:p>
            <a:pPr>
              <a:spcBef>
                <a:spcPts val="400"/>
              </a:spcBef>
            </a:pPr>
            <a:endParaRPr lang="sk-SK" sz="1100" b="1" dirty="0">
              <a:solidFill>
                <a:srgbClr val="C21B17"/>
              </a:solidFill>
            </a:endParaRPr>
          </a:p>
          <a:p>
            <a:pPr>
              <a:spcBef>
                <a:spcPts val="400"/>
              </a:spcBef>
            </a:pPr>
            <a:r>
              <a:rPr lang="sk-SK" sz="1100" b="1" dirty="0" smtClean="0">
                <a:solidFill>
                  <a:srgbClr val="8E1230"/>
                </a:solidFill>
              </a:rPr>
              <a:t>Obsah: </a:t>
            </a:r>
            <a:r>
              <a:rPr lang="sk-SK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132 </a:t>
            </a:r>
            <a:r>
              <a:rPr lang="sk-SK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boostovaných</a:t>
            </a:r>
            <a:r>
              <a:rPr lang="sk-SK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príspevkov</a:t>
            </a:r>
            <a:endParaRPr lang="sk-SK" sz="1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400"/>
              </a:spcBef>
            </a:pPr>
            <a:r>
              <a:rPr lang="sk-SK" sz="1100" b="1" dirty="0" err="1" smtClean="0">
                <a:solidFill>
                  <a:srgbClr val="8E1230"/>
                </a:solidFill>
              </a:rPr>
              <a:t>Reach</a:t>
            </a:r>
            <a:r>
              <a:rPr lang="sk-SK" sz="1100" b="1" dirty="0" smtClean="0">
                <a:solidFill>
                  <a:srgbClr val="8E1230"/>
                </a:solidFill>
              </a:rPr>
              <a:t>: </a:t>
            </a:r>
            <a:r>
              <a:rPr lang="sk-SK" sz="1100" b="1" dirty="0">
                <a:solidFill>
                  <a:schemeClr val="bg1">
                    <a:lumMod val="50000"/>
                  </a:schemeClr>
                </a:solidFill>
              </a:rPr>
              <a:t>720 </a:t>
            </a:r>
            <a:r>
              <a:rPr lang="sk-SK" sz="1100" b="1" dirty="0" smtClean="0">
                <a:solidFill>
                  <a:schemeClr val="bg1">
                    <a:lumMod val="50000"/>
                  </a:schemeClr>
                </a:solidFill>
              </a:rPr>
              <a:t>tisíc užívateľov</a:t>
            </a:r>
          </a:p>
          <a:p>
            <a:pPr>
              <a:spcBef>
                <a:spcPts val="400"/>
              </a:spcBef>
            </a:pPr>
            <a:r>
              <a:rPr lang="sk-SK" sz="1100" b="1" dirty="0" smtClean="0">
                <a:solidFill>
                  <a:srgbClr val="8E1230"/>
                </a:solidFill>
              </a:rPr>
              <a:t>Impresie: </a:t>
            </a:r>
            <a:r>
              <a:rPr lang="sk-SK" sz="1100" b="1" dirty="0">
                <a:solidFill>
                  <a:schemeClr val="bg1">
                    <a:lumMod val="50000"/>
                  </a:schemeClr>
                </a:solidFill>
              </a:rPr>
              <a:t>6 </a:t>
            </a:r>
            <a:r>
              <a:rPr lang="sk-SK" sz="1100" b="1" dirty="0" smtClean="0">
                <a:solidFill>
                  <a:schemeClr val="bg1">
                    <a:lumMod val="50000"/>
                  </a:schemeClr>
                </a:solidFill>
              </a:rPr>
              <a:t>miliónov</a:t>
            </a:r>
          </a:p>
          <a:p>
            <a:pPr>
              <a:spcBef>
                <a:spcPts val="400"/>
              </a:spcBef>
            </a:pPr>
            <a:r>
              <a:rPr lang="sk-SK" sz="1100" b="1" dirty="0" smtClean="0">
                <a:solidFill>
                  <a:srgbClr val="8E1230"/>
                </a:solidFill>
              </a:rPr>
              <a:t>Počet </a:t>
            </a:r>
            <a:r>
              <a:rPr lang="sk-SK" sz="1100" b="1" dirty="0" err="1" smtClean="0">
                <a:solidFill>
                  <a:srgbClr val="8E1230"/>
                </a:solidFill>
              </a:rPr>
              <a:t>followerov</a:t>
            </a:r>
            <a:r>
              <a:rPr lang="sk-SK" sz="1100" b="1" dirty="0" smtClean="0">
                <a:solidFill>
                  <a:srgbClr val="8E1230"/>
                </a:solidFill>
              </a:rPr>
              <a:t>: </a:t>
            </a:r>
            <a:r>
              <a:rPr lang="sk-SK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8 500</a:t>
            </a:r>
          </a:p>
          <a:p>
            <a:pPr>
              <a:spcBef>
                <a:spcPts val="400"/>
              </a:spcBef>
            </a:pPr>
            <a:r>
              <a:rPr lang="sk-SK" sz="1100" b="1" dirty="0" err="1" smtClean="0">
                <a:solidFill>
                  <a:srgbClr val="8E1230"/>
                </a:solidFill>
              </a:rPr>
              <a:t>Engagement</a:t>
            </a:r>
            <a:r>
              <a:rPr lang="sk-SK" sz="1100" b="1" dirty="0" smtClean="0">
                <a:solidFill>
                  <a:srgbClr val="8E1230"/>
                </a:solidFill>
              </a:rPr>
              <a:t>: </a:t>
            </a:r>
            <a:r>
              <a:rPr lang="sk-SK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jeden post dostane </a:t>
            </a:r>
            <a:r>
              <a:rPr lang="sk-SK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priemerne </a:t>
            </a:r>
            <a:r>
              <a:rPr lang="nn-NO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485 </a:t>
            </a:r>
            <a:r>
              <a:rPr lang="nn-NO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likeov</a:t>
            </a:r>
            <a:endParaRPr lang="sk-SK" sz="1100" b="1" dirty="0" smtClean="0">
              <a:solidFill>
                <a:srgbClr val="752127"/>
              </a:solidFill>
            </a:endParaRPr>
          </a:p>
          <a:p>
            <a:pPr>
              <a:spcBef>
                <a:spcPts val="400"/>
              </a:spcBef>
            </a:pPr>
            <a:endParaRPr lang="sk-SK" sz="1100" dirty="0">
              <a:solidFill>
                <a:srgbClr val="752127"/>
              </a:solidFill>
            </a:endParaRPr>
          </a:p>
          <a:p>
            <a:pPr>
              <a:spcBef>
                <a:spcPts val="400"/>
              </a:spcBef>
            </a:pPr>
            <a:endParaRPr lang="sk-SK" sz="1100" dirty="0">
              <a:solidFill>
                <a:srgbClr val="752127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34" y="1158991"/>
            <a:ext cx="2575146" cy="3869094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3779080" y="3937545"/>
            <a:ext cx="456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C21B17"/>
                </a:solidFill>
              </a:rPr>
              <a:t>Až 55 % unikátnych </a:t>
            </a:r>
            <a:r>
              <a:rPr lang="sk-SK" sz="1200" b="1" dirty="0" smtClean="0">
                <a:solidFill>
                  <a:srgbClr val="C21B17"/>
                </a:solidFill>
              </a:rPr>
              <a:t>užívateľov </a:t>
            </a:r>
            <a:r>
              <a:rPr lang="sk-SK" sz="1200" b="1" dirty="0" err="1" smtClean="0">
                <a:solidFill>
                  <a:srgbClr val="C21B17"/>
                </a:solidFill>
              </a:rPr>
              <a:t>Instagramu</a:t>
            </a:r>
            <a:r>
              <a:rPr lang="sk-SK" sz="1200" b="1" dirty="0" smtClean="0">
                <a:solidFill>
                  <a:srgbClr val="C21B17"/>
                </a:solidFill>
              </a:rPr>
              <a:t> </a:t>
            </a:r>
            <a:r>
              <a:rPr lang="sk-SK" sz="1200" b="1" dirty="0">
                <a:solidFill>
                  <a:srgbClr val="C21B17"/>
                </a:solidFill>
              </a:rPr>
              <a:t>na Slovensku </a:t>
            </a:r>
            <a:r>
              <a:rPr lang="sk-SK" sz="1200" b="1" dirty="0" smtClean="0">
                <a:solidFill>
                  <a:srgbClr val="C21B17"/>
                </a:solidFill>
              </a:rPr>
              <a:t>sme zasiahli </a:t>
            </a:r>
            <a:r>
              <a:rPr lang="sk-SK" sz="1200" b="1" dirty="0">
                <a:solidFill>
                  <a:srgbClr val="C21B17"/>
                </a:solidFill>
              </a:rPr>
              <a:t>naším obsahom.</a:t>
            </a:r>
            <a:endParaRPr lang="sk-SK" sz="1200" dirty="0" smtClean="0">
              <a:solidFill>
                <a:srgbClr val="C21B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4_Generali_Light_DEF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04_Generali_Light_DEF</Template>
  <TotalTime>14610</TotalTime>
  <Words>553</Words>
  <Application>Microsoft Office PowerPoint</Application>
  <PresentationFormat>Prezentácia na obrazovke (16:9)</PresentationFormat>
  <Paragraphs>104</Paragraphs>
  <Slides>13</Slides>
  <Notes>8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1" baseType="lpstr">
      <vt:lpstr>Arial</vt:lpstr>
      <vt:lpstr>Arial Italic</vt:lpstr>
      <vt:lpstr>Arial Regular</vt:lpstr>
      <vt:lpstr>Calibri</vt:lpstr>
      <vt:lpstr>Lucida Grande</vt:lpstr>
      <vt:lpstr>Symbol</vt:lpstr>
      <vt:lpstr>Wingdings</vt:lpstr>
      <vt:lpstr>04_Generali_Light_DEF</vt:lpstr>
      <vt:lpstr> </vt:lpstr>
      <vt:lpstr>PRIESKUM </vt:lpstr>
      <vt:lpstr>PROJEKT </vt:lpstr>
      <vt:lpstr>GENERALI BALANS KOMUNIKAČNÉ KANÁLY</vt:lpstr>
      <vt:lpstr>GENERALI BALANS BLOG 4 HLAVNÉ KATEGÓRIE A ROZHOVORY </vt:lpstr>
      <vt:lpstr>GENERALI BALANS BLOG www.generalibalans.sk   </vt:lpstr>
      <vt:lpstr>GENERALI BALANS ODBORNÁ SPOLUPRÁCA</vt:lpstr>
      <vt:lpstr>GENERALI BALANS FACEBOOK www.facebook.com/generali.poistovna </vt:lpstr>
      <vt:lpstr>GENERALI BALANS INSTAGRAM www.instagram.com/generali.balans</vt:lpstr>
      <vt:lpstr>GENERALI BALANS  NEWSLETTER</vt:lpstr>
      <vt:lpstr>GENERALI BALANS PROGRAM PRE ZAMESTNANCOV</vt:lpstr>
      <vt:lpstr>GENERALI BALANS TALKS</vt:lpstr>
      <vt:lpstr>Prezentácia programu PowerPoint</vt:lpstr>
    </vt:vector>
  </TitlesOfParts>
  <Company>Generali Slovensko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Arial Bold 33/35pt</dc:title>
  <dc:creator>Sagatova Andrea</dc:creator>
  <cp:lastModifiedBy>Bajlova Silvia</cp:lastModifiedBy>
  <cp:revision>424</cp:revision>
  <cp:lastPrinted>2013-10-04T10:49:32Z</cp:lastPrinted>
  <dcterms:created xsi:type="dcterms:W3CDTF">2014-01-09T09:56:29Z</dcterms:created>
  <dcterms:modified xsi:type="dcterms:W3CDTF">2021-02-15T13:35:19Z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38d944d-f8c3-41c0-9fec-cca093f655f7_Enabled">
    <vt:lpwstr>True</vt:lpwstr>
  </property>
  <property fmtid="{D5CDD505-2E9C-101B-9397-08002B2CF9AE}" pid="3" name="MSIP_Label_838d944d-f8c3-41c0-9fec-cca093f655f7_SiteId">
    <vt:lpwstr>d31e1e00-f2ab-4793-8956-06b7efd08d20</vt:lpwstr>
  </property>
  <property fmtid="{D5CDD505-2E9C-101B-9397-08002B2CF9AE}" pid="4" name="MSIP_Label_838d944d-f8c3-41c0-9fec-cca093f655f7_Owner">
    <vt:lpwstr>Silvia.Bajlova@generali.sk</vt:lpwstr>
  </property>
  <property fmtid="{D5CDD505-2E9C-101B-9397-08002B2CF9AE}" pid="5" name="MSIP_Label_838d944d-f8c3-41c0-9fec-cca093f655f7_SetDate">
    <vt:lpwstr>2021-02-11T16:00:16.1245923Z</vt:lpwstr>
  </property>
  <property fmtid="{D5CDD505-2E9C-101B-9397-08002B2CF9AE}" pid="6" name="MSIP_Label_838d944d-f8c3-41c0-9fec-cca093f655f7_Name">
    <vt:lpwstr>PUBLIC</vt:lpwstr>
  </property>
  <property fmtid="{D5CDD505-2E9C-101B-9397-08002B2CF9AE}" pid="7" name="MSIP_Label_838d944d-f8c3-41c0-9fec-cca093f655f7_Application">
    <vt:lpwstr>Microsoft Azure Information Protection</vt:lpwstr>
  </property>
  <property fmtid="{D5CDD505-2E9C-101B-9397-08002B2CF9AE}" pid="8" name="MSIP_Label_838d944d-f8c3-41c0-9fec-cca093f655f7_ActionId">
    <vt:lpwstr>69e2e5aa-1ceb-4223-9bc9-e78807eed5c7</vt:lpwstr>
  </property>
  <property fmtid="{D5CDD505-2E9C-101B-9397-08002B2CF9AE}" pid="9" name="MSIP_Label_838d944d-f8c3-41c0-9fec-cca093f655f7_Extended_MSFT_Method">
    <vt:lpwstr>Manual</vt:lpwstr>
  </property>
  <property fmtid="{D5CDD505-2E9C-101B-9397-08002B2CF9AE}" pid="10" name="Sensitivity">
    <vt:lpwstr>PUBLIC</vt:lpwstr>
  </property>
</Properties>
</file>