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74" r:id="rId5"/>
    <p:sldId id="276" r:id="rId6"/>
    <p:sldId id="261" r:id="rId7"/>
    <p:sldId id="280" r:id="rId8"/>
    <p:sldId id="258" r:id="rId9"/>
    <p:sldId id="257" r:id="rId10"/>
    <p:sldId id="278" r:id="rId11"/>
    <p:sldId id="260" r:id="rId12"/>
    <p:sldId id="259" r:id="rId13"/>
    <p:sldId id="281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3E14DD-6580-4D68-B360-F43F94FFF4F4}" v="12" dt="2022-02-03T11:51:08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Korenek" userId="9435f287-5471-44ff-a33a-4d54183327f1" providerId="ADAL" clId="{9D3E14DD-6580-4D68-B360-F43F94FFF4F4}"/>
    <pc:docChg chg="addSld modSld modShowInfo">
      <pc:chgData name="Roman Korenek" userId="9435f287-5471-44ff-a33a-4d54183327f1" providerId="ADAL" clId="{9D3E14DD-6580-4D68-B360-F43F94FFF4F4}" dt="2022-02-03T11:51:08.606" v="12"/>
      <pc:docMkLst>
        <pc:docMk/>
      </pc:docMkLst>
      <pc:sldChg chg="addSp delSp modSp">
        <pc:chgData name="Roman Korenek" userId="9435f287-5471-44ff-a33a-4d54183327f1" providerId="ADAL" clId="{9D3E14DD-6580-4D68-B360-F43F94FFF4F4}" dt="2022-02-03T11:49:14.400" v="3"/>
        <pc:sldMkLst>
          <pc:docMk/>
          <pc:sldMk cId="1254879776" sldId="259"/>
        </pc:sldMkLst>
        <pc:picChg chg="add del mod">
          <ac:chgData name="Roman Korenek" userId="9435f287-5471-44ff-a33a-4d54183327f1" providerId="ADAL" clId="{9D3E14DD-6580-4D68-B360-F43F94FFF4F4}" dt="2022-02-03T11:49:14.400" v="3"/>
          <ac:picMkLst>
            <pc:docMk/>
            <pc:sldMk cId="1254879776" sldId="259"/>
            <ac:picMk id="9" creationId="{3A7A4BBF-0CF3-4E4F-9D4A-57A9CDE2EB99}"/>
          </ac:picMkLst>
        </pc:picChg>
        <pc:picChg chg="add del mod">
          <ac:chgData name="Roman Korenek" userId="9435f287-5471-44ff-a33a-4d54183327f1" providerId="ADAL" clId="{9D3E14DD-6580-4D68-B360-F43F94FFF4F4}" dt="2022-02-03T11:49:14.224" v="2"/>
          <ac:picMkLst>
            <pc:docMk/>
            <pc:sldMk cId="1254879776" sldId="259"/>
            <ac:picMk id="11" creationId="{E0F14319-344B-4C08-8485-D4C2AAE656CE}"/>
          </ac:picMkLst>
        </pc:picChg>
      </pc:sldChg>
      <pc:sldChg chg="add modTransition">
        <pc:chgData name="Roman Korenek" userId="9435f287-5471-44ff-a33a-4d54183327f1" providerId="ADAL" clId="{9D3E14DD-6580-4D68-B360-F43F94FFF4F4}" dt="2022-02-03T11:51:08.606" v="12"/>
        <pc:sldMkLst>
          <pc:docMk/>
          <pc:sldMk cId="1510017145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2D618-BFC2-405B-968A-944756EC99D5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B5F2C-DA87-4D4E-9D01-0E045ABEF6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733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Titulka</a:t>
            </a:r>
            <a:r>
              <a:rPr lang="en-US"/>
              <a:t> </a:t>
            </a:r>
            <a:r>
              <a:rPr lang="en-US" err="1"/>
              <a:t>prezentácie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CCF-F956-B24D-ABD8-C616302857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3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Prezentačný</a:t>
            </a:r>
            <a:r>
              <a:rPr lang="en-US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CCF-F956-B24D-ABD8-C616302857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9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Prezentačný</a:t>
            </a:r>
            <a:r>
              <a:rPr lang="en-US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CCF-F956-B24D-ABD8-C616302857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26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Titulka</a:t>
            </a:r>
            <a:r>
              <a:rPr lang="en-US"/>
              <a:t> </a:t>
            </a:r>
            <a:r>
              <a:rPr lang="en-US" err="1"/>
              <a:t>prezentácie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CCF-F956-B24D-ABD8-C616302857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2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BFC22F-CB1A-48EA-8A4B-B3700686C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45A0B4-48A9-48FF-9453-11888C03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DE73A2C-BBAE-48CE-95C8-196E1F50A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B593EF7-E74E-4EE2-8676-6623D77F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07A553B-B846-465B-BD36-68E813127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77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E2909B-C067-428F-BF66-1D27A9D7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C3147E4-CE4F-4267-8076-45F7464A1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55FE190-6983-4FF7-A1E0-BF136CAB0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406AA5D-4745-4EFF-8AAD-E69B31D3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CA1673A-96A2-4A72-A8D0-8D06FB9A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808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86F9C6D-9668-4C50-93D1-27D0560D27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94E5778-5CDC-4A02-97F4-650877860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0582AC-C71F-4CC9-8252-6E59578A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CC12596-2381-4CC3-8253-901549FC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975FE5-CEFE-428E-9918-B853B713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6416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1E043-FC71-454D-862E-DA15FDEB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FAD29D4-CA57-49AB-87A3-A5B6C3248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61ABC00-182B-4324-8B76-A1130E39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3BF02B6-2A98-406E-9CD6-3B9C7442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1C30154-057E-4729-92A5-10B31D41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213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9E9780-2AE7-48AB-B1BD-E029B54BD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EE9897-CFE6-45FC-AA04-B254126BC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7D6BB36-964F-4B3F-8DCF-4890193DC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82A86E9-779C-4FF7-9393-E3EA6F99C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BD8403E-1A0D-49B9-AC64-D1CF20E8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220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20A4F2-8407-428A-9D5F-A4B3F4F4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22F7B8-3BC1-4955-8523-493C17C87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B39D570-7F1C-4140-98E1-CC589621C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60CE2F8-7F68-4A13-827E-EF3A0F1E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B3E48F4-2A4D-497E-A436-0B5296F5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8DFCA14-7A43-4C58-8E41-B4CCA64F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7F068-DFCF-4ED9-88AF-7909D135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432B91-F39C-482D-B049-56D0A1AA2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DC7DA87-4B85-4F69-8AE6-7E6657D12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4E4B6BA-CF85-43CC-B700-33A244B1C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8D650B3-AA79-422E-97F2-B461EBD0E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41323C0-B9C9-40FC-9686-25B651F30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681B12F-ACE9-44DE-86E1-8BD10210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D3A853DB-718E-4550-B7A3-07FBC4D6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822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0092A-DFEA-45F5-A657-6410BEE9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8104867-8AFA-4638-81DE-494A04C5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E594843-627F-40AA-A74D-23B04226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482E6C1-EE95-4CF5-B8EB-5DA5B6AA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1040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EC6CB49-ABA1-4D08-BB06-A2B76D25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C409929-FC63-446D-BBCC-BA8892FB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EF5D44B-C059-44E2-9726-6B66D599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964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BCEED-50AB-4E47-AA26-B6A1AFAF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C2F9E2-19B9-473F-9106-166385ABE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0590DCD-A4CD-4B37-B460-9DBAB96B5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437D5CF-D307-4A57-BA25-EA65D8CE4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CA1EA4E-3310-490D-9A42-76B612AE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BD3CCA7-BDF6-4992-8EFA-F2C9DD93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100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93FCE2-761E-4C3E-85D7-28665275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330FECF9-E45F-4F96-9911-854BAF8D9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E1AC6A7-30A2-4B53-AA43-67052BE29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129DB32-9881-47F3-BB14-F4D834E7C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F497A33-3CB4-4E10-A8A3-847483CB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6F9E5FB-2831-4954-A11E-10C5EBC9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8357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07DCFC0-93CF-4A68-AA74-68A864B4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E39627-8DC9-4733-8591-B05AE6223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76ECB2A-211F-4F79-A599-6B9561004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4020C6-D439-4EE7-A8C0-382DF043A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774E8C6-4B4D-4939-885C-9A8F965C5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595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.em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959" y="457280"/>
            <a:ext cx="3177051" cy="1063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584" y="1606816"/>
            <a:ext cx="10061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000" b="1">
                <a:solidFill>
                  <a:schemeClr val="bg1">
                    <a:lumMod val="50000"/>
                  </a:schemeClr>
                </a:solidFill>
                <a:cs typeface="Graphik Semibold"/>
              </a:rPr>
              <a:t>Nová destinácia pre moderný mestský život. Toto sú Nivy!</a:t>
            </a:r>
          </a:p>
          <a:p>
            <a:pPr algn="r"/>
            <a:r>
              <a:rPr lang="sk-SK" sz="3000" b="1">
                <a:solidFill>
                  <a:schemeClr val="bg1">
                    <a:lumMod val="50000"/>
                  </a:schemeClr>
                </a:solidFill>
                <a:cs typeface="Graphik Semibold"/>
              </a:rPr>
              <a:t>Klient: HB </a:t>
            </a:r>
            <a:r>
              <a:rPr lang="sk-SK" sz="3000" b="1" err="1">
                <a:solidFill>
                  <a:schemeClr val="bg1">
                    <a:lumMod val="50000"/>
                  </a:schemeClr>
                </a:solidFill>
                <a:cs typeface="Graphik Semibold"/>
              </a:rPr>
              <a:t>Reavis</a:t>
            </a:r>
            <a:endParaRPr lang="en-US" sz="3000" b="1">
              <a:solidFill>
                <a:schemeClr val="bg1">
                  <a:lumMod val="50000"/>
                </a:schemeClr>
              </a:solidFill>
              <a:cs typeface="Graphik Semi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202" y="2499368"/>
            <a:ext cx="9334249" cy="40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/>
    </mc:Choice>
    <mc:Fallback>
      <p:transition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959" y="457280"/>
            <a:ext cx="3177051" cy="1063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584" y="1606816"/>
            <a:ext cx="10061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000" b="1">
                <a:solidFill>
                  <a:schemeClr val="bg1">
                    <a:lumMod val="50000"/>
                  </a:schemeClr>
                </a:solidFill>
                <a:cs typeface="Graphik Semibold"/>
              </a:rPr>
              <a:t>Nová destinácia pre moderný mestský život. Toto sú Nivy!</a:t>
            </a:r>
          </a:p>
          <a:p>
            <a:pPr algn="r"/>
            <a:r>
              <a:rPr lang="sk-SK" sz="3000" b="1">
                <a:solidFill>
                  <a:schemeClr val="bg1">
                    <a:lumMod val="50000"/>
                  </a:schemeClr>
                </a:solidFill>
                <a:cs typeface="Graphik Semibold"/>
              </a:rPr>
              <a:t>Klient: HB </a:t>
            </a:r>
            <a:r>
              <a:rPr lang="sk-SK" sz="3000" b="1" err="1">
                <a:solidFill>
                  <a:schemeClr val="bg1">
                    <a:lumMod val="50000"/>
                  </a:schemeClr>
                </a:solidFill>
                <a:cs typeface="Graphik Semibold"/>
              </a:rPr>
              <a:t>Reavis</a:t>
            </a:r>
            <a:endParaRPr lang="en-US" sz="3000" b="1">
              <a:solidFill>
                <a:schemeClr val="bg1">
                  <a:lumMod val="50000"/>
                </a:schemeClr>
              </a:solidFill>
              <a:cs typeface="Graphik Semi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202" y="2499368"/>
            <a:ext cx="9334249" cy="40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">
        <p:circle/>
      </p:transition>
    </mc:Choice>
    <mc:Fallback>
      <p:transition spd="slow" advClick="0" advTm="500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000" b="1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Výzva</a:t>
            </a:r>
            <a:endParaRPr lang="en-US" sz="3000" b="1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FFAD55F-A0DD-4860-B815-3264702DF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04" r="277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65574" y="326592"/>
            <a:ext cx="8420100" cy="93042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baseline="3000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F92BDABE-F58E-4648-B539-ECB75D6CA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92" y="6207650"/>
            <a:ext cx="489810" cy="396513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C2AD072-BB7C-4E23-88CA-E2A8993F4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22" y="2405034"/>
            <a:ext cx="458630" cy="17985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4E99B4C4-5D6A-4E50-9071-22C7AB397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22" y="3420486"/>
            <a:ext cx="458630" cy="179855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05E93CA-AA31-4A56-89A6-3C582DEB8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21" y="4471801"/>
            <a:ext cx="458630" cy="179855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81DE47BE-56AE-4640-9FBB-E463E12F8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86994" y="4498062"/>
            <a:ext cx="4317512" cy="187028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5152" y="1583596"/>
            <a:ext cx="4619621" cy="4159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buNone/>
            </a:pPr>
            <a:r>
              <a:rPr lang="sk-SK" sz="1600"/>
              <a:t>Otvorenie centra v čase pandémie </a:t>
            </a:r>
            <a:r>
              <a:rPr lang="sk-SK" sz="1600" b="1"/>
              <a:t>bola unikátna udalosť, ktorá priniesla nové komunikačné výzvy.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 b="1"/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600" b="1"/>
              <a:t>1. Neistý termín a režim otvorenia: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1600"/>
              <a:t>v dôsledku rýchlo sa meniacich </a:t>
            </a:r>
            <a:r>
              <a:rPr lang="sk-SK" sz="1600" err="1"/>
              <a:t>pandemických</a:t>
            </a:r>
            <a:r>
              <a:rPr lang="sk-SK" sz="1600"/>
              <a:t> opatrení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/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600"/>
              <a:t>2. Návštevníka, ktorý: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1600" b="1"/>
              <a:t>má obavu a zmätok z rôznych režimov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1600" b="1"/>
              <a:t>sa naučil nakupovať v e-</a:t>
            </a:r>
            <a:r>
              <a:rPr lang="sk-SK" sz="1600" b="1" err="1"/>
              <a:t>shopoch</a:t>
            </a:r>
            <a:endParaRPr lang="sk-SK" sz="1600" b="1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 b="1"/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600"/>
              <a:t>Napriek tomu všetkému 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1600"/>
              <a:t>sme chceli ľuďom umožniť </a:t>
            </a:r>
            <a:endParaRPr lang="en-US" sz="160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/>
          </a:p>
          <a:p>
            <a:pPr marL="0" indent="0" algn="ctr" defTabSz="914400">
              <a:lnSpc>
                <a:spcPct val="90000"/>
              </a:lnSpc>
              <a:buNone/>
            </a:pPr>
            <a:r>
              <a:rPr lang="sk-SK" sz="2400" b="1"/>
              <a:t>Zažiť si Nivy!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 b="1"/>
          </a:p>
        </p:txBody>
      </p:sp>
    </p:spTree>
    <p:extLst>
      <p:ext uri="{BB962C8B-B14F-4D97-AF65-F5344CB8AC3E}">
        <p14:creationId xmlns:p14="http://schemas.microsoft.com/office/powerpoint/2010/main" val="301011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6000">
        <p:split orient="vert"/>
      </p:transition>
    </mc:Choice>
    <mc:Fallback>
      <p:transition spd="slow" advClick="0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2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75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>
            <a:extLst>
              <a:ext uri="{FF2B5EF4-FFF2-40B4-BE49-F238E27FC236}">
                <a16:creationId xmlns:a16="http://schemas.microsoft.com/office/drawing/2014/main" id="{114F7281-68F9-4C01-B280-05B524080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7" y="-460166"/>
            <a:ext cx="2942110" cy="290148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FD72158-6697-4034-9313-5AB9DC236D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r="504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A84F7B0D-5ED9-4CE5-AD9E-C98FE84AA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978" y="4246245"/>
            <a:ext cx="2027257" cy="2027257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A2E9A7E-6E00-4DF5-A6FC-01A33824A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3870" y="6023314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4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>
            <a:extLst>
              <a:ext uri="{FF2B5EF4-FFF2-40B4-BE49-F238E27FC236}">
                <a16:creationId xmlns:a16="http://schemas.microsoft.com/office/drawing/2014/main" id="{21B3774A-A061-4BFC-AD8A-EA3143CF2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060067" y="1040484"/>
            <a:ext cx="7395240" cy="3168779"/>
          </a:xfrm>
          <a:prstGeom prst="rect">
            <a:avLst/>
          </a:prstGeom>
        </p:spPr>
      </p:pic>
      <p:pic>
        <p:nvPicPr>
          <p:cNvPr id="4" name="Obrázok 3" descr="Obrázok, na ktorom je budova, vonkajšie, cesta, ulica&#10;&#10;Automaticky generovaný popis">
            <a:extLst>
              <a:ext uri="{FF2B5EF4-FFF2-40B4-BE49-F238E27FC236}">
                <a16:creationId xmlns:a16="http://schemas.microsoft.com/office/drawing/2014/main" id="{306F2969-2E18-44E4-A352-5AD73F8F0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A7B4C4-C3A9-4BD3-A538-E6B788C47024}"/>
              </a:ext>
            </a:extLst>
          </p:cNvPr>
          <p:cNvSpPr txBox="1">
            <a:spLocks/>
          </p:cNvSpPr>
          <p:nvPr/>
        </p:nvSpPr>
        <p:spPr>
          <a:xfrm>
            <a:off x="5632132" y="964730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000" b="1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Rie</a:t>
            </a:r>
            <a:r>
              <a:rPr lang="sk-SK" sz="3000" b="1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šenie</a:t>
            </a:r>
            <a:endParaRPr lang="en-US" sz="3000" b="1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4FA2E8-CBEF-422D-B965-CFD2D0DF0730}"/>
              </a:ext>
            </a:extLst>
          </p:cNvPr>
          <p:cNvSpPr txBox="1">
            <a:spLocks/>
          </p:cNvSpPr>
          <p:nvPr/>
        </p:nvSpPr>
        <p:spPr>
          <a:xfrm>
            <a:off x="5632132" y="2272691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90000"/>
              </a:lnSpc>
              <a:buNone/>
            </a:pPr>
            <a:r>
              <a:rPr lang="sk-SK" sz="2400" b="1"/>
              <a:t>Ukáž ľuďom novú zážitkovú </a:t>
            </a:r>
            <a:br>
              <a:rPr lang="sk-SK" sz="2400" b="1"/>
            </a:br>
            <a:r>
              <a:rPr lang="sk-SK" sz="2400" b="1"/>
              <a:t>destináciu v meste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900" b="1" u="sng"/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600"/>
              <a:t>Tlačová konferencia 2 dni pred otvorením spojená s prehliadkou Nív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/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600"/>
              <a:t>Tlačové konferencie v deň otvorenia k</a:t>
            </a:r>
          </a:p>
          <a:p>
            <a:pPr defTabSz="914400">
              <a:lnSpc>
                <a:spcPct val="90000"/>
              </a:lnSpc>
            </a:pPr>
            <a:r>
              <a:rPr lang="sk-SK" sz="1600"/>
              <a:t>Modernej autobusovej stanici letiskového typu</a:t>
            </a:r>
          </a:p>
          <a:p>
            <a:pPr defTabSz="914400">
              <a:lnSpc>
                <a:spcPct val="90000"/>
              </a:lnSpc>
            </a:pPr>
            <a:r>
              <a:rPr lang="sk-SK" sz="1600"/>
              <a:t>Komunitnej záhrade</a:t>
            </a:r>
          </a:p>
          <a:p>
            <a:pPr defTabSz="914400">
              <a:lnSpc>
                <a:spcPct val="90000"/>
              </a:lnSpc>
            </a:pPr>
            <a:r>
              <a:rPr lang="sk-SK" sz="1600"/>
              <a:t>Prvej </a:t>
            </a:r>
            <a:r>
              <a:rPr lang="sk-SK" sz="1600" err="1"/>
              <a:t>cykloveži</a:t>
            </a:r>
            <a:r>
              <a:rPr lang="sk-SK" sz="1600"/>
              <a:t> v Bratislave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/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600" err="1"/>
              <a:t>Media</a:t>
            </a:r>
            <a:r>
              <a:rPr lang="sk-SK" sz="1600"/>
              <a:t> </a:t>
            </a:r>
            <a:r>
              <a:rPr lang="sk-SK" sz="1600" err="1"/>
              <a:t>relations</a:t>
            </a:r>
            <a:endParaRPr lang="sk-SK" sz="160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90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900" b="1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959A9C5-F0F1-4F05-A0A4-69B37E4B7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502" y="3360459"/>
            <a:ext cx="458630" cy="17985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DD08394-20FF-46C0-8140-50FF6CC3B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502" y="3885862"/>
            <a:ext cx="458630" cy="17985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406D5F3B-7F75-4A55-B5A1-B88D29632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502" y="5225400"/>
            <a:ext cx="458630" cy="179855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D830E545-5195-4F51-9DF2-0316FB256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3870" y="6023314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8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>
        <p14:reveal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5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7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25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3">
            <a:extLst>
              <a:ext uri="{FF2B5EF4-FFF2-40B4-BE49-F238E27FC236}">
                <a16:creationId xmlns:a16="http://schemas.microsoft.com/office/drawing/2014/main" id="{0393CE6F-8B1A-4BD9-A2E1-7CE1E3EAC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82" y="5860584"/>
            <a:ext cx="2401432" cy="2401432"/>
          </a:xfrm>
          <a:prstGeom prst="rect">
            <a:avLst/>
          </a:prstGeom>
        </p:spPr>
      </p:pic>
      <p:pic>
        <p:nvPicPr>
          <p:cNvPr id="38" name="Picture 32">
            <a:extLst>
              <a:ext uri="{FF2B5EF4-FFF2-40B4-BE49-F238E27FC236}">
                <a16:creationId xmlns:a16="http://schemas.microsoft.com/office/drawing/2014/main" id="{43F08789-FB0F-4216-B89D-DBA27DFD5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187" y="1692238"/>
            <a:ext cx="1742611" cy="1742193"/>
          </a:xfrm>
          <a:prstGeom prst="rect">
            <a:avLst/>
          </a:prstGeom>
        </p:spPr>
      </p:pic>
      <p:pic>
        <p:nvPicPr>
          <p:cNvPr id="37" name="Picture 26">
            <a:extLst>
              <a:ext uri="{FF2B5EF4-FFF2-40B4-BE49-F238E27FC236}">
                <a16:creationId xmlns:a16="http://schemas.microsoft.com/office/drawing/2014/main" id="{E13737FB-2B2C-4908-A257-93C2F98E6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365" y="3429000"/>
            <a:ext cx="2401432" cy="2402009"/>
          </a:xfrm>
          <a:prstGeom prst="rect">
            <a:avLst/>
          </a:prstGeom>
        </p:spPr>
      </p:pic>
      <p:sp>
        <p:nvSpPr>
          <p:cNvPr id="23" name="Nadpis 22">
            <a:extLst>
              <a:ext uri="{FF2B5EF4-FFF2-40B4-BE49-F238E27FC236}">
                <a16:creationId xmlns:a16="http://schemas.microsoft.com/office/drawing/2014/main" id="{73BE53D9-F843-4077-AB5A-A8C1B83BEE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" name="Obrázok 25">
            <a:extLst>
              <a:ext uri="{FF2B5EF4-FFF2-40B4-BE49-F238E27FC236}">
                <a16:creationId xmlns:a16="http://schemas.microsoft.com/office/drawing/2014/main" id="{9038FCCB-3F33-48DF-9439-33A4E2CADB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029" b="27545"/>
          <a:stretch/>
        </p:blipFill>
        <p:spPr>
          <a:xfrm rot="889234">
            <a:off x="6375066" y="3800329"/>
            <a:ext cx="4892824" cy="2948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8379AD28-CD23-47A0-9353-21B200CE3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639" y="284795"/>
            <a:ext cx="5708843" cy="379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8CCBCC53-70EB-4E77-B91F-C7A9D6362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70626">
            <a:off x="286662" y="2754095"/>
            <a:ext cx="5852172" cy="3892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Obrázok 31">
            <a:extLst>
              <a:ext uri="{FF2B5EF4-FFF2-40B4-BE49-F238E27FC236}">
                <a16:creationId xmlns:a16="http://schemas.microsoft.com/office/drawing/2014/main" id="{3FBB9269-22FA-4D45-AD6D-8803EB52C8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23525">
            <a:off x="397429" y="-71508"/>
            <a:ext cx="5630639" cy="374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6F7AB90A-5608-41C1-AFB5-A28073A91E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6980" y="6183005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>
        <p14:reveal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30">
            <a:extLst>
              <a:ext uri="{FF2B5EF4-FFF2-40B4-BE49-F238E27FC236}">
                <a16:creationId xmlns:a16="http://schemas.microsoft.com/office/drawing/2014/main" id="{89062544-F0B7-493F-961E-6B3B145B2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386">
            <a:off x="451921" y="204031"/>
            <a:ext cx="3551365" cy="4173167"/>
          </a:xfrm>
          <a:prstGeom prst="rect">
            <a:avLst/>
          </a:prstGeom>
        </p:spPr>
      </p:pic>
      <p:pic>
        <p:nvPicPr>
          <p:cNvPr id="46" name="Picture 11">
            <a:extLst>
              <a:ext uri="{FF2B5EF4-FFF2-40B4-BE49-F238E27FC236}">
                <a16:creationId xmlns:a16="http://schemas.microsoft.com/office/drawing/2014/main" id="{8879455A-0F35-48E0-897B-8A7432A36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55750" y="3038449"/>
            <a:ext cx="1702168" cy="2207740"/>
          </a:xfrm>
          <a:prstGeom prst="rect">
            <a:avLst/>
          </a:prstGeom>
        </p:spPr>
      </p:pic>
      <p:pic>
        <p:nvPicPr>
          <p:cNvPr id="33" name="Obrázok 32">
            <a:extLst>
              <a:ext uri="{FF2B5EF4-FFF2-40B4-BE49-F238E27FC236}">
                <a16:creationId xmlns:a16="http://schemas.microsoft.com/office/drawing/2014/main" id="{5DB20335-93C6-4973-92AE-92A39626F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403" y="3757173"/>
            <a:ext cx="2901591" cy="290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Obrázok 42">
            <a:extLst>
              <a:ext uri="{FF2B5EF4-FFF2-40B4-BE49-F238E27FC236}">
                <a16:creationId xmlns:a16="http://schemas.microsoft.com/office/drawing/2014/main" id="{CA227C0E-8B98-46E5-925F-F374CDC07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5738">
            <a:off x="4944185" y="3780712"/>
            <a:ext cx="3080047" cy="3080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2616476C-6A16-467E-B87C-72E2AAA2F8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390" y="-1650124"/>
            <a:ext cx="3934729" cy="3935673"/>
          </a:xfrm>
          <a:prstGeom prst="rect">
            <a:avLst/>
          </a:prstGeo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7B13A488-7E66-4A5D-A87D-D39ED117B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6591">
            <a:off x="352772" y="158945"/>
            <a:ext cx="3122829" cy="3122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Obrázok 38">
            <a:extLst>
              <a:ext uri="{FF2B5EF4-FFF2-40B4-BE49-F238E27FC236}">
                <a16:creationId xmlns:a16="http://schemas.microsoft.com/office/drawing/2014/main" id="{98276E1D-9FD5-4DE4-BD87-485905FF4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48063">
            <a:off x="8160642" y="341166"/>
            <a:ext cx="3490710" cy="3490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Obrázok 40">
            <a:extLst>
              <a:ext uri="{FF2B5EF4-FFF2-40B4-BE49-F238E27FC236}">
                <a16:creationId xmlns:a16="http://schemas.microsoft.com/office/drawing/2014/main" id="{55637C5B-E761-4FAB-98BE-0347B5BE96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6274" y="269243"/>
            <a:ext cx="2772970" cy="2772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Obrázok 30">
            <a:extLst>
              <a:ext uri="{FF2B5EF4-FFF2-40B4-BE49-F238E27FC236}">
                <a16:creationId xmlns:a16="http://schemas.microsoft.com/office/drawing/2014/main" id="{CE932C4D-5BA4-4E4F-88BF-4A8FF5F700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20638">
            <a:off x="2781288" y="1709882"/>
            <a:ext cx="3244275" cy="324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Obrázok 34">
            <a:extLst>
              <a:ext uri="{FF2B5EF4-FFF2-40B4-BE49-F238E27FC236}">
                <a16:creationId xmlns:a16="http://schemas.microsoft.com/office/drawing/2014/main" id="{95E2AAD3-15EB-4FC0-8854-99F3DFD64D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10193">
            <a:off x="410563" y="3170424"/>
            <a:ext cx="3750105" cy="3750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612D8C98-A786-4A6D-A9EA-D9A1608A00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66980" y="6183005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000" b="1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Výsledky</a:t>
            </a:r>
            <a:endParaRPr lang="en-US" sz="3000" b="1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6" name="Obrázok 5" descr="Obrázok, na ktorom je obloha, vonkajšie, budova, trávnik&#10;&#10;Automaticky generovaný popis">
            <a:extLst>
              <a:ext uri="{FF2B5EF4-FFF2-40B4-BE49-F238E27FC236}">
                <a16:creationId xmlns:a16="http://schemas.microsoft.com/office/drawing/2014/main" id="{F467C230-2C2A-4012-B051-2A89AA668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r="31977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65574" y="326592"/>
            <a:ext cx="8420100" cy="93042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baseline="3000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AB38C938-DADA-4CB7-8445-0F4321206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89624" y="3581400"/>
            <a:ext cx="5734261" cy="351825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622138"/>
            <a:ext cx="5946647" cy="43092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buNone/>
            </a:pPr>
            <a:r>
              <a:rPr lang="sk-SK" sz="1900" b="1"/>
              <a:t>Zážitky pritiahli ľudí na Nivy. </a:t>
            </a:r>
          </a:p>
          <a:p>
            <a:pPr defTabSz="914400">
              <a:lnSpc>
                <a:spcPct val="90000"/>
              </a:lnSpc>
            </a:pPr>
            <a:r>
              <a:rPr lang="sk-SK" sz="1900"/>
              <a:t>Prvý deň otvorenia       		57 000 návštevníkov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900"/>
          </a:p>
          <a:p>
            <a:pPr defTabSz="914400">
              <a:lnSpc>
                <a:spcPct val="90000"/>
              </a:lnSpc>
            </a:pPr>
            <a:r>
              <a:rPr lang="sk-SK" sz="1900"/>
              <a:t>1 milión návštevníkov             		za 24 dní od otvorenia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90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900"/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900" b="1"/>
              <a:t>Hodnota PR kampane</a:t>
            </a:r>
            <a:r>
              <a:rPr lang="sk-SK" sz="1900"/>
              <a:t>: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900"/>
          </a:p>
          <a:p>
            <a:pPr defTabSz="914400">
              <a:lnSpc>
                <a:spcPct val="90000"/>
              </a:lnSpc>
            </a:pPr>
            <a:r>
              <a:rPr lang="sk-SK" sz="1900"/>
              <a:t>1 týždeň mediálnej kampane 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900"/>
              <a:t>	145 natívnych výstupov s AVE 2,27 mil. eur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900"/>
          </a:p>
          <a:p>
            <a:pPr defTabSz="914400">
              <a:lnSpc>
                <a:spcPct val="90000"/>
              </a:lnSpc>
            </a:pPr>
            <a:r>
              <a:rPr lang="sk-SK" sz="1900"/>
              <a:t>Neskoršia fáza kampane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900"/>
              <a:t>	122 natívnych výstupov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/>
          </a:p>
          <a:p>
            <a:pPr marL="0" indent="0" algn="ctr" defTabSz="914400">
              <a:lnSpc>
                <a:spcPct val="90000"/>
              </a:lnSpc>
              <a:buNone/>
            </a:pPr>
            <a:r>
              <a:rPr lang="sk-SK" sz="2800" b="1"/>
              <a:t>Nivy sa etablovali ako </a:t>
            </a:r>
          </a:p>
          <a:p>
            <a:pPr marL="0" indent="0" algn="ctr" defTabSz="914400">
              <a:lnSpc>
                <a:spcPct val="90000"/>
              </a:lnSpc>
              <a:buNone/>
            </a:pPr>
            <a:r>
              <a:rPr lang="sk-SK" sz="2800" b="1"/>
              <a:t>zážitková destinácia.</a:t>
            </a:r>
            <a:endParaRPr lang="sk-SK" sz="280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10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10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100" b="1" u="sng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10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100" b="1"/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05AAFBD0-16D1-484B-B5FC-E3FAEA3EA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208" y="1879570"/>
            <a:ext cx="458630" cy="179855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EC87315E-6E57-4C0F-AEA9-7ACF9A4F4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403" y="3625918"/>
            <a:ext cx="458630" cy="179855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2F159B5-A4AA-4094-A271-964E3D59E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208" y="2329975"/>
            <a:ext cx="458630" cy="179855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99D74AEF-66EE-4EA7-B06E-566A73499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403" y="4277508"/>
            <a:ext cx="458630" cy="179855"/>
          </a:xfrm>
          <a:prstGeom prst="rect">
            <a:avLst/>
          </a:prstGeom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id="{8D229879-40A2-416D-B408-7243BB957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92" y="6207650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75607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9">
            <a:extLst>
              <a:ext uri="{FF2B5EF4-FFF2-40B4-BE49-F238E27FC236}">
                <a16:creationId xmlns:a16="http://schemas.microsoft.com/office/drawing/2014/main" id="{ACD1864D-08CE-4863-82B1-EB72BF7B6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8" y="4335033"/>
            <a:ext cx="2528457" cy="2528457"/>
          </a:xfrm>
          <a:prstGeom prst="rect">
            <a:avLst/>
          </a:prstGeom>
        </p:spPr>
      </p:pic>
      <p:pic>
        <p:nvPicPr>
          <p:cNvPr id="30" name="Picture 28">
            <a:extLst>
              <a:ext uri="{FF2B5EF4-FFF2-40B4-BE49-F238E27FC236}">
                <a16:creationId xmlns:a16="http://schemas.microsoft.com/office/drawing/2014/main" id="{2261FFB0-A990-453C-B45E-76D5EC833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19" y="3088944"/>
            <a:ext cx="4009201" cy="4010163"/>
          </a:xfrm>
          <a:prstGeom prst="rect">
            <a:avLst/>
          </a:prstGeom>
        </p:spPr>
      </p:pic>
      <p:pic>
        <p:nvPicPr>
          <p:cNvPr id="29" name="Picture 21">
            <a:extLst>
              <a:ext uri="{FF2B5EF4-FFF2-40B4-BE49-F238E27FC236}">
                <a16:creationId xmlns:a16="http://schemas.microsoft.com/office/drawing/2014/main" id="{D54B9847-06B5-4094-B533-1FC5AD183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99" y="123928"/>
            <a:ext cx="2149263" cy="2149263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ECEE3E99-89CA-4975-972F-E6A51A43AF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03"/>
          <a:stretch/>
        </p:blipFill>
        <p:spPr>
          <a:xfrm rot="21356906">
            <a:off x="363765" y="439904"/>
            <a:ext cx="6057900" cy="4719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609D8CCC-1898-4CC2-8FBB-A053D1F1F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3561">
            <a:off x="3464711" y="1750683"/>
            <a:ext cx="5380324" cy="3305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E13AD634-26F3-4DF1-B29F-D0C47967F3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69"/>
          <a:stretch/>
        </p:blipFill>
        <p:spPr>
          <a:xfrm rot="693605">
            <a:off x="7397667" y="469819"/>
            <a:ext cx="4317356" cy="3155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Obrázok 32">
            <a:extLst>
              <a:ext uri="{FF2B5EF4-FFF2-40B4-BE49-F238E27FC236}">
                <a16:creationId xmlns:a16="http://schemas.microsoft.com/office/drawing/2014/main" id="{18157DE5-E782-4D36-A8EB-7D470609C5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028"/>
          <a:stretch/>
        </p:blipFill>
        <p:spPr>
          <a:xfrm rot="21096034">
            <a:off x="396733" y="3277085"/>
            <a:ext cx="5926938" cy="3132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Obrázok 34">
            <a:extLst>
              <a:ext uri="{FF2B5EF4-FFF2-40B4-BE49-F238E27FC236}">
                <a16:creationId xmlns:a16="http://schemas.microsoft.com/office/drawing/2014/main" id="{B8EB8326-722D-490C-B0BD-CA98BD78A1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875" b="7693"/>
          <a:stretch/>
        </p:blipFill>
        <p:spPr>
          <a:xfrm rot="758755">
            <a:off x="6333171" y="3582349"/>
            <a:ext cx="5112651" cy="2733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F0774A6D-4EF1-4359-B66C-EDFE7765D0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66980" y="6183005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9963"/>
      </p:ext>
    </p:extLst>
  </p:cSld>
  <p:clrMapOvr>
    <a:masterClrMapping/>
  </p:clrMapOvr>
  <p:transition spd="slow" advClick="0" advTm="1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97A427CE-6D0A-4ED9-BF72-B5D72E8A5B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927" y="4858955"/>
            <a:ext cx="2705913" cy="229899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EC81EF0-80A8-442C-9B3D-A4E3E0A7BB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211" y="-2951545"/>
            <a:ext cx="5592218" cy="5590876"/>
          </a:xfrm>
          <a:prstGeom prst="rect">
            <a:avLst/>
          </a:prstGeom>
        </p:spPr>
      </p:pic>
      <p:pic>
        <p:nvPicPr>
          <p:cNvPr id="7" name="Obrázok 6" descr="Obrázok, na ktorom je obloha, vonkajšie, mesto, cesta&#10;&#10;Automaticky generovaný popis">
            <a:extLst>
              <a:ext uri="{FF2B5EF4-FFF2-40B4-BE49-F238E27FC236}">
                <a16:creationId xmlns:a16="http://schemas.microsoft.com/office/drawing/2014/main" id="{BFD72158-6697-4034-9313-5AB9DC236D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E7217E6A-7C8C-4173-82E7-79B212227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5282" flipV="1">
            <a:off x="-267207" y="3781822"/>
            <a:ext cx="2179043" cy="2179569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7DCB6009-93B1-4FBD-A270-780829DA2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92" y="6207650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7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5D6855442AAA41BCFFD74B0149E8B3" ma:contentTypeVersion="13" ma:contentTypeDescription="Umožňuje vytvoriť nový dokument." ma:contentTypeScope="" ma:versionID="024aea709acb9107eeb9caadb81e6e08">
  <xsd:schema xmlns:xsd="http://www.w3.org/2001/XMLSchema" xmlns:xs="http://www.w3.org/2001/XMLSchema" xmlns:p="http://schemas.microsoft.com/office/2006/metadata/properties" xmlns:ns2="0d081e47-0346-46a4-b19a-1085deb1af7a" xmlns:ns3="c571e82a-11d7-41e3-83ec-27285d78cf24" targetNamespace="http://schemas.microsoft.com/office/2006/metadata/properties" ma:root="true" ma:fieldsID="c30556a19f1dbb513c1d4868900e107c" ns2:_="" ns3:_="">
    <xsd:import namespace="0d081e47-0346-46a4-b19a-1085deb1af7a"/>
    <xsd:import namespace="c571e82a-11d7-41e3-83ec-27285d78cf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81e47-0346-46a4-b19a-1085deb1af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1e82a-11d7-41e3-83ec-27285d78cf2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E1211D-760F-49A8-8BB4-9E9F2D23D9CD}">
  <ds:schemaRefs>
    <ds:schemaRef ds:uri="0d081e47-0346-46a4-b19a-1085deb1af7a"/>
    <ds:schemaRef ds:uri="c571e82a-11d7-41e3-83ec-27285d78cf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9631807-9440-4D6B-8B80-F59405B678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0FC84E-CB93-41FA-AB8E-E5E46931DD7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198</Words>
  <Application>Microsoft Office PowerPoint</Application>
  <PresentationFormat>Širokouhlá</PresentationFormat>
  <Paragraphs>59</Paragraphs>
  <Slides>10</Slides>
  <Notes>4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Roman Korenek</dc:creator>
  <cp:lastModifiedBy>Roman Korenek</cp:lastModifiedBy>
  <cp:revision>1</cp:revision>
  <dcterms:created xsi:type="dcterms:W3CDTF">2022-01-28T07:45:13Z</dcterms:created>
  <dcterms:modified xsi:type="dcterms:W3CDTF">2022-02-03T11:51:17Z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0x010100685D6855442AAA41BCFFD74B0149E8B3</vt:lpwstr>
  </property>
</Properties>
</file>