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73" r:id="rId5"/>
    <p:sldId id="276" r:id="rId6"/>
    <p:sldId id="258" r:id="rId7"/>
    <p:sldId id="277" r:id="rId8"/>
    <p:sldId id="257" r:id="rId9"/>
    <p:sldId id="279" r:id="rId10"/>
    <p:sldId id="261" r:id="rId11"/>
    <p:sldId id="259" r:id="rId12"/>
    <p:sldId id="280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7E6127-7390-92E4-704A-DFAD58145136}" name="Peter Marčan" initials="PM" userId="S::marcan@reputationn.sk::615c9ba2-2656-4801-8739-6a9c6264cc6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2786A4-FB68-4467-B434-375DBB4DDF6E}" v="4" dt="2022-02-03T14:13:42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018" y="7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Korenek" userId="9435f287-5471-44ff-a33a-4d54183327f1" providerId="ADAL" clId="{182786A4-FB68-4467-B434-375DBB4DDF6E}"/>
    <pc:docChg chg="addSld modSld modShowInfo">
      <pc:chgData name="Roman Korenek" userId="9435f287-5471-44ff-a33a-4d54183327f1" providerId="ADAL" clId="{182786A4-FB68-4467-B434-375DBB4DDF6E}" dt="2022-02-03T14:13:50.589" v="4" actId="2744"/>
      <pc:docMkLst>
        <pc:docMk/>
      </pc:docMkLst>
      <pc:sldChg chg="add modTransition">
        <pc:chgData name="Roman Korenek" userId="9435f287-5471-44ff-a33a-4d54183327f1" providerId="ADAL" clId="{182786A4-FB68-4467-B434-375DBB4DDF6E}" dt="2022-02-03T14:13:42.891" v="3"/>
        <pc:sldMkLst>
          <pc:docMk/>
          <pc:sldMk cId="2947611196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B11C4-7CE9-4827-861A-077286E7165C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44C1A-AB98-4A8E-B678-567AD30A51B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78983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Titulka</a:t>
            </a:r>
            <a:r>
              <a:rPr lang="en-US"/>
              <a:t> </a:t>
            </a:r>
            <a:r>
              <a:rPr lang="en-US" err="1"/>
              <a:t>prezentácie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CCF-F956-B24D-ABD8-C616302857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30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Prezentačný</a:t>
            </a:r>
            <a:r>
              <a:rPr lang="en-US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CCF-F956-B24D-ABD8-C616302857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98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Prezentačný</a:t>
            </a:r>
            <a:r>
              <a:rPr lang="en-US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CCF-F956-B24D-ABD8-C616302857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23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Prezentačný</a:t>
            </a:r>
            <a:r>
              <a:rPr lang="en-US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CCF-F956-B24D-ABD8-C616302857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12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Titulka</a:t>
            </a:r>
            <a:r>
              <a:rPr lang="en-US"/>
              <a:t> </a:t>
            </a:r>
            <a:r>
              <a:rPr lang="en-US" err="1"/>
              <a:t>prezentácie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CCF-F956-B24D-ABD8-C616302857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5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BFC22F-CB1A-48EA-8A4B-B3700686C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45A0B4-48A9-48FF-9453-11888C03B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DE73A2C-BBAE-48CE-95C8-196E1F50A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B593EF7-E74E-4EE2-8676-6623D77FC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07A553B-B846-465B-BD36-68E813127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677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E2909B-C067-428F-BF66-1D27A9D7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C3147E4-CE4F-4267-8076-45F7464A1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55FE190-6983-4FF7-A1E0-BF136CAB0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406AA5D-4745-4EFF-8AAD-E69B31D3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CA1673A-96A2-4A72-A8D0-8D06FB9A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808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F86F9C6D-9668-4C50-93D1-27D0560D27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F94E5778-5CDC-4A02-97F4-650877860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B0582AC-C71F-4CC9-8252-6E59578A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CC12596-2381-4CC3-8253-901549FC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8975FE5-CEFE-428E-9918-B853B713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6416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1E043-FC71-454D-862E-DA15FDEBF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FAD29D4-CA57-49AB-87A3-A5B6C3248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61ABC00-182B-4324-8B76-A1130E390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3BF02B6-2A98-406E-9CD6-3B9C7442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1C30154-057E-4729-92A5-10B31D41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2134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9E9780-2AE7-48AB-B1BD-E029B54BD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EE9897-CFE6-45FC-AA04-B254126BC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7D6BB36-964F-4B3F-8DCF-4890193DC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82A86E9-779C-4FF7-9393-E3EA6F99C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BD8403E-1A0D-49B9-AC64-D1CF20E8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220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20A4F2-8407-428A-9D5F-A4B3F4F48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522F7B8-3BC1-4955-8523-493C17C87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B39D570-7F1C-4140-98E1-CC589621C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60CE2F8-7F68-4A13-827E-EF3A0F1E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B3E48F4-2A4D-497E-A436-0B5296F55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8DFCA14-7A43-4C58-8E41-B4CCA64F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7F068-DFCF-4ED9-88AF-7909D135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432B91-F39C-482D-B049-56D0A1AA2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DC7DA87-4B85-4F69-8AE6-7E6657D12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4E4B6BA-CF85-43CC-B700-33A244B1CB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8D650B3-AA79-422E-97F2-B461EBD0E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41323C0-B9C9-40FC-9686-25B651F30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4681B12F-ACE9-44DE-86E1-8BD102102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D3A853DB-718E-4550-B7A3-07FBC4D6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8226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0092A-DFEA-45F5-A657-6410BEE97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8104867-8AFA-4638-81DE-494A04C58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E594843-627F-40AA-A74D-23B04226F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482E6C1-EE95-4CF5-B8EB-5DA5B6AA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1040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EC6CB49-ABA1-4D08-BB06-A2B76D25C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C409929-FC63-446D-BBCC-BA8892FBB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EF5D44B-C059-44E2-9726-6B66D5999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964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BCEED-50AB-4E47-AA26-B6A1AFAF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C2F9E2-19B9-473F-9106-166385ABE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0590DCD-A4CD-4B37-B460-9DBAB96B5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437D5CF-D307-4A57-BA25-EA65D8CE4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CA1EA4E-3310-490D-9A42-76B612AE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BD3CCA7-BDF6-4992-8EFA-F2C9DD93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1007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93FCE2-761E-4C3E-85D7-28665275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330FECF9-E45F-4F96-9911-854BAF8D9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E1AC6A7-30A2-4B53-AA43-67052BE29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129DB32-9881-47F3-BB14-F4D834E7C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F497A33-3CB4-4E10-A8A3-847483CB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6F9E5FB-2831-4954-A11E-10C5EBC9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8357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507DCFC0-93CF-4A68-AA74-68A864B4C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E39627-8DC9-4733-8591-B05AE6223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76ECB2A-211F-4F79-A599-6B95610043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9225-90E1-4D72-9931-A06BE5AB5C17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4020C6-D439-4EE7-A8C0-382DF043A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774E8C6-4B4D-4939-885C-9A8F965C5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4904B-CBA9-466C-9DD5-A4F49354C77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595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6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6.emf"/><Relationship Id="rId5" Type="http://schemas.openxmlformats.org/officeDocument/2006/relationships/image" Target="../media/image21.jpe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6.em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51" y="457280"/>
            <a:ext cx="3177051" cy="1063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3202" y="1606816"/>
            <a:ext cx="93342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2600">
                <a:solidFill>
                  <a:schemeClr val="bg1">
                    <a:lumMod val="50000"/>
                  </a:schemeClr>
                </a:solidFill>
                <a:latin typeface="Graphik Semibold"/>
                <a:cs typeface="Calibri" panose="020F0502020204030204" pitchFamily="34" charset="0"/>
              </a:rPr>
              <a:t>Nová destinácia pre moderný mestský život. Toto sú Nivy!</a:t>
            </a:r>
          </a:p>
          <a:p>
            <a:pPr algn="r"/>
            <a:r>
              <a:rPr lang="sk-SK" sz="2600">
                <a:solidFill>
                  <a:schemeClr val="bg1">
                    <a:lumMod val="50000"/>
                  </a:schemeClr>
                </a:solidFill>
                <a:latin typeface="Graphik Semibold"/>
                <a:cs typeface="Calibri" panose="020F0502020204030204" pitchFamily="34" charset="0"/>
              </a:rPr>
              <a:t>Klient: HB </a:t>
            </a:r>
            <a:r>
              <a:rPr lang="sk-SK" sz="2600" err="1">
                <a:solidFill>
                  <a:schemeClr val="bg1">
                    <a:lumMod val="50000"/>
                  </a:schemeClr>
                </a:solidFill>
                <a:latin typeface="Graphik Semibold"/>
                <a:cs typeface="Calibri" panose="020F0502020204030204" pitchFamily="34" charset="0"/>
              </a:rPr>
              <a:t>Reavis</a:t>
            </a:r>
            <a:endParaRPr lang="en-US" sz="2600">
              <a:solidFill>
                <a:schemeClr val="bg1">
                  <a:lumMod val="50000"/>
                </a:schemeClr>
              </a:solidFill>
              <a:latin typeface="Graphik Semibold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202" y="2499368"/>
            <a:ext cx="9334249" cy="40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5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trávnik, vonkajšie, obloha, budova&#10;&#10;Automaticky generovaný popis">
            <a:extLst>
              <a:ext uri="{FF2B5EF4-FFF2-40B4-BE49-F238E27FC236}">
                <a16:creationId xmlns:a16="http://schemas.microsoft.com/office/drawing/2014/main" id="{8C264A8E-3859-4132-A7F5-FB88998DE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65574" y="326592"/>
            <a:ext cx="8420100" cy="930422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baseline="3000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CCE010E-ACC9-4EDF-96D3-41F0F2B53970}"/>
              </a:ext>
            </a:extLst>
          </p:cNvPr>
          <p:cNvSpPr txBox="1">
            <a:spLocks/>
          </p:cNvSpPr>
          <p:nvPr/>
        </p:nvSpPr>
        <p:spPr>
          <a:xfrm>
            <a:off x="10822947" y="488545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000" b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Výzva</a:t>
            </a:r>
            <a:endParaRPr lang="en-US" sz="3000" b="1" dirty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27221A90-476F-4010-84FB-7F53871ED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966" y="797669"/>
            <a:ext cx="6984460" cy="3288020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F78A5BFB-EBB1-425B-A451-5B20BEC31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926451" y="5188098"/>
            <a:ext cx="5486384" cy="236271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159557" y="2064550"/>
            <a:ext cx="4834648" cy="4793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lnSpc>
                <a:spcPct val="90000"/>
              </a:lnSpc>
              <a:buNone/>
            </a:pPr>
            <a:r>
              <a:rPr lang="sk-SK" sz="2400" b="1" dirty="0"/>
              <a:t>Ako zaujať cieľové skupiny prakticky čisto komerčným obsahom? </a:t>
            </a:r>
            <a:endParaRPr lang="sk-SK" sz="2400" dirty="0"/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0" indent="0" defTabSz="914400">
              <a:lnSpc>
                <a:spcPct val="90000"/>
              </a:lnSpc>
              <a:buNone/>
            </a:pPr>
            <a:r>
              <a:rPr lang="sk-SK" sz="1600" dirty="0"/>
              <a:t>Nivy zaujali tradičné médiá najmä ich verejnými priestormi: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1600" dirty="0"/>
              <a:t>zelenou strechou 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1600" dirty="0"/>
              <a:t>autobusovou stanicou letiskového typu 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 b="1" u="sng" dirty="0"/>
          </a:p>
          <a:p>
            <a:pPr marL="0" indent="0" defTabSz="914400">
              <a:lnSpc>
                <a:spcPct val="90000"/>
              </a:lnSpc>
              <a:buNone/>
            </a:pPr>
            <a:r>
              <a:rPr lang="sk-SK" sz="1600" dirty="0"/>
              <a:t>My sme však chceli podporiť obchodníkov a širokú ponuku služieb a tovarov na Nivách: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1600" dirty="0"/>
              <a:t>a to v čase pandémie 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1600" dirty="0"/>
              <a:t>odklonu spotrebiteľov k e-</a:t>
            </a:r>
            <a:r>
              <a:rPr lang="sk-SK" sz="1600" dirty="0" err="1"/>
              <a:t>shopom</a:t>
            </a:r>
            <a:endParaRPr lang="sk-SK" sz="1600" dirty="0"/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0" indent="0" defTabSz="914400">
              <a:lnSpc>
                <a:spcPct val="90000"/>
              </a:lnSpc>
              <a:buNone/>
            </a:pPr>
            <a:r>
              <a:rPr lang="sk-SK" sz="1600" dirty="0"/>
              <a:t>A to nielen prostredníctvom marketingu či sociálnych sietí, </a:t>
            </a:r>
          </a:p>
          <a:p>
            <a:pPr marL="0" indent="0" algn="ctr" defTabSz="914400">
              <a:lnSpc>
                <a:spcPct val="90000"/>
              </a:lnSpc>
              <a:buNone/>
            </a:pPr>
            <a:r>
              <a:rPr lang="sk-SK" sz="2400" b="1" dirty="0"/>
              <a:t>ale aj tradičných médií a PR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D5CE86ED-6BD1-4E0F-9D19-7425F9194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881" y="3091482"/>
            <a:ext cx="458630" cy="179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4E5E1F78-A41D-4AB4-B74A-17A71900D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466" y="4376911"/>
            <a:ext cx="458630" cy="179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7697A7E6-B115-4535-94F9-485A82149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2466" y="5691511"/>
            <a:ext cx="458630" cy="179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90DA4912-F713-4E54-BB63-0FD990ABB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4395" y="6171198"/>
            <a:ext cx="489810" cy="3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1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1000">
        <p:split orient="vert"/>
      </p:transition>
    </mc:Choice>
    <mc:Fallback>
      <p:transition spd="slow" advClick="0" advTm="2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25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75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25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75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25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3">
            <a:extLst>
              <a:ext uri="{FF2B5EF4-FFF2-40B4-BE49-F238E27FC236}">
                <a16:creationId xmlns:a16="http://schemas.microsoft.com/office/drawing/2014/main" id="{50096F61-FB1D-44C2-A179-897968D48D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97833" y="-62195"/>
            <a:ext cx="2358249" cy="2357681"/>
          </a:xfrm>
          <a:prstGeom prst="rect">
            <a:avLst/>
          </a:prstGeom>
        </p:spPr>
      </p:pic>
      <p:pic>
        <p:nvPicPr>
          <p:cNvPr id="18" name="Picture 40">
            <a:extLst>
              <a:ext uri="{FF2B5EF4-FFF2-40B4-BE49-F238E27FC236}">
                <a16:creationId xmlns:a16="http://schemas.microsoft.com/office/drawing/2014/main" id="{0E815D08-BE63-45BE-86F1-FBD1820FDA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94" y="117738"/>
            <a:ext cx="1576066" cy="2093049"/>
          </a:xfrm>
          <a:prstGeom prst="rect">
            <a:avLst/>
          </a:prstGeom>
        </p:spPr>
      </p:pic>
      <p:pic>
        <p:nvPicPr>
          <p:cNvPr id="19" name="Picture 31">
            <a:extLst>
              <a:ext uri="{FF2B5EF4-FFF2-40B4-BE49-F238E27FC236}">
                <a16:creationId xmlns:a16="http://schemas.microsoft.com/office/drawing/2014/main" id="{A6544661-8634-4318-B828-8F2B790BA5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120" y="-1"/>
            <a:ext cx="1067138" cy="135252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389066DA-0901-4E9E-9E72-EF1CC38DF4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7319" y="4647214"/>
            <a:ext cx="1883900" cy="1604685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3DEDBD42-2005-4088-9E6E-2C2E73092F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5566" y="4104656"/>
            <a:ext cx="1945498" cy="1603874"/>
          </a:xfrm>
          <a:prstGeom prst="rect">
            <a:avLst/>
          </a:prstGeom>
        </p:spPr>
      </p:pic>
      <p:pic>
        <p:nvPicPr>
          <p:cNvPr id="15" name="Picture 32">
            <a:extLst>
              <a:ext uri="{FF2B5EF4-FFF2-40B4-BE49-F238E27FC236}">
                <a16:creationId xmlns:a16="http://schemas.microsoft.com/office/drawing/2014/main" id="{8CEAC42A-8587-4295-BE7E-576350C43C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252" y="4451921"/>
            <a:ext cx="2348230" cy="234823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47D874E-DEB4-4C31-B359-17EED759E2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2995">
            <a:off x="7056780" y="3386912"/>
            <a:ext cx="4607204" cy="3073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06AC7BA-82B1-4003-94F4-2873EE497C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555" y="3709725"/>
            <a:ext cx="5436014" cy="3073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5333E376-B4C3-463C-92AB-C531B70F29F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9837">
            <a:off x="8354101" y="469607"/>
            <a:ext cx="4600575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A6F31841-A324-49E4-8A8C-49BC3B6E73E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25574">
            <a:off x="-323343" y="390607"/>
            <a:ext cx="5613302" cy="3741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9F8A9D85-EA4B-412D-8B81-21D64CDCD1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814" y="499804"/>
            <a:ext cx="5952680" cy="3974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16B3B0DF-6D3F-45C1-BB99-0ABEF94718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04395" y="6171198"/>
            <a:ext cx="489810" cy="3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osoba, muž&#10;&#10;Automaticky generovaný popis">
            <a:extLst>
              <a:ext uri="{FF2B5EF4-FFF2-40B4-BE49-F238E27FC236}">
                <a16:creationId xmlns:a16="http://schemas.microsoft.com/office/drawing/2014/main" id="{67E68A11-CF40-4039-8A01-8BF1E04FC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6" r="28416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65574" y="326592"/>
            <a:ext cx="8420100" cy="930422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baseline="3000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4914AD7-921A-4E34-AC47-469EB6DEE117}"/>
              </a:ext>
            </a:extLst>
          </p:cNvPr>
          <p:cNvSpPr txBox="1">
            <a:spLocks/>
          </p:cNvSpPr>
          <p:nvPr/>
        </p:nvSpPr>
        <p:spPr>
          <a:xfrm>
            <a:off x="8631348" y="525992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sk-SK" sz="3000" b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Insight</a:t>
            </a:r>
            <a:r>
              <a:rPr lang="sk-SK" sz="30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 / Riešenie</a:t>
            </a:r>
            <a:endParaRPr lang="en-US" sz="3000" b="1" dirty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AD27ADC9-328A-4C34-9697-DCE85BF29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787" y="931591"/>
            <a:ext cx="7467947" cy="348444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513787" y="2333297"/>
            <a:ext cx="5118769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lnSpc>
                <a:spcPct val="90000"/>
              </a:lnSpc>
              <a:buNone/>
            </a:pPr>
            <a:r>
              <a:rPr lang="sk-SK" sz="2400" b="1" dirty="0"/>
              <a:t>Zapojenie </a:t>
            </a:r>
            <a:r>
              <a:rPr lang="sk-SK" sz="2400" b="1" dirty="0" err="1"/>
              <a:t>influencerov</a:t>
            </a:r>
            <a:r>
              <a:rPr lang="sk-SK" sz="2400" b="1" dirty="0"/>
              <a:t> do obsahu v tradičných médiách</a:t>
            </a:r>
          </a:p>
          <a:p>
            <a:pPr mar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 b="1" dirty="0"/>
          </a:p>
          <a:p>
            <a:pPr marL="114300" indent="0" defTabSz="914400">
              <a:lnSpc>
                <a:spcPct val="90000"/>
              </a:lnSpc>
              <a:buNone/>
            </a:pPr>
            <a:r>
              <a:rPr lang="sk-SK" sz="1600" dirty="0"/>
              <a:t>Identifikácia vhodných </a:t>
            </a:r>
            <a:r>
              <a:rPr lang="sk-SK" sz="1600" dirty="0" err="1"/>
              <a:t>influencerov</a:t>
            </a:r>
            <a:r>
              <a:rPr lang="sk-SK" sz="1600" dirty="0"/>
              <a:t> pre obsah tvorený pre jednotlivé cieľové skupiny/k jednotlivým funkciám Nív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 b="1" dirty="0"/>
          </a:p>
          <a:p>
            <a:pPr marL="114300" indent="0" defTabSz="914400">
              <a:lnSpc>
                <a:spcPct val="90000"/>
              </a:lnSpc>
              <a:buNone/>
            </a:pPr>
            <a:r>
              <a:rPr lang="sk-SK" sz="1600" dirty="0"/>
              <a:t>Spracovanie obsahu tvoreného pre sociálne siete do tradičných médií: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1600" dirty="0"/>
              <a:t>Fero </a:t>
            </a:r>
            <a:r>
              <a:rPr lang="sk-SK" sz="1600" dirty="0" err="1"/>
              <a:t>Joke</a:t>
            </a:r>
            <a:r>
              <a:rPr lang="sk-SK" sz="1600" dirty="0"/>
              <a:t> - Toto ho vyjde draho: Známy zabávač šoféroval bez </a:t>
            </a:r>
            <a:r>
              <a:rPr lang="sk-SK" sz="1600" dirty="0" err="1"/>
              <a:t>vodičáku</a:t>
            </a:r>
            <a:r>
              <a:rPr lang="sk-SK" sz="1600" dirty="0"/>
              <a:t> v novej autobusovej stanici Nivy!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k-SK" sz="16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1600" dirty="0"/>
              <a:t>Tvorba obsahu pre tradičné médiá v spolupráci s </a:t>
            </a:r>
            <a:r>
              <a:rPr lang="sk-SK" sz="1600" dirty="0" err="1"/>
              <a:t>influencermi</a:t>
            </a:r>
            <a:endParaRPr lang="sk-SK" sz="1600" dirty="0"/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1DBD339F-B288-45A7-A600-870CD6338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630" y="3467100"/>
            <a:ext cx="458630" cy="17985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985EA4F0-B9D4-446B-BF9E-163B7654D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985" y="4239890"/>
            <a:ext cx="458630" cy="179855"/>
          </a:xfrm>
          <a:prstGeom prst="rect">
            <a:avLst/>
          </a:prstGeom>
        </p:spPr>
      </p:pic>
      <p:pic>
        <p:nvPicPr>
          <p:cNvPr id="21" name="Picture 1">
            <a:extLst>
              <a:ext uri="{FF2B5EF4-FFF2-40B4-BE49-F238E27FC236}">
                <a16:creationId xmlns:a16="http://schemas.microsoft.com/office/drawing/2014/main" id="{79B4E3A2-C055-4641-B5E3-8B55E4171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4395" y="6171198"/>
            <a:ext cx="489810" cy="3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50878"/>
      </p:ext>
    </p:extLst>
  </p:cSld>
  <p:clrMapOvr>
    <a:masterClrMapping/>
  </p:clrMapOvr>
  <p:transition spd="slow" advClick="0" advTm="1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2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2">
            <a:extLst>
              <a:ext uri="{FF2B5EF4-FFF2-40B4-BE49-F238E27FC236}">
                <a16:creationId xmlns:a16="http://schemas.microsoft.com/office/drawing/2014/main" id="{2616476C-6A16-467E-B87C-72E2AAA2F8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4754" y="2709439"/>
            <a:ext cx="3934729" cy="3935673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78D0D16C-7379-4419-BC78-BF4ED0C886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7154">
            <a:off x="-58567" y="-67527"/>
            <a:ext cx="1800325" cy="1800325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8D8AFB9C-3295-4B13-BA22-E36B60B26E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82033">
            <a:off x="7277340" y="342437"/>
            <a:ext cx="4765140" cy="3162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4C13D389-A1A6-4930-89D3-CAF283FD2B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FF6A43DE-51AB-4B2F-A7F0-9749654640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7477">
            <a:off x="547628" y="1071417"/>
            <a:ext cx="51435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7A91FD5-26BE-4680-A6B0-9BE56CFD03B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3570">
            <a:off x="4737306" y="2905603"/>
            <a:ext cx="3048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72F9229C-8518-4577-B631-F7E7C1CF39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834" y="2649060"/>
            <a:ext cx="2704288" cy="4056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4D1AA08-B077-40B6-91C7-8E3341FEA3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7"/>
          <a:stretch/>
        </p:blipFill>
        <p:spPr>
          <a:xfrm>
            <a:off x="3431247" y="236959"/>
            <a:ext cx="4941043" cy="3144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E65D9234-BBFD-47FE-86E4-1D58631624AC}"/>
              </a:ext>
            </a:extLst>
          </p:cNvPr>
          <p:cNvSpPr txBox="1"/>
          <p:nvPr/>
        </p:nvSpPr>
        <p:spPr>
          <a:xfrm rot="20749555">
            <a:off x="1818259" y="3980366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Milan Bez </a:t>
            </a:r>
            <a:r>
              <a:rPr lang="en-US" sz="36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Mapy</a:t>
            </a:r>
            <a:endParaRPr lang="sk-SK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EAC21719-E41E-41F2-A4CD-7CADDF1299C4}"/>
              </a:ext>
            </a:extLst>
          </p:cNvPr>
          <p:cNvSpPr txBox="1"/>
          <p:nvPr/>
        </p:nvSpPr>
        <p:spPr>
          <a:xfrm>
            <a:off x="4323256" y="2810496"/>
            <a:ext cx="1449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Fero</a:t>
            </a: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 Joke</a:t>
            </a:r>
            <a:endParaRPr lang="sk-SK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12763F03-DD62-42FC-B56C-4965F4C8ADDD}"/>
              </a:ext>
            </a:extLst>
          </p:cNvPr>
          <p:cNvSpPr txBox="1"/>
          <p:nvPr/>
        </p:nvSpPr>
        <p:spPr>
          <a:xfrm rot="651078">
            <a:off x="4988535" y="6080028"/>
            <a:ext cx="1973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Nina Skal</a:t>
            </a:r>
            <a:r>
              <a:rPr lang="sk-SK" sz="36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íková</a:t>
            </a:r>
            <a:endParaRPr lang="sk-SK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5A2AB395-6893-4BB7-87C5-8BCC5CE28BC7}"/>
              </a:ext>
            </a:extLst>
          </p:cNvPr>
          <p:cNvSpPr txBox="1"/>
          <p:nvPr/>
        </p:nvSpPr>
        <p:spPr>
          <a:xfrm rot="269187">
            <a:off x="9966117" y="2054239"/>
            <a:ext cx="2064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Michal Dubovec</a:t>
            </a: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C0F14B4A-8FE8-4669-A5CC-4D0D20352590}"/>
              </a:ext>
            </a:extLst>
          </p:cNvPr>
          <p:cNvSpPr txBox="1"/>
          <p:nvPr/>
        </p:nvSpPr>
        <p:spPr>
          <a:xfrm>
            <a:off x="9333842" y="6071469"/>
            <a:ext cx="2536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Sweet</a:t>
            </a:r>
            <a:r>
              <a:rPr lang="sk-SK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 Lady </a:t>
            </a:r>
            <a:r>
              <a:rPr lang="sk-SK" sz="36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Lollipop</a:t>
            </a:r>
            <a:endParaRPr lang="sk-SK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AFB9D321-77B2-4E07-A603-DE3A5992F0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592" y="6207650"/>
            <a:ext cx="489810" cy="3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7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5D51EDF-F207-4CFA-B932-C07CC1158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958542" y="3420318"/>
            <a:ext cx="8935656" cy="391224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752618" y="1432215"/>
            <a:ext cx="5751777" cy="48645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sk-SK" sz="2400" b="1" dirty="0">
                <a:cs typeface="Graphik Light"/>
              </a:rPr>
              <a:t>Október – December 2021</a:t>
            </a:r>
          </a:p>
          <a:p>
            <a:pPr marL="0" indent="0" algn="ctr">
              <a:lnSpc>
                <a:spcPct val="90000"/>
              </a:lnSpc>
              <a:buNone/>
            </a:pPr>
            <a:endParaRPr lang="sk-SK" sz="1600" dirty="0">
              <a:cs typeface="Graphik Light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sk-SK" sz="2000" b="1" dirty="0">
                <a:cs typeface="Graphik Light"/>
              </a:rPr>
              <a:t>Natívne PR: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sk-SK" sz="2000" dirty="0">
                <a:cs typeface="Graphik Light"/>
              </a:rPr>
              <a:t>70 výstupov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sk-SK" sz="2000" dirty="0">
                <a:cs typeface="Graphik Light"/>
              </a:rPr>
              <a:t>AVE: 361-tisíc eur</a:t>
            </a:r>
          </a:p>
          <a:p>
            <a:pPr marL="0" indent="0" algn="ctr">
              <a:lnSpc>
                <a:spcPct val="90000"/>
              </a:lnSpc>
              <a:buNone/>
            </a:pPr>
            <a:endParaRPr lang="sk-SK" sz="2000" dirty="0">
              <a:cs typeface="Graphik Light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sk-SK" sz="2000" b="1" dirty="0">
                <a:cs typeface="Graphik Light"/>
              </a:rPr>
              <a:t>Platené PR: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sk-SK" sz="2000" dirty="0">
                <a:cs typeface="Graphik Light"/>
              </a:rPr>
              <a:t>67 výstupov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sk-SK" sz="2000" dirty="0">
                <a:cs typeface="Graphik Light"/>
              </a:rPr>
              <a:t>AVE: 364-tisíc eur</a:t>
            </a:r>
          </a:p>
          <a:p>
            <a:pPr marL="0" indent="0" algn="ctr">
              <a:lnSpc>
                <a:spcPct val="90000"/>
              </a:lnSpc>
              <a:buNone/>
            </a:pPr>
            <a:endParaRPr lang="sk-SK" sz="1600" dirty="0">
              <a:cs typeface="Graphik Light"/>
            </a:endParaRPr>
          </a:p>
          <a:p>
            <a:pPr marL="0" indent="0" algn="r">
              <a:lnSpc>
                <a:spcPct val="90000"/>
              </a:lnSpc>
              <a:buNone/>
            </a:pPr>
            <a:endParaRPr lang="sk-SK" sz="1600" dirty="0">
              <a:cs typeface="Graphik Light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sk-SK" sz="2400" b="1" dirty="0">
                <a:cs typeface="Graphik Light"/>
              </a:rPr>
              <a:t>A zároveň aj zdieľanie zážitkov z Nív so </a:t>
            </a:r>
            <a:r>
              <a:rPr lang="sk-SK" sz="2400" b="1" dirty="0" err="1">
                <a:cs typeface="Graphik Light"/>
              </a:rPr>
              <a:t>sledovateľmi</a:t>
            </a:r>
            <a:r>
              <a:rPr lang="sk-SK" sz="2400" b="1" dirty="0">
                <a:cs typeface="Graphik Light"/>
              </a:rPr>
              <a:t> spolupracujúcich </a:t>
            </a:r>
            <a:r>
              <a:rPr lang="sk-SK" sz="2400" b="1" dirty="0" err="1">
                <a:cs typeface="Graphik Light"/>
              </a:rPr>
              <a:t>influencerov</a:t>
            </a:r>
            <a:r>
              <a:rPr lang="sk-SK" sz="2400" b="1" dirty="0">
                <a:cs typeface="Graphik Light"/>
              </a:rPr>
              <a:t>.</a:t>
            </a:r>
            <a:endParaRPr lang="en-US" sz="2400" b="1" dirty="0">
              <a:cs typeface="Graphik Light"/>
            </a:endParaRPr>
          </a:p>
          <a:p>
            <a:pPr marL="0" indent="0" algn="r">
              <a:lnSpc>
                <a:spcPct val="90000"/>
              </a:lnSpc>
              <a:buNone/>
            </a:pPr>
            <a:endParaRPr lang="en-US" sz="1600" b="1" dirty="0">
              <a:cs typeface="Graphik Ligh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65574" y="326592"/>
            <a:ext cx="8420100" cy="930422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cs-CZ" sz="2000" b="1" baseline="3000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938294" y="414193"/>
            <a:ext cx="8419402" cy="930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sk-SK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  <a:defRPr sz="3000" b="1">
                <a:solidFill>
                  <a:schemeClr val="bg1">
                    <a:lumMod val="50000"/>
                  </a:schemeClr>
                </a:solidFill>
                <a:cs typeface="+mj-cs"/>
              </a:defRPr>
            </a:lvl1pPr>
          </a:lstStyle>
          <a:p>
            <a:r>
              <a:rPr lang="sk-SK" dirty="0"/>
              <a:t>Výsledky</a:t>
            </a:r>
            <a:endParaRPr lang="cs-CZ" dirty="0"/>
          </a:p>
        </p:txBody>
      </p:sp>
      <p:pic>
        <p:nvPicPr>
          <p:cNvPr id="8" name="Obrázok 7" descr="Obrázok, na ktorom je text, vnútri, osoba, otvoriť&#10;&#10;Automaticky generovaný popis">
            <a:extLst>
              <a:ext uri="{FF2B5EF4-FFF2-40B4-BE49-F238E27FC236}">
                <a16:creationId xmlns:a16="http://schemas.microsoft.com/office/drawing/2014/main" id="{59CD9CA0-7109-443E-90F7-376052D57C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36047DF7-7FC6-42F5-913D-52CC48A97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4395" y="6171198"/>
            <a:ext cx="489810" cy="39651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CCB6333C-063D-403C-BD93-A10CC1DD9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560" y="2496773"/>
            <a:ext cx="458630" cy="179855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09D869EC-9F56-4DC8-9949-40BD63D6F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9474" y="2847457"/>
            <a:ext cx="458630" cy="179855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58EE252-C3A4-4B4D-8ADC-4EDCEA221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560" y="3836022"/>
            <a:ext cx="458630" cy="17985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8F3BA001-1014-45EF-A53D-EBEA80730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9474" y="4190968"/>
            <a:ext cx="458630" cy="17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3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6000">
        <p:fade/>
      </p:transition>
    </mc:Choice>
    <mc:Fallback>
      <p:transition spd="med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75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>
            <a:extLst>
              <a:ext uri="{FF2B5EF4-FFF2-40B4-BE49-F238E27FC236}">
                <a16:creationId xmlns:a16="http://schemas.microsoft.com/office/drawing/2014/main" id="{7A7732A4-2644-4BEE-A23C-5B01B97A1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28078">
            <a:off x="2903800" y="79871"/>
            <a:ext cx="4640563" cy="6149950"/>
          </a:xfrm>
          <a:prstGeom prst="rect">
            <a:avLst/>
          </a:prstGeom>
        </p:spPr>
      </p:pic>
      <p:pic>
        <p:nvPicPr>
          <p:cNvPr id="17" name="Picture 36">
            <a:extLst>
              <a:ext uri="{FF2B5EF4-FFF2-40B4-BE49-F238E27FC236}">
                <a16:creationId xmlns:a16="http://schemas.microsoft.com/office/drawing/2014/main" id="{8203C1AA-D368-47EA-8497-E9025A2754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8080">
            <a:off x="8313456" y="-1268638"/>
            <a:ext cx="2809914" cy="1956765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3EF4DD96-3960-428B-BD88-2D1B3B676A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83943">
            <a:off x="9505062" y="4422135"/>
            <a:ext cx="2235512" cy="2235512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77560DEC-2157-42F5-99F7-35484A538B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18241"/>
            <a:ext cx="1749649" cy="1749649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8742F055-F4E5-46AB-B581-E8A3534EFF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31" y="2604100"/>
            <a:ext cx="3236633" cy="4027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48D7A9B-2208-4642-810A-DB2168507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2633" y="366367"/>
            <a:ext cx="3946607" cy="5246016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4A67C1E-9046-4F5C-B134-BFCCC81A26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68029">
            <a:off x="6305071" y="1887402"/>
            <a:ext cx="3792947" cy="4983148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68DC92BF-D373-4225-B0BD-F03816114B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8301" y="1168367"/>
            <a:ext cx="4205143" cy="5567988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2D902BD6-EEA9-44D0-BCF3-83636DF16A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04395" y="6171198"/>
            <a:ext cx="489810" cy="3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045"/>
      </p:ext>
    </p:extLst>
  </p:cSld>
  <p:clrMapOvr>
    <a:masterClrMapping/>
  </p:clrMapOvr>
  <p:transition spd="med" advClick="0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97A427CE-6D0A-4ED9-BF72-B5D72E8A5B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927" y="4858955"/>
            <a:ext cx="2705913" cy="229899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EC81EF0-80A8-442C-9B3D-A4E3E0A7BB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211" y="-2951545"/>
            <a:ext cx="5592218" cy="5590876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ázok 6" descr="Obrázok, na ktorom je obloha, vonkajšie, mesto, cesta&#10;&#10;Automaticky generovaný popis">
            <a:extLst>
              <a:ext uri="{FF2B5EF4-FFF2-40B4-BE49-F238E27FC236}">
                <a16:creationId xmlns:a16="http://schemas.microsoft.com/office/drawing/2014/main" id="{BFD72158-6697-4034-9313-5AB9DC236D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8BF67A35-9A88-45C1-A095-E51CE885F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92" y="6207650"/>
            <a:ext cx="489810" cy="3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7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4000">
        <p:circle/>
      </p:transition>
    </mc:Choice>
    <mc:Fallback>
      <p:transition spd="slow" advClick="0" advTm="4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51" y="457280"/>
            <a:ext cx="3177051" cy="1063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3202" y="1606816"/>
            <a:ext cx="93342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2600">
                <a:solidFill>
                  <a:schemeClr val="bg1">
                    <a:lumMod val="50000"/>
                  </a:schemeClr>
                </a:solidFill>
                <a:latin typeface="Graphik Semibold"/>
                <a:cs typeface="Calibri" panose="020F0502020204030204" pitchFamily="34" charset="0"/>
              </a:rPr>
              <a:t>Nová destinácia pre moderný mestský život. Toto sú Nivy!</a:t>
            </a:r>
          </a:p>
          <a:p>
            <a:pPr algn="r"/>
            <a:r>
              <a:rPr lang="sk-SK" sz="2600">
                <a:solidFill>
                  <a:schemeClr val="bg1">
                    <a:lumMod val="50000"/>
                  </a:schemeClr>
                </a:solidFill>
                <a:latin typeface="Graphik Semibold"/>
                <a:cs typeface="Calibri" panose="020F0502020204030204" pitchFamily="34" charset="0"/>
              </a:rPr>
              <a:t>Klient: HB </a:t>
            </a:r>
            <a:r>
              <a:rPr lang="sk-SK" sz="2600" err="1">
                <a:solidFill>
                  <a:schemeClr val="bg1">
                    <a:lumMod val="50000"/>
                  </a:schemeClr>
                </a:solidFill>
                <a:latin typeface="Graphik Semibold"/>
                <a:cs typeface="Calibri" panose="020F0502020204030204" pitchFamily="34" charset="0"/>
              </a:rPr>
              <a:t>Reavis</a:t>
            </a:r>
            <a:endParaRPr lang="en-US" sz="2600">
              <a:solidFill>
                <a:schemeClr val="bg1">
                  <a:lumMod val="50000"/>
                </a:schemeClr>
              </a:solidFill>
              <a:latin typeface="Graphik Semibold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202" y="2499368"/>
            <a:ext cx="9334249" cy="40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1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"/>
    </mc:Choice>
    <mc:Fallback>
      <p:transition advClick="0" advTm="500"/>
    </mc:Fallback>
  </mc:AlternateContent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5D6855442AAA41BCFFD74B0149E8B3" ma:contentTypeVersion="13" ma:contentTypeDescription="Umožňuje vytvoriť nový dokument." ma:contentTypeScope="" ma:versionID="024aea709acb9107eeb9caadb81e6e08">
  <xsd:schema xmlns:xsd="http://www.w3.org/2001/XMLSchema" xmlns:xs="http://www.w3.org/2001/XMLSchema" xmlns:p="http://schemas.microsoft.com/office/2006/metadata/properties" xmlns:ns2="0d081e47-0346-46a4-b19a-1085deb1af7a" xmlns:ns3="c571e82a-11d7-41e3-83ec-27285d78cf24" targetNamespace="http://schemas.microsoft.com/office/2006/metadata/properties" ma:root="true" ma:fieldsID="c30556a19f1dbb513c1d4868900e107c" ns2:_="" ns3:_="">
    <xsd:import namespace="0d081e47-0346-46a4-b19a-1085deb1af7a"/>
    <xsd:import namespace="c571e82a-11d7-41e3-83ec-27285d78cf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81e47-0346-46a4-b19a-1085deb1af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71e82a-11d7-41e3-83ec-27285d78cf2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E1211D-760F-49A8-8BB4-9E9F2D23D9CD}">
  <ds:schemaRefs>
    <ds:schemaRef ds:uri="0d081e47-0346-46a4-b19a-1085deb1af7a"/>
    <ds:schemaRef ds:uri="c571e82a-11d7-41e3-83ec-27285d78cf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9631807-9440-4D6B-8B80-F59405B678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0FC84E-CB93-41FA-AB8E-E5E46931DD7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Microsoft Office PowerPoint</Application>
  <PresentationFormat>Širokouhlá</PresentationFormat>
  <Paragraphs>54</Paragraphs>
  <Slides>9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Freestyle Script</vt:lpstr>
      <vt:lpstr>Graphik Semibold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Roman Korenek</dc:creator>
  <cp:lastModifiedBy>Roman Korenek</cp:lastModifiedBy>
  <cp:revision>1</cp:revision>
  <dcterms:created xsi:type="dcterms:W3CDTF">2022-01-28T07:45:13Z</dcterms:created>
  <dcterms:modified xsi:type="dcterms:W3CDTF">2022-02-03T14:13:53Z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0x010100685D6855442AAA41BCFFD74B0149E8B3</vt:lpwstr>
  </property>
</Properties>
</file>