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848" r:id="rId3"/>
    <p:sldId id="842" r:id="rId4"/>
    <p:sldId id="854" r:id="rId5"/>
    <p:sldId id="855" r:id="rId6"/>
    <p:sldId id="868" r:id="rId7"/>
    <p:sldId id="847" r:id="rId8"/>
    <p:sldId id="870" r:id="rId9"/>
    <p:sldId id="872" r:id="rId10"/>
    <p:sldId id="871" r:id="rId11"/>
    <p:sldId id="874" r:id="rId12"/>
    <p:sldId id="866" r:id="rId13"/>
    <p:sldId id="873" r:id="rId14"/>
    <p:sldId id="821" r:id="rId15"/>
    <p:sldId id="851" r:id="rId16"/>
    <p:sldId id="856" r:id="rId17"/>
    <p:sldId id="876" r:id="rId18"/>
    <p:sldId id="875" r:id="rId19"/>
    <p:sldId id="877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3C5ED-C517-4A5F-B071-0B588FB8530D}" type="datetimeFigureOut">
              <a:rPr lang="sk-SK" smtClean="0"/>
              <a:t>4.2.22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15065-F654-47F6-9677-E9CB9AA6E89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0767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6848D2-EE50-D943-B354-A86D18278A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0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1ED4B-C1F5-4284-98CA-348E4B2C3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B003AB-55E9-492D-A39D-45CA17E894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17B8A2-7062-4A97-A72E-464C6834D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D9ACD4E-5C80-4F21-A2F2-1FFAC2E31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9C8836F-AADC-4B55-A9F8-409D5E12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933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307943-F808-43BA-A495-84E123A6C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09C51B71-07A2-40A8-8404-435F64284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38F9513-A4F1-4E3A-94A6-C9F04BB16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F4C962C-F45C-4F07-A267-3F0D6191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AE61B6B-F207-4275-B5A8-A4371D689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454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E3D5B73F-33BD-4C06-ADB5-6BEF32CD6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AE4DC1F-8810-4008-A035-2E6B125E2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9E4C5E8-810A-4E46-A8C3-4C32F43E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7699026-4FF2-4AF3-959D-888A0FFAD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6148F2D-9A33-4D66-B83F-4B0CA96E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0681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FC00C0-23C5-004D-8CB5-57BFF243DBE2}"/>
              </a:ext>
            </a:extLst>
          </p:cNvPr>
          <p:cNvSpPr/>
          <p:nvPr userDrawn="1"/>
        </p:nvSpPr>
        <p:spPr>
          <a:xfrm>
            <a:off x="2023500" y="915608"/>
            <a:ext cx="9114503" cy="4620413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8CF80-B625-0847-AE6E-E5BE1171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617" y="1392865"/>
            <a:ext cx="9104672" cy="460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F7CFF-6FC9-A144-9103-87A9619017DA}"/>
              </a:ext>
            </a:extLst>
          </p:cNvPr>
          <p:cNvSpPr/>
          <p:nvPr userDrawn="1"/>
        </p:nvSpPr>
        <p:spPr>
          <a:xfrm>
            <a:off x="2485617" y="1392865"/>
            <a:ext cx="9104672" cy="460856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D7A635-F4F7-5B49-973E-D4438E6984E9}"/>
              </a:ext>
            </a:extLst>
          </p:cNvPr>
          <p:cNvSpPr>
            <a:spLocks noChangeAspect="1"/>
          </p:cNvSpPr>
          <p:nvPr userDrawn="1"/>
        </p:nvSpPr>
        <p:spPr>
          <a:xfrm>
            <a:off x="2249643" y="1133857"/>
            <a:ext cx="9114503" cy="4634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5354D-7F93-6D48-91AF-17D0A04C4553}"/>
              </a:ext>
            </a:extLst>
          </p:cNvPr>
          <p:cNvSpPr/>
          <p:nvPr userDrawn="1"/>
        </p:nvSpPr>
        <p:spPr>
          <a:xfrm>
            <a:off x="1032435" y="900238"/>
            <a:ext cx="991065" cy="154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0E11-C39A-2E40-8B6A-B1B02E041F53}"/>
              </a:ext>
            </a:extLst>
          </p:cNvPr>
          <p:cNvSpPr/>
          <p:nvPr userDrawn="1"/>
        </p:nvSpPr>
        <p:spPr>
          <a:xfrm>
            <a:off x="621971" y="898834"/>
            <a:ext cx="410464" cy="1541537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E67E3-3DF7-B743-83AE-081B31EC5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88" y="992762"/>
            <a:ext cx="822759" cy="135508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0A107A5-A690-6049-9533-C4FF1AB6DD9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071689" y="2532351"/>
            <a:ext cx="4787798" cy="1267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 KAPIT</a:t>
            </a:r>
            <a:r>
              <a:rPr lang="sk-SK" dirty="0"/>
              <a:t>ÁLKAMI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6EEF6F6-1BAD-EA42-BFD7-3FC3E47D258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071688" y="3968632"/>
            <a:ext cx="7348453" cy="764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1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79DF6D9-2794-BC4D-B7B0-08BE290E6BB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5FA5F-7128-7D45-9F3B-30B714748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8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(bez obsah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154" y="177136"/>
            <a:ext cx="1080505" cy="17795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458528-01AA-DF49-89A2-C73C2FD7E2DD}"/>
              </a:ext>
            </a:extLst>
          </p:cNvPr>
          <p:cNvCxnSpPr>
            <a:cxnSpLocks/>
          </p:cNvCxnSpPr>
          <p:nvPr userDrawn="1"/>
        </p:nvCxnSpPr>
        <p:spPr>
          <a:xfrm>
            <a:off x="924635" y="6667832"/>
            <a:ext cx="107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68129E7-856E-4CD2-955A-8E8979F4E2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96774" y="452390"/>
            <a:ext cx="1095226" cy="1204635"/>
            <a:chOff x="8964324" y="382323"/>
            <a:chExt cx="1401529" cy="1541537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B30B2503-6C47-4F53-B4E7-54D01C9BD36C}"/>
                </a:ext>
              </a:extLst>
            </p:cNvPr>
            <p:cNvSpPr/>
            <p:nvPr userDrawn="1"/>
          </p:nvSpPr>
          <p:spPr>
            <a:xfrm>
              <a:off x="8964324" y="383727"/>
              <a:ext cx="991065" cy="154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2C8D26-2675-4A7F-9E38-DD31583367F6}"/>
                </a:ext>
              </a:extLst>
            </p:cNvPr>
            <p:cNvSpPr/>
            <p:nvPr userDrawn="1"/>
          </p:nvSpPr>
          <p:spPr>
            <a:xfrm>
              <a:off x="9955389" y="382323"/>
              <a:ext cx="410464" cy="1541537"/>
            </a:xfrm>
            <a:prstGeom prst="rect">
              <a:avLst/>
            </a:prstGeom>
            <a:solidFill>
              <a:srgbClr val="FC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056A2B3F-336D-47B0-8A08-7D26A2809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477" y="476251"/>
              <a:ext cx="822759" cy="1355083"/>
            </a:xfrm>
            <a:prstGeom prst="rect">
              <a:avLst/>
            </a:prstGeom>
          </p:spPr>
        </p:pic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CABEF9-237B-4E9B-8DD6-221F7664DC5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24635" y="452390"/>
            <a:ext cx="9015413" cy="557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478283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+ text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24635" y="4032356"/>
            <a:ext cx="9559817" cy="1376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B6DC0F-B9C9-E743-ACBD-6DCC9C188B1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659B54-96E2-954B-9050-5AA5F75E1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41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F52FF4-F568-449A-8E90-216B597FD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3AF749F-ECE8-48D7-93FD-6F9972B8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37BDEB-A584-45D9-ABED-51C3FE0D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ED761E7-1D3A-4957-8611-3A863241B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E966DF-F5F3-470C-BBFA-741E5873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638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FD1BB-E4D8-4EC8-B7FE-E05F925D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83BB49-E9AB-4719-9104-7BD1BBC2E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5CB8384-536C-4203-9A32-CCE3C6C2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A7FBB23-9559-4672-8231-EDE6AC79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8FEBA4F-6F3D-4C07-A197-82BDF27A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17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3DD73-0015-4F10-88E1-226599E6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1EED2BC-CF1A-44EC-A781-9ACE81833F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3B5A082-D92E-448C-AB1A-6036FC60E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B7EB7B5-2CE7-4CA0-892C-33155E1E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D55BF59-5A06-4B1E-B3AC-751F3109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69F5541-7E34-48CB-B04C-4C8D8B06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573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6E7E8-4715-44EA-8E7C-D76E3C93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17413C-7227-4948-B119-F37E5E6D4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119A9149-3395-43CC-917E-D76B372C1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177F32-1B7F-4B26-9AC0-02A3EE245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C7E4BE-3572-483D-B3CD-509E45756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9986769-E27E-4B09-8304-2CD8BC6F7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4B406A-2BCD-46B8-8C5D-9BCA78ED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697B55E-6ABA-4DC7-8902-ADEC14D0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387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1E513-641C-4905-B0E7-39C0BEC2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B2AA307-4A3E-4C37-BF07-6A3A3D28E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53EA278-D15B-4121-A7F7-3A3188C25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435DB0C9-FC2D-4485-BB16-B6FA57F5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211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23493FC-0FDE-43EC-82BF-1FC65909D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AF1F94A-C2D7-4B90-BABD-77761FCF7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C1656EE-35CD-4348-874C-63B93F8C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0798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642F5A-E2B9-47EA-893A-ED2CD161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03168C-C83C-493A-A9D5-EC9F497E9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E00949-0476-4400-8684-14318F587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B2DDB41-8D07-4A54-A575-AACA0EB7F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FC3F1DF-AFB1-4112-957E-2A65BE70F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23BB017-26A8-4940-8405-6CAE2D5F4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521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35133E-55C8-4D99-AF16-31515F35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628C6278-FED4-4F4D-86C8-943EBA085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401770-3C43-4C85-9F11-05B2A9D08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6A17F8A-B971-4866-AAB1-4E6555E08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ADEE86B-0C75-4838-83B2-80D1547A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CDC126D-BC7F-4F09-A501-A8432CAF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158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3BBD0B3-A35D-4302-B39D-2CCBD46FB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89466D-4927-4D60-8C69-D5741D30F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E9ECB3-D39F-43CA-B932-AEE1D298FA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227B5-0212-4BDA-BB35-551125840FFA}" type="datetimeFigureOut">
              <a:rPr lang="sk-SK" smtClean="0"/>
              <a:t>4.2.22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CC761E3-00DE-4D2D-BC5A-7ED2DC6DD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8EA40AF-A252-41EF-9701-72E913C05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B1AD9-7D33-40CD-A55B-1791E920665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967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63861E-9834-F440-BFF0-AABDEAB8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38313" y="2424748"/>
            <a:ext cx="8014983" cy="1267267"/>
          </a:xfrm>
        </p:spPr>
        <p:txBody>
          <a:bodyPr/>
          <a:lstStyle/>
          <a:p>
            <a:r>
              <a:rPr lang="sk-SK" sz="4400" dirty="0"/>
              <a:t>VYHODNOTENIE </a:t>
            </a:r>
          </a:p>
          <a:p>
            <a:r>
              <a:rPr lang="sk-SK" sz="4400" b="1" dirty="0">
                <a:effectLst/>
                <a:ea typeface="Times New Roman" panose="02020603050405020304" pitchFamily="18" charset="0"/>
              </a:rPr>
              <a:t>FILI BEZ SÁČKOV</a:t>
            </a:r>
            <a:endParaRPr lang="en-US" sz="4400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9AFC7DCA-42E4-4008-960A-837827D47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0580" y="3799618"/>
            <a:ext cx="1696092" cy="16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PAID PR - MEDIÁLNE VÝSTUPY</a:t>
            </a:r>
            <a:endParaRPr lang="cs-CZ" sz="2400" dirty="0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576D6BE-F253-4146-9D44-06BD4E4E257E}"/>
              </a:ext>
            </a:extLst>
          </p:cNvPr>
          <p:cNvSpPr txBox="1"/>
          <p:nvPr/>
        </p:nvSpPr>
        <p:spPr>
          <a:xfrm>
            <a:off x="4926684" y="5869248"/>
            <a:ext cx="152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Mytrenčín.sme.sk</a:t>
            </a:r>
            <a:br>
              <a:rPr lang="sk-SK" sz="1100" b="1" dirty="0"/>
            </a:br>
            <a:r>
              <a:rPr lang="sk-SK" sz="1100" dirty="0"/>
              <a:t>Ľudí vydesil pohľad na fontány, volali policajtov</a:t>
            </a:r>
          </a:p>
        </p:txBody>
      </p:sp>
      <p:pic>
        <p:nvPicPr>
          <p:cNvPr id="9" name="Obrázok 8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1425BA6F-C907-40C5-BAA1-9844A41A1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695"/>
          <a:stretch/>
        </p:blipFill>
        <p:spPr>
          <a:xfrm>
            <a:off x="924635" y="1066800"/>
            <a:ext cx="1713790" cy="5633445"/>
          </a:xfrm>
          <a:prstGeom prst="rect">
            <a:avLst/>
          </a:prstGeom>
        </p:spPr>
      </p:pic>
      <p:pic>
        <p:nvPicPr>
          <p:cNvPr id="11" name="Obrázok 10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13728116-5506-4091-9680-F404D0B77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444"/>
          <a:stretch/>
        </p:blipFill>
        <p:spPr>
          <a:xfrm>
            <a:off x="2798090" y="1002417"/>
            <a:ext cx="2109544" cy="5817041"/>
          </a:xfrm>
          <a:prstGeom prst="rect">
            <a:avLst/>
          </a:prstGeom>
        </p:spPr>
      </p:pic>
      <p:pic>
        <p:nvPicPr>
          <p:cNvPr id="4" name="Obrázok 3" descr="Obrázok, na ktorom je text, noviny, snímka obrazovky&#10;&#10;Automaticky generovaný popis">
            <a:extLst>
              <a:ext uri="{FF2B5EF4-FFF2-40B4-BE49-F238E27FC236}">
                <a16:creationId xmlns:a16="http://schemas.microsoft.com/office/drawing/2014/main" id="{09B154DC-36D1-4883-BEBA-1FBBDA9C4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684" y="838200"/>
            <a:ext cx="4284592" cy="5976890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19F6C701-0353-4650-97F4-11F4830EB857}"/>
              </a:ext>
            </a:extLst>
          </p:cNvPr>
          <p:cNvSpPr txBox="1"/>
          <p:nvPr/>
        </p:nvSpPr>
        <p:spPr>
          <a:xfrm>
            <a:off x="10668000" y="5684582"/>
            <a:ext cx="1524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MY Trenčianske noviny</a:t>
            </a:r>
            <a:br>
              <a:rPr lang="sk-SK" sz="1100" b="1" dirty="0"/>
            </a:br>
            <a:r>
              <a:rPr lang="sk-SK" sz="1100" dirty="0"/>
              <a:t>Ľudí vydesil pohľad na fontány, volali policajtov</a:t>
            </a:r>
          </a:p>
        </p:txBody>
      </p:sp>
    </p:spTree>
    <p:extLst>
      <p:ext uri="{BB962C8B-B14F-4D97-AF65-F5344CB8AC3E}">
        <p14:creationId xmlns:p14="http://schemas.microsoft.com/office/powerpoint/2010/main" val="353697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cs-CZ" sz="2400" dirty="0"/>
              <a:t>PAID PR - FACEBOOK STATUS</a:t>
            </a:r>
          </a:p>
        </p:txBody>
      </p:sp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6DB042EC-5A94-42DD-B633-FA169EEE8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37" t="12571" r="28733" b="15491"/>
          <a:stretch/>
        </p:blipFill>
        <p:spPr>
          <a:xfrm>
            <a:off x="924634" y="1181666"/>
            <a:ext cx="5063855" cy="5242994"/>
          </a:xfrm>
          <a:prstGeom prst="rect">
            <a:avLst/>
          </a:prstGeom>
        </p:spPr>
      </p:pic>
      <p:pic>
        <p:nvPicPr>
          <p:cNvPr id="8" name="Obrázok 7" descr="Obrázok, na ktorom je text&#10;&#10;Automaticky generovaný popis">
            <a:extLst>
              <a:ext uri="{FF2B5EF4-FFF2-40B4-BE49-F238E27FC236}">
                <a16:creationId xmlns:a16="http://schemas.microsoft.com/office/drawing/2014/main" id="{BFE7F618-3392-4D4B-AC21-1ACDE572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943544"/>
            <a:ext cx="3648075" cy="4338241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92110E3C-1BAF-40FE-A8B4-DDACDD81513F}"/>
              </a:ext>
            </a:extLst>
          </p:cNvPr>
          <p:cNvSpPr txBox="1"/>
          <p:nvPr/>
        </p:nvSpPr>
        <p:spPr>
          <a:xfrm>
            <a:off x="6203511" y="963035"/>
            <a:ext cx="300049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endParaRPr lang="sk-SK" sz="1400" b="1" dirty="0"/>
          </a:p>
          <a:p>
            <a:pPr marL="171450" indent="-171450">
              <a:buFontTx/>
              <a:buChar char="-"/>
            </a:pPr>
            <a:r>
              <a:rPr lang="sk-SK" sz="1200" b="1" dirty="0"/>
              <a:t>Facebook MY Trenčín</a:t>
            </a:r>
          </a:p>
          <a:p>
            <a:pPr marL="171450" indent="-171450">
              <a:buFontTx/>
              <a:buChar char="-"/>
            </a:pPr>
            <a:r>
              <a:rPr lang="sk-SK" sz="1200" dirty="0"/>
              <a:t>Celkový dosah: 14 727</a:t>
            </a:r>
          </a:p>
          <a:p>
            <a:pPr marL="171450" indent="-171450">
              <a:buFontTx/>
              <a:buChar char="-"/>
            </a:pPr>
            <a:r>
              <a:rPr lang="sk-SK" sz="1200" dirty="0"/>
              <a:t>Interakcia: 2 201</a:t>
            </a:r>
          </a:p>
          <a:p>
            <a:pPr marL="171450" indent="-171450">
              <a:buFontTx/>
              <a:buChar char="-"/>
            </a:pPr>
            <a:endParaRPr lang="sk-SK" sz="1100" dirty="0"/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CB401CFF-989B-482D-A462-E96BA7AAE04C}"/>
              </a:ext>
            </a:extLst>
          </p:cNvPr>
          <p:cNvSpPr txBox="1"/>
          <p:nvPr/>
        </p:nvSpPr>
        <p:spPr>
          <a:xfrm>
            <a:off x="9639300" y="5822323"/>
            <a:ext cx="20478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100" b="1" dirty="0"/>
              <a:t>Komentáre s najväčším zásahom publika</a:t>
            </a:r>
            <a:endParaRPr lang="sk-SK" sz="1400" b="1" dirty="0"/>
          </a:p>
        </p:txBody>
      </p:sp>
    </p:spTree>
    <p:extLst>
      <p:ext uri="{BB962C8B-B14F-4D97-AF65-F5344CB8AC3E}">
        <p14:creationId xmlns:p14="http://schemas.microsoft.com/office/powerpoint/2010/main" val="75368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PAID PR - ANALYTICKÉ ÚDAJE</a:t>
            </a:r>
            <a:endParaRPr lang="cs-CZ" sz="24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D577B79-3E55-41BE-B796-600CC21D3006}"/>
              </a:ext>
            </a:extLst>
          </p:cNvPr>
          <p:cNvSpPr txBox="1"/>
          <p:nvPr/>
        </p:nvSpPr>
        <p:spPr>
          <a:xfrm>
            <a:off x="849145" y="1095042"/>
            <a:ext cx="22083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1" dirty="0"/>
              <a:t> Tlačovésprávy.sme.sk</a:t>
            </a:r>
            <a:endParaRPr lang="sk-SK" sz="1400" dirty="0"/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71824472-7707-450C-8E98-DA7D314E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13" y="1964569"/>
            <a:ext cx="10227585" cy="1897026"/>
          </a:xfrm>
          <a:prstGeom prst="rect">
            <a:avLst/>
          </a:prstGeom>
        </p:spPr>
      </p:pic>
      <p:pic>
        <p:nvPicPr>
          <p:cNvPr id="24" name="Obrázok 23" descr="Obrázok, na ktorom je stôl&#10;&#10;Automaticky generovaný popis">
            <a:extLst>
              <a:ext uri="{FF2B5EF4-FFF2-40B4-BE49-F238E27FC236}">
                <a16:creationId xmlns:a16="http://schemas.microsoft.com/office/drawing/2014/main" id="{6B86EF0E-53BF-4877-9E4E-B2209A5A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13" y="3894061"/>
            <a:ext cx="2125980" cy="96012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D85A1A3-CE2E-4DFE-B481-DC15A333DB78}"/>
              </a:ext>
            </a:extLst>
          </p:cNvPr>
          <p:cNvSpPr txBox="1"/>
          <p:nvPr/>
        </p:nvSpPr>
        <p:spPr>
          <a:xfrm>
            <a:off x="924635" y="1506817"/>
            <a:ext cx="53809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200" dirty="0"/>
              <a:t>celkový počet zobrazenia stránky od 08.11.-10.11.2021 je 7 139 kliknutí</a:t>
            </a:r>
          </a:p>
          <a:p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77242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MEDIÁLNY VÝSTUP</a:t>
            </a:r>
            <a:endParaRPr lang="cs-CZ" sz="2400" dirty="0"/>
          </a:p>
        </p:txBody>
      </p:sp>
      <p:pic>
        <p:nvPicPr>
          <p:cNvPr id="13" name="Obrázok 12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F27DF10D-7724-4EB4-8960-FE4B1B0028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28" r="1" b="48711"/>
          <a:stretch/>
        </p:blipFill>
        <p:spPr>
          <a:xfrm>
            <a:off x="831390" y="929102"/>
            <a:ext cx="2109544" cy="5817041"/>
          </a:xfrm>
          <a:prstGeom prst="rect">
            <a:avLst/>
          </a:prstGeom>
        </p:spPr>
      </p:pic>
      <p:pic>
        <p:nvPicPr>
          <p:cNvPr id="15" name="Obrázok 14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7A23D43C-DEC6-4EC5-9FFC-CC4221BF9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28"/>
          <a:stretch/>
        </p:blipFill>
        <p:spPr>
          <a:xfrm>
            <a:off x="3034179" y="1005971"/>
            <a:ext cx="2185776" cy="5725244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4D577B79-3E55-41BE-B796-600CC21D3006}"/>
              </a:ext>
            </a:extLst>
          </p:cNvPr>
          <p:cNvSpPr txBox="1"/>
          <p:nvPr/>
        </p:nvSpPr>
        <p:spPr>
          <a:xfrm>
            <a:off x="5219955" y="6038717"/>
            <a:ext cx="1804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Tlačovésprávy.sme.sk</a:t>
            </a:r>
            <a:br>
              <a:rPr lang="sk-SK" sz="1200" b="1" dirty="0"/>
            </a:br>
            <a:r>
              <a:rPr lang="sk-SK" sz="1200" dirty="0"/>
              <a:t>Ľudí vydesil pohľad na fontány, volali policajtov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FBB7045-2E12-4030-A4E8-FC8CCDADA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16" t="37175" r="14432" b="10332"/>
          <a:stretch/>
        </p:blipFill>
        <p:spPr>
          <a:xfrm>
            <a:off x="5313200" y="740767"/>
            <a:ext cx="4265892" cy="348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6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INFLUENCERSKÉ SPOLUPRÁCE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MILANBEZMAPY POST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67B91D1-EB52-4143-BE86-CFB17FFD8485}"/>
              </a:ext>
            </a:extLst>
          </p:cNvPr>
          <p:cNvSpPr txBox="1"/>
          <p:nvPr/>
        </p:nvSpPr>
        <p:spPr>
          <a:xfrm>
            <a:off x="7849991" y="626711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ŠTATISTIKY K POSTU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D3CB9F6-BF5D-4DF8-A117-BCC58D4F8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3" y="968488"/>
            <a:ext cx="6978650" cy="5149850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EF5F67F6-83AA-4601-A08E-519AD1639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19" t="14122" b="12727"/>
          <a:stretch/>
        </p:blipFill>
        <p:spPr>
          <a:xfrm>
            <a:off x="7849990" y="968488"/>
            <a:ext cx="2875281" cy="50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7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MILANBEZMAPY STORIES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D02B13A4-67EF-4B4D-9DAA-EAA026F5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25" y="1010094"/>
            <a:ext cx="3052809" cy="5429930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841F79B6-A28F-4EBA-A912-79CDA7161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24" y="1010095"/>
            <a:ext cx="3052809" cy="5429930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46AD9EB5-689B-4361-A161-6E66BA348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23" y="1010095"/>
            <a:ext cx="3052809" cy="542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0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PATRABENE POST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67B91D1-EB52-4143-BE86-CFB17FFD8485}"/>
              </a:ext>
            </a:extLst>
          </p:cNvPr>
          <p:cNvSpPr txBox="1"/>
          <p:nvPr/>
        </p:nvSpPr>
        <p:spPr>
          <a:xfrm>
            <a:off x="7849991" y="626711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ŠTATISTIKY K POSTU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28B74A3-90A3-4036-AA88-B420693A5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5" y="1324882"/>
            <a:ext cx="5759450" cy="473075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A1F4EC2-B1D6-4954-916D-9E4DDCD8EB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15509"/>
          <a:stretch/>
        </p:blipFill>
        <p:spPr>
          <a:xfrm>
            <a:off x="7255610" y="630520"/>
            <a:ext cx="3167180" cy="534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75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@PATRABENE</a:t>
            </a:r>
            <a:r>
              <a:rPr lang="sk-SK" sz="2400" dirty="0"/>
              <a:t> STORIES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7CDBEED-7396-479C-9DEA-A4F312B9B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41" y="1010092"/>
            <a:ext cx="3145893" cy="559549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10F41139-3CBA-4DD5-8639-E3B1C16F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06" y="1010092"/>
            <a:ext cx="3145893" cy="559549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F064630-0A8E-4AE1-B9DC-BADA99059A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648" y="1010092"/>
            <a:ext cx="3145893" cy="55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96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sz="2400" dirty="0"/>
              <a:t>MXSABO POST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67B91D1-EB52-4143-BE86-CFB17FFD8485}"/>
              </a:ext>
            </a:extLst>
          </p:cNvPr>
          <p:cNvSpPr txBox="1"/>
          <p:nvPr/>
        </p:nvSpPr>
        <p:spPr>
          <a:xfrm>
            <a:off x="8265627" y="626711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ŠTATISTIKY K POSTU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531F357-95CF-4D37-BF97-1A577A591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5" y="1292040"/>
            <a:ext cx="7078143" cy="452978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A264B79-A6FF-4385-BE88-9B4B84F85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27" y="661444"/>
            <a:ext cx="2556240" cy="55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4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MEDIÁLNE VÝSTUPY</a:t>
            </a:r>
          </a:p>
        </p:txBody>
      </p:sp>
    </p:spTree>
    <p:extLst>
      <p:ext uri="{BB962C8B-B14F-4D97-AF65-F5344CB8AC3E}">
        <p14:creationId xmlns:p14="http://schemas.microsoft.com/office/powerpoint/2010/main" val="37679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2272984-88B5-464C-B48B-57695CAC13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840" y="27568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PREHĽAD VÝSTUPOV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1A64187-C5E8-4A0C-A11A-3DB238C45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833386"/>
            <a:ext cx="8832850" cy="57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855146" y="5550595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JOJ - Noviny</a:t>
            </a:r>
            <a:br>
              <a:rPr lang="sk-SK" sz="1200" b="1" dirty="0"/>
            </a:br>
            <a:r>
              <a:rPr lang="sk-SK" sz="1200" dirty="0"/>
              <a:t>Deň bez mikroténových vrecúšok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580DDBC-9E45-48BF-A522-4316E32B2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6" y="1862751"/>
            <a:ext cx="5329104" cy="288447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1B0C576-849D-4F8F-A003-E13F7E56D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90" y="795528"/>
            <a:ext cx="4674327" cy="250946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24F701E-89AB-4670-90EE-63326210D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90" y="3482194"/>
            <a:ext cx="4674327" cy="25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2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8066" y="620288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768066" y="5287419"/>
            <a:ext cx="2293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TV TA3 - Ekonomika</a:t>
            </a:r>
          </a:p>
          <a:p>
            <a:r>
              <a:rPr lang="sk-SK" sz="1200" dirty="0"/>
              <a:t>Zákazníkov učia na EKO variant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B00397E-EEBC-4162-8BAE-51DDA8549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7" y="1764676"/>
            <a:ext cx="5496084" cy="299265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F55E7714-030A-4078-9B0A-270BA4D59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37" y="778235"/>
            <a:ext cx="4413595" cy="240645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9043409F-CFBC-4C1E-B4C8-1A3B0C656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37" y="3342633"/>
            <a:ext cx="4399459" cy="24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8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556193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8561139" y="6156681"/>
            <a:ext cx="35260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Webnoviny.sk</a:t>
            </a:r>
          </a:p>
          <a:p>
            <a:r>
              <a:rPr lang="sk-SK" sz="1200" dirty="0"/>
              <a:t>Slováci spotrebujú denne v priemere sedem až osem mikroténových vreciek, Lidl sa rozhodol zakročiť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45F70BA9-BB98-4ACC-B1C7-0B997D74BA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25"/>
          <a:stretch/>
        </p:blipFill>
        <p:spPr>
          <a:xfrm>
            <a:off x="991310" y="1286799"/>
            <a:ext cx="3132422" cy="486988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91170C6-0F18-4B14-B72F-01256959F77E}"/>
              </a:ext>
            </a:extLst>
          </p:cNvPr>
          <p:cNvSpPr txBox="1"/>
          <p:nvPr/>
        </p:nvSpPr>
        <p:spPr>
          <a:xfrm>
            <a:off x="991310" y="6079818"/>
            <a:ext cx="3132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Pluska.sk</a:t>
            </a:r>
          </a:p>
          <a:p>
            <a:r>
              <a:rPr lang="sk-SK" sz="1200" dirty="0"/>
              <a:t>Ide to aj bez </a:t>
            </a:r>
            <a:r>
              <a:rPr lang="sk-SK" sz="1200" dirty="0" err="1"/>
              <a:t>sáčkov</a:t>
            </a:r>
            <a:r>
              <a:rPr lang="sk-SK" sz="1200" dirty="0"/>
              <a:t>, presvedčil zákazníkov Lidl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B9AD8580-5679-4345-9223-AC44C37D6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" b="17415"/>
          <a:stretch/>
        </p:blipFill>
        <p:spPr>
          <a:xfrm>
            <a:off x="4960873" y="994643"/>
            <a:ext cx="2749428" cy="5111971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4F2D4FB4-D158-420D-8AFC-C8641C448D18}"/>
              </a:ext>
            </a:extLst>
          </p:cNvPr>
          <p:cNvSpPr txBox="1"/>
          <p:nvPr/>
        </p:nvSpPr>
        <p:spPr>
          <a:xfrm>
            <a:off x="4746888" y="6070973"/>
            <a:ext cx="3357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Čas.sk</a:t>
            </a:r>
          </a:p>
          <a:p>
            <a:r>
              <a:rPr lang="sk-SK" sz="1200" dirty="0"/>
              <a:t>Štatistika, z ktorej ochrancom životného prostredia stúpne tlak: Koľko </a:t>
            </a:r>
            <a:r>
              <a:rPr lang="sk-SK" sz="1200" dirty="0" err="1"/>
              <a:t>sáčkov</a:t>
            </a:r>
            <a:r>
              <a:rPr lang="sk-SK" sz="1200" dirty="0"/>
              <a:t> spotrebuje bežný Slovák?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C2875960-B874-48F6-B2B2-9C31264E34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948"/>
          <a:stretch/>
        </p:blipFill>
        <p:spPr>
          <a:xfrm>
            <a:off x="8561139" y="1237986"/>
            <a:ext cx="1547246" cy="140696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3FA5D43F-1A1B-499A-9912-93D94959B6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3" b="9877"/>
          <a:stretch/>
        </p:blipFill>
        <p:spPr>
          <a:xfrm>
            <a:off x="8561139" y="1428749"/>
            <a:ext cx="1547246" cy="467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35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FB15CF3-DD22-46A8-92B3-29FB5963B335}"/>
              </a:ext>
            </a:extLst>
          </p:cNvPr>
          <p:cNvSpPr txBox="1"/>
          <p:nvPr/>
        </p:nvSpPr>
        <p:spPr>
          <a:xfrm>
            <a:off x="3183466" y="6120123"/>
            <a:ext cx="1866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Tyzden.sk</a:t>
            </a:r>
          </a:p>
          <a:p>
            <a:r>
              <a:rPr lang="sk-SK" sz="1200" dirty="0"/>
              <a:t>Ide to aj bez </a:t>
            </a:r>
            <a:r>
              <a:rPr lang="sk-SK" sz="1200" dirty="0" err="1"/>
              <a:t>sáčkov</a:t>
            </a:r>
            <a:r>
              <a:rPr lang="sk-SK" sz="1200" dirty="0"/>
              <a:t>, presvedčil zákazníkov Lidl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649E484-EE29-42BD-BD2B-2A714ECB4B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4" r="50000"/>
          <a:stretch/>
        </p:blipFill>
        <p:spPr>
          <a:xfrm>
            <a:off x="5300680" y="4316047"/>
            <a:ext cx="5703144" cy="1766396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6D191B61-D3D8-4BD4-B63F-FC714B4EEA27}"/>
              </a:ext>
            </a:extLst>
          </p:cNvPr>
          <p:cNvSpPr txBox="1"/>
          <p:nvPr/>
        </p:nvSpPr>
        <p:spPr>
          <a:xfrm>
            <a:off x="5398241" y="6066946"/>
            <a:ext cx="2923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Pravda</a:t>
            </a:r>
          </a:p>
          <a:p>
            <a:r>
              <a:rPr lang="sk-SK" sz="1200" dirty="0"/>
              <a:t>Lidl odstránil z pultov jednorazové vrecká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26916A5-F15A-4F48-9FF6-DCEBBBC3C6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6"/>
          <a:stretch/>
        </p:blipFill>
        <p:spPr>
          <a:xfrm>
            <a:off x="3041887" y="972414"/>
            <a:ext cx="1784002" cy="512788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71E040C2-9D57-40D9-8205-D5505BD81D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34615" b="72388"/>
          <a:stretch/>
        </p:blipFill>
        <p:spPr>
          <a:xfrm>
            <a:off x="1060737" y="891123"/>
            <a:ext cx="2019647" cy="5171492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07EF7D1A-E9F1-4024-AB2E-8526F883B223}"/>
              </a:ext>
            </a:extLst>
          </p:cNvPr>
          <p:cNvSpPr txBox="1"/>
          <p:nvPr/>
        </p:nvSpPr>
        <p:spPr>
          <a:xfrm>
            <a:off x="968691" y="6082443"/>
            <a:ext cx="2214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Topky.sk</a:t>
            </a:r>
          </a:p>
          <a:p>
            <a:r>
              <a:rPr lang="sk-SK" sz="1200" dirty="0"/>
              <a:t>Nenechajme to plávať: Žiť sa dá aj bez </a:t>
            </a:r>
            <a:r>
              <a:rPr lang="sk-SK" sz="1200" dirty="0" err="1"/>
              <a:t>sáčkov</a:t>
            </a:r>
            <a:r>
              <a:rPr lang="sk-SK" sz="1200" dirty="0"/>
              <a:t> a zbytočného odpadu</a:t>
            </a: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55EA5317-94AA-4DE0-B40F-C49EA7DAF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" b="52381"/>
          <a:stretch/>
        </p:blipFill>
        <p:spPr>
          <a:xfrm>
            <a:off x="5514816" y="909096"/>
            <a:ext cx="1784003" cy="3265714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E20B3F1D-9B25-41A7-8C86-59CBAFA2545C}"/>
              </a:ext>
            </a:extLst>
          </p:cNvPr>
          <p:cNvSpPr txBox="1"/>
          <p:nvPr/>
        </p:nvSpPr>
        <p:spPr>
          <a:xfrm>
            <a:off x="7454373" y="3639046"/>
            <a:ext cx="3391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200" b="1" dirty="0"/>
              <a:t>Jemne.sk</a:t>
            </a:r>
          </a:p>
          <a:p>
            <a:r>
              <a:rPr lang="sk-SK" sz="1200" dirty="0"/>
              <a:t>Ide to aj bez </a:t>
            </a:r>
            <a:r>
              <a:rPr lang="sk-SK" sz="1200" dirty="0" err="1"/>
              <a:t>sáčkov</a:t>
            </a:r>
            <a:r>
              <a:rPr lang="sk-SK" sz="1200" dirty="0"/>
              <a:t>, presvedčil zákazníkov Lidl</a:t>
            </a:r>
          </a:p>
        </p:txBody>
      </p:sp>
    </p:spTree>
    <p:extLst>
      <p:ext uri="{BB962C8B-B14F-4D97-AF65-F5344CB8AC3E}">
        <p14:creationId xmlns:p14="http://schemas.microsoft.com/office/powerpoint/2010/main" val="2162410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PAID PR</a:t>
            </a:r>
          </a:p>
        </p:txBody>
      </p:sp>
    </p:spTree>
    <p:extLst>
      <p:ext uri="{BB962C8B-B14F-4D97-AF65-F5344CB8AC3E}">
        <p14:creationId xmlns:p14="http://schemas.microsoft.com/office/powerpoint/2010/main" val="2683950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FEEA8AF-1D56-4BA3-A74A-3DE6798A9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4635" y="433340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PAID PR - ANALYTICKÉ ÚDAJE</a:t>
            </a:r>
            <a:endParaRPr lang="cs-CZ" sz="24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4D577B79-3E55-41BE-B796-600CC21D3006}"/>
              </a:ext>
            </a:extLst>
          </p:cNvPr>
          <p:cNvSpPr txBox="1"/>
          <p:nvPr/>
        </p:nvSpPr>
        <p:spPr>
          <a:xfrm>
            <a:off x="887303" y="1031067"/>
            <a:ext cx="20196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400" b="1" dirty="0"/>
              <a:t>Mytrenčín.sme.sk </a:t>
            </a:r>
          </a:p>
        </p:txBody>
      </p:sp>
      <p:pic>
        <p:nvPicPr>
          <p:cNvPr id="4" name="Obrázok 3" descr="Obrázok, na ktorom je stôl&#10;&#10;Automaticky generovaný popis">
            <a:extLst>
              <a:ext uri="{FF2B5EF4-FFF2-40B4-BE49-F238E27FC236}">
                <a16:creationId xmlns:a16="http://schemas.microsoft.com/office/drawing/2014/main" id="{4BA6E922-B276-4BEB-8127-59DD318CE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12" y="1936946"/>
            <a:ext cx="9972675" cy="1969507"/>
          </a:xfrm>
          <a:prstGeom prst="rect">
            <a:avLst/>
          </a:prstGeom>
        </p:spPr>
      </p:pic>
      <p:pic>
        <p:nvPicPr>
          <p:cNvPr id="6" name="Obrázok 5" descr="Obrázok, na ktorom je stôl&#10;&#10;Automaticky generovaný popis">
            <a:extLst>
              <a:ext uri="{FF2B5EF4-FFF2-40B4-BE49-F238E27FC236}">
                <a16:creationId xmlns:a16="http://schemas.microsoft.com/office/drawing/2014/main" id="{FDFC52A3-6D80-41EA-A194-127A4678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35" y="3937207"/>
            <a:ext cx="1945005" cy="109180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E08DDFF-F2AE-42DA-A5DF-B88FF8876028}"/>
              </a:ext>
            </a:extLst>
          </p:cNvPr>
          <p:cNvSpPr txBox="1"/>
          <p:nvPr/>
        </p:nvSpPr>
        <p:spPr>
          <a:xfrm>
            <a:off x="924635" y="1370280"/>
            <a:ext cx="52856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sk-SK" sz="1200" dirty="0"/>
              <a:t>celkový počet zobrazenia stránky od 07.11.-10.11.2021 je 2 545</a:t>
            </a:r>
            <a:endParaRPr lang="sk-SK" sz="1200" b="1" dirty="0"/>
          </a:p>
        </p:txBody>
      </p:sp>
    </p:spTree>
    <p:extLst>
      <p:ext uri="{BB962C8B-B14F-4D97-AF65-F5344CB8AC3E}">
        <p14:creationId xmlns:p14="http://schemas.microsoft.com/office/powerpoint/2010/main" val="183242248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276</Words>
  <Application>Microsoft Macintosh PowerPoint</Application>
  <PresentationFormat>Širokouhlá</PresentationFormat>
  <Paragraphs>53</Paragraphs>
  <Slides>19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 Katonová Vargová</dc:creator>
  <cp:lastModifiedBy>Marek Černej</cp:lastModifiedBy>
  <cp:revision>2</cp:revision>
  <dcterms:created xsi:type="dcterms:W3CDTF">2022-02-03T19:00:47Z</dcterms:created>
  <dcterms:modified xsi:type="dcterms:W3CDTF">2022-02-04T15:09:48Z</dcterms:modified>
</cp:coreProperties>
</file>