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2" r:id="rId5"/>
    <p:sldId id="259" r:id="rId6"/>
    <p:sldId id="267" r:id="rId7"/>
    <p:sldId id="260" r:id="rId8"/>
    <p:sldId id="261" r:id="rId9"/>
    <p:sldId id="266" r:id="rId10"/>
    <p:sldId id="265" r:id="rId11"/>
    <p:sldId id="263" r:id="rId12"/>
    <p:sldId id="264" r:id="rId13"/>
    <p:sldId id="268" r:id="rId14"/>
  </p:sldIdLst>
  <p:sldSz cx="17348200" cy="9753600"/>
  <p:notesSz cx="17348200" cy="97536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PT Serif" panose="020A0603040505020204" pitchFamily="18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k4leOzpRFIq6EzdC9ei73TLwJ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832" y="3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891925" y="731500"/>
            <a:ext cx="11566025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" name="Google Shape;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2" name="Google Shape;2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4" name="Google Shape;2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1925" y="731500"/>
            <a:ext cx="11566025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" name="Google Shape;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" name="Google Shape;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9"/>
          <p:cNvSpPr txBox="1">
            <a:spLocks noGrp="1"/>
          </p:cNvSpPr>
          <p:nvPr>
            <p:ph type="title"/>
          </p:nvPr>
        </p:nvSpPr>
        <p:spPr>
          <a:xfrm>
            <a:off x="5622251" y="1879092"/>
            <a:ext cx="6103696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00" b="1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9"/>
          <p:cNvSpPr txBox="1">
            <a:spLocks noGrp="1"/>
          </p:cNvSpPr>
          <p:nvPr>
            <p:ph type="ftr" idx="11"/>
          </p:nvPr>
        </p:nvSpPr>
        <p:spPr>
          <a:xfrm>
            <a:off x="5898388" y="9070848"/>
            <a:ext cx="5551424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9"/>
          <p:cNvSpPr txBox="1">
            <a:spLocks noGrp="1"/>
          </p:cNvSpPr>
          <p:nvPr>
            <p:ph type="dt" idx="10"/>
          </p:nvPr>
        </p:nvSpPr>
        <p:spPr>
          <a:xfrm>
            <a:off x="867410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9"/>
          <p:cNvSpPr txBox="1">
            <a:spLocks noGrp="1"/>
          </p:cNvSpPr>
          <p:nvPr>
            <p:ph type="sldNum" idx="12"/>
          </p:nvPr>
        </p:nvSpPr>
        <p:spPr>
          <a:xfrm>
            <a:off x="12490704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0"/>
          <p:cNvSpPr txBox="1">
            <a:spLocks noGrp="1"/>
          </p:cNvSpPr>
          <p:nvPr>
            <p:ph type="title"/>
          </p:nvPr>
        </p:nvSpPr>
        <p:spPr>
          <a:xfrm>
            <a:off x="5622251" y="1879092"/>
            <a:ext cx="6103696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00" b="1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0"/>
          <p:cNvSpPr txBox="1">
            <a:spLocks noGrp="1"/>
          </p:cNvSpPr>
          <p:nvPr>
            <p:ph type="body" idx="1"/>
          </p:nvPr>
        </p:nvSpPr>
        <p:spPr>
          <a:xfrm>
            <a:off x="1739900" y="2797555"/>
            <a:ext cx="13868400" cy="20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0"/>
          <p:cNvSpPr txBox="1">
            <a:spLocks noGrp="1"/>
          </p:cNvSpPr>
          <p:nvPr>
            <p:ph type="ftr" idx="11"/>
          </p:nvPr>
        </p:nvSpPr>
        <p:spPr>
          <a:xfrm>
            <a:off x="5898388" y="9070848"/>
            <a:ext cx="5551424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0"/>
          <p:cNvSpPr txBox="1">
            <a:spLocks noGrp="1"/>
          </p:cNvSpPr>
          <p:nvPr>
            <p:ph type="dt" idx="10"/>
          </p:nvPr>
        </p:nvSpPr>
        <p:spPr>
          <a:xfrm>
            <a:off x="867410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0"/>
          <p:cNvSpPr txBox="1">
            <a:spLocks noGrp="1"/>
          </p:cNvSpPr>
          <p:nvPr>
            <p:ph type="sldNum" idx="12"/>
          </p:nvPr>
        </p:nvSpPr>
        <p:spPr>
          <a:xfrm>
            <a:off x="12490704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>
            <a:spLocks noGrp="1"/>
          </p:cNvSpPr>
          <p:nvPr>
            <p:ph type="pic" idx="2"/>
          </p:nvPr>
        </p:nvSpPr>
        <p:spPr>
          <a:xfrm>
            <a:off x="9493792" y="0"/>
            <a:ext cx="7854409" cy="975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3"/>
          <p:cNvSpPr txBox="1">
            <a:spLocks noGrp="1"/>
          </p:cNvSpPr>
          <p:nvPr>
            <p:ph type="ctrTitle"/>
          </p:nvPr>
        </p:nvSpPr>
        <p:spPr>
          <a:xfrm>
            <a:off x="1301115" y="3023616"/>
            <a:ext cx="14745970" cy="204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3"/>
          <p:cNvSpPr txBox="1">
            <a:spLocks noGrp="1"/>
          </p:cNvSpPr>
          <p:nvPr>
            <p:ph type="subTitle" idx="1"/>
          </p:nvPr>
        </p:nvSpPr>
        <p:spPr>
          <a:xfrm>
            <a:off x="2602230" y="5462016"/>
            <a:ext cx="12143741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3"/>
          <p:cNvSpPr txBox="1">
            <a:spLocks noGrp="1"/>
          </p:cNvSpPr>
          <p:nvPr>
            <p:ph type="ftr" idx="11"/>
          </p:nvPr>
        </p:nvSpPr>
        <p:spPr>
          <a:xfrm>
            <a:off x="5898388" y="9070848"/>
            <a:ext cx="5551424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3"/>
          <p:cNvSpPr txBox="1">
            <a:spLocks noGrp="1"/>
          </p:cNvSpPr>
          <p:nvPr>
            <p:ph type="dt" idx="10"/>
          </p:nvPr>
        </p:nvSpPr>
        <p:spPr>
          <a:xfrm>
            <a:off x="867410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3"/>
          <p:cNvSpPr txBox="1">
            <a:spLocks noGrp="1"/>
          </p:cNvSpPr>
          <p:nvPr>
            <p:ph type="sldNum" idx="12"/>
          </p:nvPr>
        </p:nvSpPr>
        <p:spPr>
          <a:xfrm>
            <a:off x="12490704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8"/>
          <p:cNvSpPr txBox="1">
            <a:spLocks noGrp="1"/>
          </p:cNvSpPr>
          <p:nvPr>
            <p:ph type="title"/>
          </p:nvPr>
        </p:nvSpPr>
        <p:spPr>
          <a:xfrm>
            <a:off x="5622251" y="1879092"/>
            <a:ext cx="6103696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8"/>
          <p:cNvSpPr txBox="1">
            <a:spLocks noGrp="1"/>
          </p:cNvSpPr>
          <p:nvPr>
            <p:ph type="body" idx="1"/>
          </p:nvPr>
        </p:nvSpPr>
        <p:spPr>
          <a:xfrm>
            <a:off x="1739900" y="2797555"/>
            <a:ext cx="13868400" cy="20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8"/>
          <p:cNvSpPr txBox="1">
            <a:spLocks noGrp="1"/>
          </p:cNvSpPr>
          <p:nvPr>
            <p:ph type="ftr" idx="11"/>
          </p:nvPr>
        </p:nvSpPr>
        <p:spPr>
          <a:xfrm>
            <a:off x="5898388" y="9070848"/>
            <a:ext cx="5551424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8"/>
          <p:cNvSpPr txBox="1">
            <a:spLocks noGrp="1"/>
          </p:cNvSpPr>
          <p:nvPr>
            <p:ph type="dt" idx="10"/>
          </p:nvPr>
        </p:nvSpPr>
        <p:spPr>
          <a:xfrm>
            <a:off x="867410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8"/>
          <p:cNvSpPr txBox="1">
            <a:spLocks noGrp="1"/>
          </p:cNvSpPr>
          <p:nvPr>
            <p:ph type="sldNum" idx="12"/>
          </p:nvPr>
        </p:nvSpPr>
        <p:spPr>
          <a:xfrm>
            <a:off x="12490704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reel/COa3-qhJxnl/?utm_source=ig_web_copy_link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6" descr="A bouquet of purple flowers&#10;&#10;Description automatically generated with low confidence"/>
          <p:cNvPicPr preferRelativeResize="0"/>
          <p:nvPr/>
        </p:nvPicPr>
        <p:blipFill rotWithShape="1">
          <a:blip r:embed="rId3">
            <a:alphaModFix amt="51000"/>
          </a:blip>
          <a:srcRect/>
          <a:stretch/>
        </p:blipFill>
        <p:spPr>
          <a:xfrm>
            <a:off x="8140960" y="168366"/>
            <a:ext cx="9207240" cy="9738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6"/>
          <p:cNvPicPr preferRelativeResize="0"/>
          <p:nvPr/>
        </p:nvPicPr>
        <p:blipFill rotWithShape="1">
          <a:blip r:embed="rId4">
            <a:alphaModFix amt="56000"/>
          </a:blip>
          <a:srcRect/>
          <a:stretch/>
        </p:blipFill>
        <p:spPr>
          <a:xfrm>
            <a:off x="0" y="-7356"/>
            <a:ext cx="9738360" cy="973836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6"/>
          <p:cNvSpPr txBox="1">
            <a:spLocks noGrp="1"/>
          </p:cNvSpPr>
          <p:nvPr>
            <p:ph type="title"/>
          </p:nvPr>
        </p:nvSpPr>
        <p:spPr>
          <a:xfrm>
            <a:off x="759825" y="492750"/>
            <a:ext cx="7710948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Milka Valentín &amp; Deň Maminiek</a:t>
            </a:r>
            <a:endParaRPr sz="1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/>
          <p:nvPr/>
        </p:nvSpPr>
        <p:spPr>
          <a:xfrm>
            <a:off x="0" y="7402230"/>
            <a:ext cx="947371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KATEGÓRIA: Digitálne PR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Klient Mondelez</a:t>
            </a:r>
            <a:endParaRPr sz="2000" b="0" i="0" u="none" strike="noStrike" cap="none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Milka Valentín a Deň Maminiek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Termín kampane: 2/2021 &amp; 5/2021</a:t>
            </a:r>
            <a:endParaRPr/>
          </a:p>
        </p:txBody>
      </p:sp>
      <p:pic>
        <p:nvPicPr>
          <p:cNvPr id="38" name="Google Shape;38;p16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11566" y="3004471"/>
            <a:ext cx="43180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1" descr="Obrázok, na ktorom je text, kvet, rastlina, snímka obrazovky&#10;&#10;Automaticky generovaný popis"/>
          <p:cNvPicPr preferRelativeResize="0"/>
          <p:nvPr/>
        </p:nvPicPr>
        <p:blipFill rotWithShape="1">
          <a:blip r:embed="rId3">
            <a:alphaModFix/>
          </a:blip>
          <a:srcRect t="16481" b="9218"/>
          <a:stretch/>
        </p:blipFill>
        <p:spPr>
          <a:xfrm>
            <a:off x="10764803" y="431237"/>
            <a:ext cx="3537938" cy="5691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97193" y="923432"/>
            <a:ext cx="1356925" cy="74506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1"/>
          <p:cNvSpPr/>
          <p:nvPr/>
        </p:nvSpPr>
        <p:spPr>
          <a:xfrm>
            <a:off x="528039" y="341621"/>
            <a:ext cx="3977869" cy="707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100" tIns="36100" rIns="36100" bIns="36100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8"/>
              <a:buFont typeface="Arial"/>
              <a:buNone/>
            </a:pPr>
            <a:r>
              <a:rPr lang="sk-SK" sz="3698" b="1" i="0" u="none" strike="noStrike" cap="none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SK ukážky FB/IG </a:t>
            </a:r>
            <a:endParaRPr/>
          </a:p>
        </p:txBody>
      </p:sp>
      <p:pic>
        <p:nvPicPr>
          <p:cNvPr id="270" name="Google Shape;270;p11"/>
          <p:cNvPicPr preferRelativeResize="0"/>
          <p:nvPr/>
        </p:nvPicPr>
        <p:blipFill rotWithShape="1">
          <a:blip r:embed="rId5">
            <a:alphaModFix/>
          </a:blip>
          <a:srcRect t="5687" b="12060"/>
          <a:stretch/>
        </p:blipFill>
        <p:spPr>
          <a:xfrm rot="-407385">
            <a:off x="10095001" y="5008226"/>
            <a:ext cx="2485814" cy="4425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1" descr="Obrázok, na ktorom je text, snímka obrazovky, rastlina&#10;&#10;Automaticky generovaný popis"/>
          <p:cNvPicPr preferRelativeResize="0"/>
          <p:nvPr/>
        </p:nvPicPr>
        <p:blipFill rotWithShape="1">
          <a:blip r:embed="rId6">
            <a:alphaModFix/>
          </a:blip>
          <a:srcRect t="15446" b="9386"/>
          <a:stretch/>
        </p:blipFill>
        <p:spPr>
          <a:xfrm rot="473103">
            <a:off x="13027095" y="2989299"/>
            <a:ext cx="3540196" cy="575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1"/>
          <p:cNvPicPr preferRelativeResize="0"/>
          <p:nvPr/>
        </p:nvPicPr>
        <p:blipFill rotWithShape="1">
          <a:blip r:embed="rId7">
            <a:alphaModFix/>
          </a:blip>
          <a:srcRect t="25148" r="5712" b="20749"/>
          <a:stretch/>
        </p:blipFill>
        <p:spPr>
          <a:xfrm>
            <a:off x="354470" y="2773683"/>
            <a:ext cx="4883573" cy="53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72;p11">
            <a:extLst>
              <a:ext uri="{FF2B5EF4-FFF2-40B4-BE49-F238E27FC236}">
                <a16:creationId xmlns:a16="http://schemas.microsoft.com/office/drawing/2014/main" id="{F2D17D25-CBDB-4DFE-9009-220C49CA615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09159" y="577994"/>
            <a:ext cx="4717739" cy="595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" descr="Obrázok, na ktorom je doplnok&#10;&#10;Automaticky generovaný popis"/>
          <p:cNvPicPr preferRelativeResize="0"/>
          <p:nvPr/>
        </p:nvPicPr>
        <p:blipFill rotWithShape="1">
          <a:blip r:embed="rId3">
            <a:alphaModFix/>
          </a:blip>
          <a:srcRect t="7829"/>
          <a:stretch/>
        </p:blipFill>
        <p:spPr>
          <a:xfrm>
            <a:off x="0" y="-1"/>
            <a:ext cx="17348200" cy="106589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" name="Google Shape;245;p4"/>
          <p:cNvGrpSpPr/>
          <p:nvPr/>
        </p:nvGrpSpPr>
        <p:grpSpPr>
          <a:xfrm>
            <a:off x="16118166" y="468248"/>
            <a:ext cx="772833" cy="422783"/>
            <a:chOff x="16118166" y="468248"/>
            <a:chExt cx="772833" cy="422783"/>
          </a:xfrm>
        </p:grpSpPr>
        <p:sp>
          <p:nvSpPr>
            <p:cNvPr id="246" name="Google Shape;246;p4"/>
            <p:cNvSpPr/>
            <p:nvPr/>
          </p:nvSpPr>
          <p:spPr>
            <a:xfrm>
              <a:off x="16363289" y="822477"/>
              <a:ext cx="65684" cy="6720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16118166" y="468909"/>
              <a:ext cx="357505" cy="421005"/>
            </a:xfrm>
            <a:custGeom>
              <a:avLst/>
              <a:gdLst/>
              <a:ahLst/>
              <a:cxnLst/>
              <a:rect l="l" t="t" r="r" b="b"/>
              <a:pathLst>
                <a:path w="357505" h="421005" extrusionOk="0">
                  <a:moveTo>
                    <a:pt x="102476" y="5194"/>
                  </a:moveTo>
                  <a:lnTo>
                    <a:pt x="67437" y="6007"/>
                  </a:lnTo>
                  <a:lnTo>
                    <a:pt x="32766" y="7988"/>
                  </a:lnTo>
                  <a:lnTo>
                    <a:pt x="0" y="11137"/>
                  </a:lnTo>
                  <a:lnTo>
                    <a:pt x="0" y="60579"/>
                  </a:lnTo>
                  <a:lnTo>
                    <a:pt x="14859" y="61722"/>
                  </a:lnTo>
                  <a:lnTo>
                    <a:pt x="30035" y="63195"/>
                  </a:lnTo>
                  <a:lnTo>
                    <a:pt x="44602" y="64897"/>
                  </a:lnTo>
                  <a:lnTo>
                    <a:pt x="57607" y="66738"/>
                  </a:lnTo>
                  <a:lnTo>
                    <a:pt x="57607" y="363270"/>
                  </a:lnTo>
                  <a:lnTo>
                    <a:pt x="42646" y="364515"/>
                  </a:lnTo>
                  <a:lnTo>
                    <a:pt x="27813" y="366293"/>
                  </a:lnTo>
                  <a:lnTo>
                    <a:pt x="13462" y="368401"/>
                  </a:lnTo>
                  <a:lnTo>
                    <a:pt x="0" y="370662"/>
                  </a:lnTo>
                  <a:lnTo>
                    <a:pt x="0" y="420776"/>
                  </a:lnTo>
                  <a:lnTo>
                    <a:pt x="199199" y="420776"/>
                  </a:lnTo>
                  <a:lnTo>
                    <a:pt x="199199" y="370662"/>
                  </a:lnTo>
                  <a:lnTo>
                    <a:pt x="185724" y="368401"/>
                  </a:lnTo>
                  <a:lnTo>
                    <a:pt x="171399" y="366293"/>
                  </a:lnTo>
                  <a:lnTo>
                    <a:pt x="156578" y="364515"/>
                  </a:lnTo>
                  <a:lnTo>
                    <a:pt x="141630" y="363270"/>
                  </a:lnTo>
                  <a:lnTo>
                    <a:pt x="141630" y="315277"/>
                  </a:lnTo>
                  <a:lnTo>
                    <a:pt x="207899" y="315277"/>
                  </a:lnTo>
                  <a:lnTo>
                    <a:pt x="236321" y="312305"/>
                  </a:lnTo>
                  <a:lnTo>
                    <a:pt x="279476" y="296354"/>
                  </a:lnTo>
                  <a:lnTo>
                    <a:pt x="313296" y="270725"/>
                  </a:lnTo>
                  <a:lnTo>
                    <a:pt x="323249" y="256603"/>
                  </a:lnTo>
                  <a:lnTo>
                    <a:pt x="185953" y="256603"/>
                  </a:lnTo>
                  <a:lnTo>
                    <a:pt x="173621" y="256260"/>
                  </a:lnTo>
                  <a:lnTo>
                    <a:pt x="162293" y="255219"/>
                  </a:lnTo>
                  <a:lnTo>
                    <a:pt x="151714" y="253479"/>
                  </a:lnTo>
                  <a:lnTo>
                    <a:pt x="141630" y="251040"/>
                  </a:lnTo>
                  <a:lnTo>
                    <a:pt x="141630" y="165696"/>
                  </a:lnTo>
                  <a:lnTo>
                    <a:pt x="146443" y="127774"/>
                  </a:lnTo>
                  <a:lnTo>
                    <a:pt x="160388" y="95580"/>
                  </a:lnTo>
                  <a:lnTo>
                    <a:pt x="182651" y="73253"/>
                  </a:lnTo>
                  <a:lnTo>
                    <a:pt x="212432" y="64884"/>
                  </a:lnTo>
                  <a:lnTo>
                    <a:pt x="268655" y="64884"/>
                  </a:lnTo>
                  <a:lnTo>
                    <a:pt x="268655" y="57467"/>
                  </a:lnTo>
                  <a:lnTo>
                    <a:pt x="132346" y="57467"/>
                  </a:lnTo>
                  <a:lnTo>
                    <a:pt x="134086" y="44665"/>
                  </a:lnTo>
                  <a:lnTo>
                    <a:pt x="135318" y="31038"/>
                  </a:lnTo>
                  <a:lnTo>
                    <a:pt x="136067" y="17665"/>
                  </a:lnTo>
                  <a:lnTo>
                    <a:pt x="136321" y="5562"/>
                  </a:lnTo>
                  <a:lnTo>
                    <a:pt x="102476" y="5194"/>
                  </a:lnTo>
                  <a:close/>
                </a:path>
                <a:path w="357505" h="421005" extrusionOk="0">
                  <a:moveTo>
                    <a:pt x="207899" y="315277"/>
                  </a:moveTo>
                  <a:lnTo>
                    <a:pt x="141630" y="315277"/>
                  </a:lnTo>
                  <a:lnTo>
                    <a:pt x="151853" y="316484"/>
                  </a:lnTo>
                  <a:lnTo>
                    <a:pt x="162039" y="317246"/>
                  </a:lnTo>
                  <a:lnTo>
                    <a:pt x="172593" y="317665"/>
                  </a:lnTo>
                  <a:lnTo>
                    <a:pt x="183972" y="317779"/>
                  </a:lnTo>
                  <a:lnTo>
                    <a:pt x="207899" y="315277"/>
                  </a:lnTo>
                  <a:close/>
                </a:path>
                <a:path w="357505" h="421005" extrusionOk="0">
                  <a:moveTo>
                    <a:pt x="268655" y="4635"/>
                  </a:moveTo>
                  <a:lnTo>
                    <a:pt x="268655" y="152069"/>
                  </a:lnTo>
                  <a:lnTo>
                    <a:pt x="262521" y="200507"/>
                  </a:lnTo>
                  <a:lnTo>
                    <a:pt x="245414" y="232867"/>
                  </a:lnTo>
                  <a:lnTo>
                    <a:pt x="219240" y="250977"/>
                  </a:lnTo>
                  <a:lnTo>
                    <a:pt x="185953" y="256603"/>
                  </a:lnTo>
                  <a:lnTo>
                    <a:pt x="323249" y="256603"/>
                  </a:lnTo>
                  <a:lnTo>
                    <a:pt x="337642" y="236181"/>
                  </a:lnTo>
                  <a:lnTo>
                    <a:pt x="352348" y="193497"/>
                  </a:lnTo>
                  <a:lnTo>
                    <a:pt x="357289" y="143421"/>
                  </a:lnTo>
                  <a:lnTo>
                    <a:pt x="352259" y="93624"/>
                  </a:lnTo>
                  <a:lnTo>
                    <a:pt x="337400" y="53682"/>
                  </a:lnTo>
                  <a:lnTo>
                    <a:pt x="313004" y="24320"/>
                  </a:lnTo>
                  <a:lnTo>
                    <a:pt x="279400" y="6197"/>
                  </a:lnTo>
                  <a:lnTo>
                    <a:pt x="268655" y="4635"/>
                  </a:lnTo>
                  <a:close/>
                </a:path>
                <a:path w="357505" h="421005" extrusionOk="0">
                  <a:moveTo>
                    <a:pt x="268655" y="64884"/>
                  </a:moveTo>
                  <a:lnTo>
                    <a:pt x="212432" y="64884"/>
                  </a:lnTo>
                  <a:lnTo>
                    <a:pt x="237388" y="70421"/>
                  </a:lnTo>
                  <a:lnTo>
                    <a:pt x="254914" y="86918"/>
                  </a:lnTo>
                  <a:lnTo>
                    <a:pt x="265252" y="114198"/>
                  </a:lnTo>
                  <a:lnTo>
                    <a:pt x="268655" y="152069"/>
                  </a:lnTo>
                  <a:lnTo>
                    <a:pt x="268655" y="64884"/>
                  </a:lnTo>
                  <a:close/>
                </a:path>
                <a:path w="357505" h="421005" extrusionOk="0">
                  <a:moveTo>
                    <a:pt x="236905" y="0"/>
                  </a:moveTo>
                  <a:lnTo>
                    <a:pt x="202438" y="3949"/>
                  </a:lnTo>
                  <a:lnTo>
                    <a:pt x="173621" y="15290"/>
                  </a:lnTo>
                  <a:lnTo>
                    <a:pt x="150634" y="33375"/>
                  </a:lnTo>
                  <a:lnTo>
                    <a:pt x="133654" y="57467"/>
                  </a:lnTo>
                  <a:lnTo>
                    <a:pt x="268655" y="57467"/>
                  </a:lnTo>
                  <a:lnTo>
                    <a:pt x="268655" y="4635"/>
                  </a:lnTo>
                  <a:lnTo>
                    <a:pt x="236905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16422814" y="821131"/>
              <a:ext cx="213169" cy="69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16508309" y="468248"/>
              <a:ext cx="243840" cy="314325"/>
            </a:xfrm>
            <a:custGeom>
              <a:avLst/>
              <a:gdLst/>
              <a:ahLst/>
              <a:cxnLst/>
              <a:rect l="l" t="t" r="r" b="b"/>
              <a:pathLst>
                <a:path w="243840" h="314325" extrusionOk="0">
                  <a:moveTo>
                    <a:pt x="243497" y="0"/>
                  </a:moveTo>
                  <a:lnTo>
                    <a:pt x="201561" y="3441"/>
                  </a:lnTo>
                  <a:lnTo>
                    <a:pt x="170053" y="18110"/>
                  </a:lnTo>
                  <a:lnTo>
                    <a:pt x="147472" y="40894"/>
                  </a:lnTo>
                  <a:lnTo>
                    <a:pt x="132321" y="68656"/>
                  </a:lnTo>
                  <a:lnTo>
                    <a:pt x="131038" y="68656"/>
                  </a:lnTo>
                  <a:lnTo>
                    <a:pt x="133604" y="52019"/>
                  </a:lnTo>
                  <a:lnTo>
                    <a:pt x="135470" y="35344"/>
                  </a:lnTo>
                  <a:lnTo>
                    <a:pt x="136588" y="19710"/>
                  </a:lnTo>
                  <a:lnTo>
                    <a:pt x="136969" y="6223"/>
                  </a:lnTo>
                  <a:lnTo>
                    <a:pt x="102717" y="5854"/>
                  </a:lnTo>
                  <a:lnTo>
                    <a:pt x="67475" y="6667"/>
                  </a:lnTo>
                  <a:lnTo>
                    <a:pt x="32740" y="8648"/>
                  </a:lnTo>
                  <a:lnTo>
                    <a:pt x="0" y="11811"/>
                  </a:lnTo>
                  <a:lnTo>
                    <a:pt x="0" y="61239"/>
                  </a:lnTo>
                  <a:lnTo>
                    <a:pt x="14846" y="62382"/>
                  </a:lnTo>
                  <a:lnTo>
                    <a:pt x="30022" y="63855"/>
                  </a:lnTo>
                  <a:lnTo>
                    <a:pt x="44564" y="65570"/>
                  </a:lnTo>
                  <a:lnTo>
                    <a:pt x="57569" y="67398"/>
                  </a:lnTo>
                  <a:lnTo>
                    <a:pt x="57569" y="256641"/>
                  </a:lnTo>
                  <a:lnTo>
                    <a:pt x="42608" y="257886"/>
                  </a:lnTo>
                  <a:lnTo>
                    <a:pt x="27787" y="259651"/>
                  </a:lnTo>
                  <a:lnTo>
                    <a:pt x="13449" y="261772"/>
                  </a:lnTo>
                  <a:lnTo>
                    <a:pt x="0" y="264058"/>
                  </a:lnTo>
                  <a:lnTo>
                    <a:pt x="0" y="314109"/>
                  </a:lnTo>
                  <a:lnTo>
                    <a:pt x="199161" y="314109"/>
                  </a:lnTo>
                  <a:lnTo>
                    <a:pt x="199161" y="264058"/>
                  </a:lnTo>
                  <a:lnTo>
                    <a:pt x="185686" y="261772"/>
                  </a:lnTo>
                  <a:lnTo>
                    <a:pt x="171361" y="259651"/>
                  </a:lnTo>
                  <a:lnTo>
                    <a:pt x="156540" y="257886"/>
                  </a:lnTo>
                  <a:lnTo>
                    <a:pt x="141617" y="256641"/>
                  </a:lnTo>
                  <a:lnTo>
                    <a:pt x="141617" y="188595"/>
                  </a:lnTo>
                  <a:lnTo>
                    <a:pt x="147421" y="133654"/>
                  </a:lnTo>
                  <a:lnTo>
                    <a:pt x="165252" y="96875"/>
                  </a:lnTo>
                  <a:lnTo>
                    <a:pt x="195745" y="78295"/>
                  </a:lnTo>
                  <a:lnTo>
                    <a:pt x="239522" y="77965"/>
                  </a:lnTo>
                  <a:lnTo>
                    <a:pt x="243497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16646067" y="821131"/>
              <a:ext cx="244932" cy="699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16751045" y="671398"/>
              <a:ext cx="137274" cy="11711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 txBox="1"/>
          <p:nvPr/>
        </p:nvSpPr>
        <p:spPr>
          <a:xfrm flipH="1">
            <a:off x="-36690" y="97535"/>
            <a:ext cx="17369332" cy="975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0"/>
          <p:cNvSpPr txBox="1"/>
          <p:nvPr/>
        </p:nvSpPr>
        <p:spPr>
          <a:xfrm>
            <a:off x="152400" y="2161540"/>
            <a:ext cx="973836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Výsledky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0"/>
          <p:cNvSpPr txBox="1">
            <a:spLocks noGrp="1"/>
          </p:cNvSpPr>
          <p:nvPr>
            <p:ph type="title"/>
          </p:nvPr>
        </p:nvSpPr>
        <p:spPr>
          <a:xfrm>
            <a:off x="759825" y="492750"/>
            <a:ext cx="7710948" cy="2898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Milka Valentín &amp; Deň Maminiek</a:t>
            </a:r>
            <a:endParaRPr sz="1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10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03658" y="757810"/>
            <a:ext cx="43180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0"/>
          <p:cNvSpPr txBox="1"/>
          <p:nvPr/>
        </p:nvSpPr>
        <p:spPr>
          <a:xfrm>
            <a:off x="775563" y="3357324"/>
            <a:ext cx="8187234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Online kampaň </a:t>
            </a:r>
            <a:r>
              <a:rPr lang="sk-SK" sz="24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– </a:t>
            </a:r>
            <a:r>
              <a:rPr lang="sk-SK" sz="2400" b="0" i="0" u="none" strike="noStrike" cap="none" dirty="0" err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reach</a:t>
            </a:r>
            <a:r>
              <a:rPr lang="sk-SK" sz="24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k-SK" sz="2400" b="1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1,28 milióna</a:t>
            </a:r>
            <a:endParaRPr sz="2400" b="1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Zákazníkom kvety.sk sa rozdalo približne </a:t>
            </a:r>
            <a:r>
              <a:rPr lang="sk-SK" sz="2400" b="1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18 000 </a:t>
            </a:r>
            <a:r>
              <a:rPr lang="sk-SK" sz="24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kusov bonboniér Milka</a:t>
            </a:r>
            <a:endParaRPr sz="2400" b="0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Kvety.sk dostávali ďakovné správy po obdržaní Milka bonboniéry</a:t>
            </a:r>
            <a:endParaRPr sz="2400" b="0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Veľmi spokojný klient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Dosiahnutý </a:t>
            </a:r>
            <a:r>
              <a:rPr lang="sk-SK" sz="2400" b="1" i="0" u="none" strike="noStrike" cap="none" dirty="0" err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reach</a:t>
            </a:r>
            <a:r>
              <a:rPr lang="sk-SK" sz="2400" b="1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Kvety.sk 430 000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i="0" u="none" strike="noStrike" cap="none" dirty="0" err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Ariana</a:t>
            </a:r>
            <a:r>
              <a:rPr lang="sk-SK" sz="2400" b="1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 Poláková &amp; </a:t>
            </a:r>
            <a:r>
              <a:rPr lang="sk-SK" sz="2400" b="1" i="0" u="none" strike="noStrike" cap="none" dirty="0" err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Šorty</a:t>
            </a:r>
            <a:r>
              <a:rPr lang="sk-SK" sz="2400" b="1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 851 000</a:t>
            </a:r>
            <a:endParaRPr sz="2400" b="0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1" name="Google Shape;261;p10" descr="A picture containing decorate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3442" y="3230730"/>
            <a:ext cx="6179968" cy="617996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0"/>
          <p:cNvSpPr txBox="1"/>
          <p:nvPr/>
        </p:nvSpPr>
        <p:spPr>
          <a:xfrm>
            <a:off x="0" y="2091997"/>
            <a:ext cx="9738360" cy="566822"/>
          </a:xfrm>
          <a:prstGeom prst="rect">
            <a:avLst/>
          </a:prstGeom>
          <a:solidFill>
            <a:srgbClr val="AB51D6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36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DOSIAHNUTÉ VÝSLEDKY</a:t>
            </a:r>
            <a:endParaRPr sz="36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72549"/>
          </a:schemeClr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4"/>
          <p:cNvSpPr txBox="1"/>
          <p:nvPr/>
        </p:nvSpPr>
        <p:spPr>
          <a:xfrm>
            <a:off x="0" y="0"/>
            <a:ext cx="17348200" cy="9753600"/>
          </a:xfrm>
          <a:prstGeom prst="rect">
            <a:avLst/>
          </a:prstGeom>
          <a:solidFill>
            <a:srgbClr val="CCBFE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14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467"/>
            <a:ext cx="17348200" cy="974513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4"/>
          <p:cNvSpPr/>
          <p:nvPr/>
        </p:nvSpPr>
        <p:spPr>
          <a:xfrm>
            <a:off x="2547669" y="1"/>
            <a:ext cx="12252862" cy="9753600"/>
          </a:xfrm>
          <a:prstGeom prst="heart">
            <a:avLst/>
          </a:prstGeom>
          <a:solidFill>
            <a:srgbClr val="AB56FF">
              <a:alpha val="84313"/>
            </a:srgbClr>
          </a:solidFill>
          <a:ln w="25400" cap="flat" cmpd="sng">
            <a:solidFill>
              <a:srgbClr val="AB51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/>
          </p:nvPr>
        </p:nvSpPr>
        <p:spPr>
          <a:xfrm>
            <a:off x="3356634" y="3762397"/>
            <a:ext cx="10634932" cy="1114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225" rIns="0" bIns="0" anchor="t" anchorCtr="0">
            <a:spAutoFit/>
          </a:bodyPr>
          <a:lstStyle/>
          <a:p>
            <a:pPr marL="12700" marR="5080" lvl="0" indent="0" algn="ctr" rtl="0">
              <a:lnSpc>
                <a:spcPct val="1001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6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Ďakujeme  za pozornosť</a:t>
            </a:r>
            <a:endParaRPr sz="6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/>
          <p:nvPr/>
        </p:nvSpPr>
        <p:spPr>
          <a:xfrm rot="-5400000">
            <a:off x="-35078" y="8649618"/>
            <a:ext cx="1083300" cy="23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533400" y="5397500"/>
            <a:ext cx="0" cy="1726564"/>
          </a:xfrm>
          <a:custGeom>
            <a:avLst/>
            <a:gdLst/>
            <a:ahLst/>
            <a:cxnLst/>
            <a:rect l="l" t="t" r="r" b="b"/>
            <a:pathLst>
              <a:path w="120000" h="1726565" extrusionOk="0">
                <a:moveTo>
                  <a:pt x="0" y="172631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AF1E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" name="Google Shape;45;p3"/>
          <p:cNvGrpSpPr/>
          <p:nvPr/>
        </p:nvGrpSpPr>
        <p:grpSpPr>
          <a:xfrm>
            <a:off x="863600" y="2184400"/>
            <a:ext cx="1587919" cy="60375"/>
            <a:chOff x="863600" y="2184400"/>
            <a:chExt cx="1587919" cy="60375"/>
          </a:xfrm>
        </p:grpSpPr>
        <p:sp>
          <p:nvSpPr>
            <p:cNvPr id="46" name="Google Shape;46;p3"/>
            <p:cNvSpPr/>
            <p:nvPr/>
          </p:nvSpPr>
          <p:spPr>
            <a:xfrm>
              <a:off x="863600" y="2184400"/>
              <a:ext cx="6350" cy="12065"/>
            </a:xfrm>
            <a:custGeom>
              <a:avLst/>
              <a:gdLst/>
              <a:ahLst/>
              <a:cxnLst/>
              <a:rect l="l" t="t" r="r" b="b"/>
              <a:pathLst>
                <a:path w="6350" h="12064" extrusionOk="0">
                  <a:moveTo>
                    <a:pt x="0" y="11470"/>
                  </a:moveTo>
                  <a:lnTo>
                    <a:pt x="6327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900210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963711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0272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907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1542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2177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281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344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08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71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35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598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662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725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789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852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916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979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043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106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170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2233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297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360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2424214" y="2195880"/>
              <a:ext cx="27305" cy="48895"/>
            </a:xfrm>
            <a:custGeom>
              <a:avLst/>
              <a:gdLst/>
              <a:ahLst/>
              <a:cxnLst/>
              <a:rect l="l" t="t" r="r" b="b"/>
              <a:pathLst>
                <a:path w="27305" h="48894" extrusionOk="0">
                  <a:moveTo>
                    <a:pt x="0" y="48699"/>
                  </a:moveTo>
                  <a:lnTo>
                    <a:pt x="26868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16118166" y="468248"/>
            <a:ext cx="772833" cy="422783"/>
            <a:chOff x="16118166" y="468248"/>
            <a:chExt cx="772833" cy="422783"/>
          </a:xfrm>
        </p:grpSpPr>
        <p:sp>
          <p:nvSpPr>
            <p:cNvPr id="73" name="Google Shape;73;p3"/>
            <p:cNvSpPr/>
            <p:nvPr/>
          </p:nvSpPr>
          <p:spPr>
            <a:xfrm>
              <a:off x="16363289" y="822477"/>
              <a:ext cx="65684" cy="6720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6118166" y="468909"/>
              <a:ext cx="357505" cy="421005"/>
            </a:xfrm>
            <a:custGeom>
              <a:avLst/>
              <a:gdLst/>
              <a:ahLst/>
              <a:cxnLst/>
              <a:rect l="l" t="t" r="r" b="b"/>
              <a:pathLst>
                <a:path w="357505" h="421005" extrusionOk="0">
                  <a:moveTo>
                    <a:pt x="102476" y="5194"/>
                  </a:moveTo>
                  <a:lnTo>
                    <a:pt x="67437" y="6007"/>
                  </a:lnTo>
                  <a:lnTo>
                    <a:pt x="32766" y="7988"/>
                  </a:lnTo>
                  <a:lnTo>
                    <a:pt x="0" y="11137"/>
                  </a:lnTo>
                  <a:lnTo>
                    <a:pt x="0" y="60579"/>
                  </a:lnTo>
                  <a:lnTo>
                    <a:pt x="14859" y="61722"/>
                  </a:lnTo>
                  <a:lnTo>
                    <a:pt x="30035" y="63195"/>
                  </a:lnTo>
                  <a:lnTo>
                    <a:pt x="44602" y="64897"/>
                  </a:lnTo>
                  <a:lnTo>
                    <a:pt x="57607" y="66738"/>
                  </a:lnTo>
                  <a:lnTo>
                    <a:pt x="57607" y="363270"/>
                  </a:lnTo>
                  <a:lnTo>
                    <a:pt x="42646" y="364515"/>
                  </a:lnTo>
                  <a:lnTo>
                    <a:pt x="27813" y="366293"/>
                  </a:lnTo>
                  <a:lnTo>
                    <a:pt x="13462" y="368401"/>
                  </a:lnTo>
                  <a:lnTo>
                    <a:pt x="0" y="370662"/>
                  </a:lnTo>
                  <a:lnTo>
                    <a:pt x="0" y="420776"/>
                  </a:lnTo>
                  <a:lnTo>
                    <a:pt x="199199" y="420776"/>
                  </a:lnTo>
                  <a:lnTo>
                    <a:pt x="199199" y="370662"/>
                  </a:lnTo>
                  <a:lnTo>
                    <a:pt x="185724" y="368401"/>
                  </a:lnTo>
                  <a:lnTo>
                    <a:pt x="171399" y="366293"/>
                  </a:lnTo>
                  <a:lnTo>
                    <a:pt x="156578" y="364515"/>
                  </a:lnTo>
                  <a:lnTo>
                    <a:pt x="141630" y="363270"/>
                  </a:lnTo>
                  <a:lnTo>
                    <a:pt x="141630" y="315277"/>
                  </a:lnTo>
                  <a:lnTo>
                    <a:pt x="207899" y="315277"/>
                  </a:lnTo>
                  <a:lnTo>
                    <a:pt x="236321" y="312305"/>
                  </a:lnTo>
                  <a:lnTo>
                    <a:pt x="279476" y="296354"/>
                  </a:lnTo>
                  <a:lnTo>
                    <a:pt x="313296" y="270725"/>
                  </a:lnTo>
                  <a:lnTo>
                    <a:pt x="323249" y="256603"/>
                  </a:lnTo>
                  <a:lnTo>
                    <a:pt x="185953" y="256603"/>
                  </a:lnTo>
                  <a:lnTo>
                    <a:pt x="173621" y="256260"/>
                  </a:lnTo>
                  <a:lnTo>
                    <a:pt x="162293" y="255219"/>
                  </a:lnTo>
                  <a:lnTo>
                    <a:pt x="151714" y="253479"/>
                  </a:lnTo>
                  <a:lnTo>
                    <a:pt x="141630" y="251040"/>
                  </a:lnTo>
                  <a:lnTo>
                    <a:pt x="141630" y="165696"/>
                  </a:lnTo>
                  <a:lnTo>
                    <a:pt x="146443" y="127774"/>
                  </a:lnTo>
                  <a:lnTo>
                    <a:pt x="160388" y="95580"/>
                  </a:lnTo>
                  <a:lnTo>
                    <a:pt x="182651" y="73253"/>
                  </a:lnTo>
                  <a:lnTo>
                    <a:pt x="212432" y="64884"/>
                  </a:lnTo>
                  <a:lnTo>
                    <a:pt x="268655" y="64884"/>
                  </a:lnTo>
                  <a:lnTo>
                    <a:pt x="268655" y="57467"/>
                  </a:lnTo>
                  <a:lnTo>
                    <a:pt x="132346" y="57467"/>
                  </a:lnTo>
                  <a:lnTo>
                    <a:pt x="134086" y="44665"/>
                  </a:lnTo>
                  <a:lnTo>
                    <a:pt x="135318" y="31038"/>
                  </a:lnTo>
                  <a:lnTo>
                    <a:pt x="136067" y="17665"/>
                  </a:lnTo>
                  <a:lnTo>
                    <a:pt x="136321" y="5562"/>
                  </a:lnTo>
                  <a:lnTo>
                    <a:pt x="102476" y="5194"/>
                  </a:lnTo>
                  <a:close/>
                </a:path>
                <a:path w="357505" h="421005" extrusionOk="0">
                  <a:moveTo>
                    <a:pt x="207899" y="315277"/>
                  </a:moveTo>
                  <a:lnTo>
                    <a:pt x="141630" y="315277"/>
                  </a:lnTo>
                  <a:lnTo>
                    <a:pt x="151853" y="316484"/>
                  </a:lnTo>
                  <a:lnTo>
                    <a:pt x="162039" y="317246"/>
                  </a:lnTo>
                  <a:lnTo>
                    <a:pt x="172593" y="317665"/>
                  </a:lnTo>
                  <a:lnTo>
                    <a:pt x="183972" y="317779"/>
                  </a:lnTo>
                  <a:lnTo>
                    <a:pt x="207899" y="315277"/>
                  </a:lnTo>
                  <a:close/>
                </a:path>
                <a:path w="357505" h="421005" extrusionOk="0">
                  <a:moveTo>
                    <a:pt x="268655" y="4635"/>
                  </a:moveTo>
                  <a:lnTo>
                    <a:pt x="268655" y="152069"/>
                  </a:lnTo>
                  <a:lnTo>
                    <a:pt x="262521" y="200507"/>
                  </a:lnTo>
                  <a:lnTo>
                    <a:pt x="245414" y="232867"/>
                  </a:lnTo>
                  <a:lnTo>
                    <a:pt x="219240" y="250977"/>
                  </a:lnTo>
                  <a:lnTo>
                    <a:pt x="185953" y="256603"/>
                  </a:lnTo>
                  <a:lnTo>
                    <a:pt x="323249" y="256603"/>
                  </a:lnTo>
                  <a:lnTo>
                    <a:pt x="337642" y="236181"/>
                  </a:lnTo>
                  <a:lnTo>
                    <a:pt x="352348" y="193497"/>
                  </a:lnTo>
                  <a:lnTo>
                    <a:pt x="357289" y="143421"/>
                  </a:lnTo>
                  <a:lnTo>
                    <a:pt x="352259" y="93624"/>
                  </a:lnTo>
                  <a:lnTo>
                    <a:pt x="337400" y="53682"/>
                  </a:lnTo>
                  <a:lnTo>
                    <a:pt x="313004" y="24320"/>
                  </a:lnTo>
                  <a:lnTo>
                    <a:pt x="279400" y="6197"/>
                  </a:lnTo>
                  <a:lnTo>
                    <a:pt x="268655" y="4635"/>
                  </a:lnTo>
                  <a:close/>
                </a:path>
                <a:path w="357505" h="421005" extrusionOk="0">
                  <a:moveTo>
                    <a:pt x="268655" y="64884"/>
                  </a:moveTo>
                  <a:lnTo>
                    <a:pt x="212432" y="64884"/>
                  </a:lnTo>
                  <a:lnTo>
                    <a:pt x="237388" y="70421"/>
                  </a:lnTo>
                  <a:lnTo>
                    <a:pt x="254914" y="86918"/>
                  </a:lnTo>
                  <a:lnTo>
                    <a:pt x="265252" y="114198"/>
                  </a:lnTo>
                  <a:lnTo>
                    <a:pt x="268655" y="152069"/>
                  </a:lnTo>
                  <a:lnTo>
                    <a:pt x="268655" y="64884"/>
                  </a:lnTo>
                  <a:close/>
                </a:path>
                <a:path w="357505" h="421005" extrusionOk="0">
                  <a:moveTo>
                    <a:pt x="236905" y="0"/>
                  </a:moveTo>
                  <a:lnTo>
                    <a:pt x="202438" y="3949"/>
                  </a:lnTo>
                  <a:lnTo>
                    <a:pt x="173621" y="15290"/>
                  </a:lnTo>
                  <a:lnTo>
                    <a:pt x="150634" y="33375"/>
                  </a:lnTo>
                  <a:lnTo>
                    <a:pt x="133654" y="57467"/>
                  </a:lnTo>
                  <a:lnTo>
                    <a:pt x="268655" y="57467"/>
                  </a:lnTo>
                  <a:lnTo>
                    <a:pt x="268655" y="4635"/>
                  </a:lnTo>
                  <a:lnTo>
                    <a:pt x="236905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6422814" y="821131"/>
              <a:ext cx="213169" cy="69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6508309" y="468248"/>
              <a:ext cx="243840" cy="314325"/>
            </a:xfrm>
            <a:custGeom>
              <a:avLst/>
              <a:gdLst/>
              <a:ahLst/>
              <a:cxnLst/>
              <a:rect l="l" t="t" r="r" b="b"/>
              <a:pathLst>
                <a:path w="243840" h="314325" extrusionOk="0">
                  <a:moveTo>
                    <a:pt x="243497" y="0"/>
                  </a:moveTo>
                  <a:lnTo>
                    <a:pt x="201561" y="3441"/>
                  </a:lnTo>
                  <a:lnTo>
                    <a:pt x="170053" y="18110"/>
                  </a:lnTo>
                  <a:lnTo>
                    <a:pt x="147472" y="40894"/>
                  </a:lnTo>
                  <a:lnTo>
                    <a:pt x="132321" y="68656"/>
                  </a:lnTo>
                  <a:lnTo>
                    <a:pt x="131038" y="68656"/>
                  </a:lnTo>
                  <a:lnTo>
                    <a:pt x="133604" y="52019"/>
                  </a:lnTo>
                  <a:lnTo>
                    <a:pt x="135470" y="35344"/>
                  </a:lnTo>
                  <a:lnTo>
                    <a:pt x="136588" y="19710"/>
                  </a:lnTo>
                  <a:lnTo>
                    <a:pt x="136969" y="6223"/>
                  </a:lnTo>
                  <a:lnTo>
                    <a:pt x="102717" y="5854"/>
                  </a:lnTo>
                  <a:lnTo>
                    <a:pt x="67475" y="6667"/>
                  </a:lnTo>
                  <a:lnTo>
                    <a:pt x="32740" y="8648"/>
                  </a:lnTo>
                  <a:lnTo>
                    <a:pt x="0" y="11811"/>
                  </a:lnTo>
                  <a:lnTo>
                    <a:pt x="0" y="61239"/>
                  </a:lnTo>
                  <a:lnTo>
                    <a:pt x="14846" y="62382"/>
                  </a:lnTo>
                  <a:lnTo>
                    <a:pt x="30022" y="63855"/>
                  </a:lnTo>
                  <a:lnTo>
                    <a:pt x="44564" y="65570"/>
                  </a:lnTo>
                  <a:lnTo>
                    <a:pt x="57569" y="67398"/>
                  </a:lnTo>
                  <a:lnTo>
                    <a:pt x="57569" y="256641"/>
                  </a:lnTo>
                  <a:lnTo>
                    <a:pt x="42608" y="257886"/>
                  </a:lnTo>
                  <a:lnTo>
                    <a:pt x="27787" y="259651"/>
                  </a:lnTo>
                  <a:lnTo>
                    <a:pt x="13449" y="261772"/>
                  </a:lnTo>
                  <a:lnTo>
                    <a:pt x="0" y="264058"/>
                  </a:lnTo>
                  <a:lnTo>
                    <a:pt x="0" y="314109"/>
                  </a:lnTo>
                  <a:lnTo>
                    <a:pt x="199161" y="314109"/>
                  </a:lnTo>
                  <a:lnTo>
                    <a:pt x="199161" y="264058"/>
                  </a:lnTo>
                  <a:lnTo>
                    <a:pt x="185686" y="261772"/>
                  </a:lnTo>
                  <a:lnTo>
                    <a:pt x="171361" y="259651"/>
                  </a:lnTo>
                  <a:lnTo>
                    <a:pt x="156540" y="257886"/>
                  </a:lnTo>
                  <a:lnTo>
                    <a:pt x="141617" y="256641"/>
                  </a:lnTo>
                  <a:lnTo>
                    <a:pt x="141617" y="188595"/>
                  </a:lnTo>
                  <a:lnTo>
                    <a:pt x="147421" y="133654"/>
                  </a:lnTo>
                  <a:lnTo>
                    <a:pt x="165252" y="96875"/>
                  </a:lnTo>
                  <a:lnTo>
                    <a:pt x="195745" y="78295"/>
                  </a:lnTo>
                  <a:lnTo>
                    <a:pt x="239522" y="77965"/>
                  </a:lnTo>
                  <a:lnTo>
                    <a:pt x="243497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6646067" y="821131"/>
              <a:ext cx="244932" cy="69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6751045" y="671398"/>
              <a:ext cx="137274" cy="11711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3"/>
          <p:cNvSpPr txBox="1"/>
          <p:nvPr/>
        </p:nvSpPr>
        <p:spPr>
          <a:xfrm>
            <a:off x="863600" y="3031541"/>
            <a:ext cx="8874900" cy="56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Milka</a:t>
            </a:r>
            <a:r>
              <a:rPr lang="sk-SK" sz="24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je love </a:t>
            </a:r>
            <a:r>
              <a:rPr lang="sk-SK" sz="24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brand</a:t>
            </a:r>
            <a:r>
              <a:rPr lang="sk-SK" sz="24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pre mnohé vekové skupiny, no najmä pre mladých ľudí a rodiny.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Cieľom oboch kampaní bola </a:t>
            </a:r>
            <a:r>
              <a:rPr lang="sk-SK" sz="2400" b="1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aktivácia produktov „I love Milka“ </a:t>
            </a:r>
            <a:r>
              <a:rPr lang="sk-SK" sz="24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pri príležitosti </a:t>
            </a:r>
            <a:r>
              <a:rPr lang="sk-SK" sz="2400" b="1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Dňa sv. Valentína a Dňa Maminiek</a:t>
            </a:r>
            <a:r>
              <a:rPr lang="sk-SK" sz="24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kedy sa celoročne predá najviac bonboniér a zároveň aj kvetov.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Z dôvodu šíriacej sa pandémie sme sa rozhodli osloviť kvetinárstvo Kvety.sk, ktoré ku každej objednávke nad 30 eur </a:t>
            </a:r>
            <a:r>
              <a:rPr lang="sk-SK" sz="24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darovalo </a:t>
            </a:r>
            <a:r>
              <a:rPr lang="sk-SK" sz="24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svojim zákazníkom bonboniéru Milka.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Pralinky Milka sme chceli dostať do každej domácnosti a zapojiť ich do prípravy sladkých dezertov pre celú rodinu. 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0" name="Google Shape;80;p3" descr="A picture containing plant, fresh, several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70959" y="1375746"/>
            <a:ext cx="6341988" cy="792748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"/>
          <p:cNvSpPr/>
          <p:nvPr/>
        </p:nvSpPr>
        <p:spPr>
          <a:xfrm>
            <a:off x="140" y="1617649"/>
            <a:ext cx="9738360" cy="835661"/>
          </a:xfrm>
          <a:custGeom>
            <a:avLst/>
            <a:gdLst/>
            <a:ahLst/>
            <a:cxnLst/>
            <a:rect l="l" t="t" r="r" b="b"/>
            <a:pathLst>
              <a:path w="8480425" h="965200" extrusionOk="0">
                <a:moveTo>
                  <a:pt x="8480310" y="0"/>
                </a:moveTo>
                <a:lnTo>
                  <a:pt x="0" y="0"/>
                </a:lnTo>
                <a:lnTo>
                  <a:pt x="0" y="965200"/>
                </a:lnTo>
                <a:lnTo>
                  <a:pt x="8480310" y="965200"/>
                </a:lnTo>
                <a:lnTo>
                  <a:pt x="8480310" y="0"/>
                </a:lnTo>
                <a:close/>
              </a:path>
            </a:pathLst>
          </a:custGeom>
          <a:solidFill>
            <a:srgbClr val="AB51D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 ZHRNUTIE PROJEKTU A DÔVOD </a:t>
            </a:r>
            <a:r>
              <a:rPr lang="sk-SK" sz="28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sk-SK" sz="2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OCENENIE</a:t>
            </a:r>
            <a:endParaRPr sz="2800" b="0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759825" y="492750"/>
            <a:ext cx="7710948" cy="2898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Milka Valentín &amp; Deň Maminiek</a:t>
            </a:r>
            <a:endParaRPr sz="1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5" descr="Obrázok, na ktorom je text&#10;&#10;Automaticky generovaný popis"/>
          <p:cNvPicPr preferRelativeResize="0"/>
          <p:nvPr/>
        </p:nvPicPr>
        <p:blipFill rotWithShape="1">
          <a:blip r:embed="rId3">
            <a:alphaModFix/>
          </a:blip>
          <a:srcRect t="8442" r="1909"/>
          <a:stretch/>
        </p:blipFill>
        <p:spPr>
          <a:xfrm>
            <a:off x="0" y="0"/>
            <a:ext cx="17415933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5"/>
          <p:cNvSpPr txBox="1"/>
          <p:nvPr/>
        </p:nvSpPr>
        <p:spPr>
          <a:xfrm>
            <a:off x="478335" y="4750815"/>
            <a:ext cx="117475" cy="22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sk-SK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0" y="2259637"/>
            <a:ext cx="9738360" cy="566822"/>
          </a:xfrm>
          <a:prstGeom prst="rect">
            <a:avLst/>
          </a:prstGeom>
          <a:solidFill>
            <a:srgbClr val="AB51D6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36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REALIZOVANÉ AKTIVITY</a:t>
            </a:r>
            <a:endParaRPr lang="sk-SK" sz="36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 txBox="1">
            <a:spLocks noGrp="1"/>
          </p:cNvSpPr>
          <p:nvPr>
            <p:ph type="title"/>
          </p:nvPr>
        </p:nvSpPr>
        <p:spPr>
          <a:xfrm>
            <a:off x="152400" y="2161540"/>
            <a:ext cx="97383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Realizované aktivity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2"/>
          <p:cNvSpPr/>
          <p:nvPr/>
        </p:nvSpPr>
        <p:spPr>
          <a:xfrm>
            <a:off x="899627" y="3872816"/>
            <a:ext cx="15043288" cy="1375459"/>
          </a:xfrm>
          <a:prstGeom prst="roundRect">
            <a:avLst>
              <a:gd name="adj" fmla="val 16667"/>
            </a:avLst>
          </a:prstGeom>
          <a:solidFill>
            <a:srgbClr val="AB51D6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2"/>
          <p:cNvSpPr/>
          <p:nvPr/>
        </p:nvSpPr>
        <p:spPr>
          <a:xfrm>
            <a:off x="900921" y="5656862"/>
            <a:ext cx="15043288" cy="1375459"/>
          </a:xfrm>
          <a:prstGeom prst="roundRect">
            <a:avLst>
              <a:gd name="adj" fmla="val 16667"/>
            </a:avLst>
          </a:prstGeom>
          <a:solidFill>
            <a:srgbClr val="AB51D6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2"/>
          <p:cNvSpPr txBox="1"/>
          <p:nvPr/>
        </p:nvSpPr>
        <p:spPr>
          <a:xfrm>
            <a:off x="1074876" y="4075381"/>
            <a:ext cx="15170963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sk-SK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Návrh a zabezpečenie s</a:t>
            </a:r>
            <a:r>
              <a:rPr lang="sk-SK" sz="24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polupráce s online kvetinárstvom kvety.sk - </a:t>
            </a:r>
            <a:r>
              <a:rPr lang="sk-SK" sz="2400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ku každej objednávke nad 30 eur </a:t>
            </a:r>
            <a:r>
              <a:rPr lang="sk-SK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darovali </a:t>
            </a:r>
            <a:r>
              <a:rPr lang="sk-SK" sz="2400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bonboniéru Milka, komunikácia na ich sociálnych sieťach, webe a prostredníctvom </a:t>
            </a:r>
            <a:r>
              <a:rPr lang="sk-SK" sz="2400" b="0" i="0" u="none" strike="noStrike" cap="none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newsletteru</a:t>
            </a:r>
            <a:r>
              <a:rPr lang="sk-SK" sz="2400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súťaže o Milka kytice</a:t>
            </a:r>
            <a:endParaRPr sz="2400" b="0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sk-SK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Návrh a zabezpečenie s</a:t>
            </a:r>
            <a:r>
              <a:rPr lang="sk-SK" sz="24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polupráce s Adrianou Polákovou a </a:t>
            </a:r>
            <a:r>
              <a:rPr lang="sk-SK" sz="2400" b="1" i="0" u="none" strike="noStrike" cap="none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Šortym</a:t>
            </a:r>
            <a:r>
              <a:rPr lang="sk-SK" sz="24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lang="sk-SK" sz="2400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pečenie </a:t>
            </a:r>
            <a:r>
              <a:rPr lang="sk-SK" sz="2400" b="0" i="0" u="none" strike="noStrike" cap="none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madleniek</a:t>
            </a:r>
            <a:r>
              <a:rPr lang="sk-SK" sz="2400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a </a:t>
            </a:r>
            <a:r>
              <a:rPr lang="sk-SK" sz="2400" b="0" i="0" u="none" strike="noStrike" cap="none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cheesecaku</a:t>
            </a:r>
            <a:r>
              <a:rPr lang="sk-SK" sz="2400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so zapojením Milka praliniek, súťaže o Milka kytice od kvety.sk, posty na sociálnych sieťach Adriany Polákovej a </a:t>
            </a:r>
            <a:r>
              <a:rPr lang="sk-SK" sz="2400" b="0" i="0" u="none" strike="noStrike" cap="none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Šortyho</a:t>
            </a:r>
            <a:endParaRPr lang="sk-SK" sz="2400" b="0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endParaRPr sz="2400" b="0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7" name="Google Shape;237;p22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87100" y="680426"/>
            <a:ext cx="43180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2"/>
          <p:cNvSpPr txBox="1"/>
          <p:nvPr/>
        </p:nvSpPr>
        <p:spPr>
          <a:xfrm>
            <a:off x="0" y="2091997"/>
            <a:ext cx="9738360" cy="566822"/>
          </a:xfrm>
          <a:prstGeom prst="rect">
            <a:avLst/>
          </a:prstGeom>
          <a:solidFill>
            <a:srgbClr val="AB51D6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3600" b="1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REALIZOVANÉ AKTIVITY</a:t>
            </a:r>
            <a:endParaRPr sz="36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" name="Google Shape;239;p22"/>
          <p:cNvSpPr txBox="1"/>
          <p:nvPr/>
        </p:nvSpPr>
        <p:spPr>
          <a:xfrm>
            <a:off x="759825" y="492750"/>
            <a:ext cx="7710948" cy="2898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8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Milka Valentín &amp; Deň Maminiek</a:t>
            </a:r>
            <a:endParaRPr sz="1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/>
          <p:nvPr/>
        </p:nvSpPr>
        <p:spPr>
          <a:xfrm rot="-5400000">
            <a:off x="-35078" y="8667613"/>
            <a:ext cx="10833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1"/>
          <p:cNvSpPr/>
          <p:nvPr/>
        </p:nvSpPr>
        <p:spPr>
          <a:xfrm>
            <a:off x="533400" y="5397500"/>
            <a:ext cx="0" cy="1726564"/>
          </a:xfrm>
          <a:custGeom>
            <a:avLst/>
            <a:gdLst/>
            <a:ahLst/>
            <a:cxnLst/>
            <a:rect l="l" t="t" r="r" b="b"/>
            <a:pathLst>
              <a:path w="120000" h="1726565" extrusionOk="0">
                <a:moveTo>
                  <a:pt x="0" y="172631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AF1E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" name="Google Shape;96;p21"/>
          <p:cNvGrpSpPr/>
          <p:nvPr/>
        </p:nvGrpSpPr>
        <p:grpSpPr>
          <a:xfrm>
            <a:off x="863600" y="2184400"/>
            <a:ext cx="1587919" cy="60375"/>
            <a:chOff x="863600" y="2184400"/>
            <a:chExt cx="1587919" cy="60375"/>
          </a:xfrm>
        </p:grpSpPr>
        <p:sp>
          <p:nvSpPr>
            <p:cNvPr id="97" name="Google Shape;97;p21"/>
            <p:cNvSpPr/>
            <p:nvPr/>
          </p:nvSpPr>
          <p:spPr>
            <a:xfrm>
              <a:off x="863600" y="2184400"/>
              <a:ext cx="6350" cy="12065"/>
            </a:xfrm>
            <a:custGeom>
              <a:avLst/>
              <a:gdLst/>
              <a:ahLst/>
              <a:cxnLst/>
              <a:rect l="l" t="t" r="r" b="b"/>
              <a:pathLst>
                <a:path w="6350" h="12064" extrusionOk="0">
                  <a:moveTo>
                    <a:pt x="0" y="11470"/>
                  </a:moveTo>
                  <a:lnTo>
                    <a:pt x="6327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1"/>
            <p:cNvSpPr/>
            <p:nvPr/>
          </p:nvSpPr>
          <p:spPr>
            <a:xfrm>
              <a:off x="900210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1"/>
            <p:cNvSpPr/>
            <p:nvPr/>
          </p:nvSpPr>
          <p:spPr>
            <a:xfrm>
              <a:off x="963711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10272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1"/>
            <p:cNvSpPr/>
            <p:nvPr/>
          </p:nvSpPr>
          <p:spPr>
            <a:xfrm>
              <a:off x="10907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1"/>
            <p:cNvSpPr/>
            <p:nvPr/>
          </p:nvSpPr>
          <p:spPr>
            <a:xfrm>
              <a:off x="11542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1"/>
            <p:cNvSpPr/>
            <p:nvPr/>
          </p:nvSpPr>
          <p:spPr>
            <a:xfrm>
              <a:off x="12177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1"/>
            <p:cNvSpPr/>
            <p:nvPr/>
          </p:nvSpPr>
          <p:spPr>
            <a:xfrm>
              <a:off x="1281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1"/>
            <p:cNvSpPr/>
            <p:nvPr/>
          </p:nvSpPr>
          <p:spPr>
            <a:xfrm>
              <a:off x="1344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1"/>
            <p:cNvSpPr/>
            <p:nvPr/>
          </p:nvSpPr>
          <p:spPr>
            <a:xfrm>
              <a:off x="1408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1"/>
            <p:cNvSpPr/>
            <p:nvPr/>
          </p:nvSpPr>
          <p:spPr>
            <a:xfrm>
              <a:off x="1471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1"/>
            <p:cNvSpPr/>
            <p:nvPr/>
          </p:nvSpPr>
          <p:spPr>
            <a:xfrm>
              <a:off x="1535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1"/>
            <p:cNvSpPr/>
            <p:nvPr/>
          </p:nvSpPr>
          <p:spPr>
            <a:xfrm>
              <a:off x="1598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1"/>
            <p:cNvSpPr/>
            <p:nvPr/>
          </p:nvSpPr>
          <p:spPr>
            <a:xfrm>
              <a:off x="1662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1"/>
            <p:cNvSpPr/>
            <p:nvPr/>
          </p:nvSpPr>
          <p:spPr>
            <a:xfrm>
              <a:off x="1725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1"/>
            <p:cNvSpPr/>
            <p:nvPr/>
          </p:nvSpPr>
          <p:spPr>
            <a:xfrm>
              <a:off x="1789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1"/>
            <p:cNvSpPr/>
            <p:nvPr/>
          </p:nvSpPr>
          <p:spPr>
            <a:xfrm>
              <a:off x="1852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1"/>
            <p:cNvSpPr/>
            <p:nvPr/>
          </p:nvSpPr>
          <p:spPr>
            <a:xfrm>
              <a:off x="1916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1"/>
            <p:cNvSpPr/>
            <p:nvPr/>
          </p:nvSpPr>
          <p:spPr>
            <a:xfrm>
              <a:off x="1979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1"/>
            <p:cNvSpPr/>
            <p:nvPr/>
          </p:nvSpPr>
          <p:spPr>
            <a:xfrm>
              <a:off x="2043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1"/>
            <p:cNvSpPr/>
            <p:nvPr/>
          </p:nvSpPr>
          <p:spPr>
            <a:xfrm>
              <a:off x="2106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1"/>
            <p:cNvSpPr/>
            <p:nvPr/>
          </p:nvSpPr>
          <p:spPr>
            <a:xfrm>
              <a:off x="2170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1"/>
            <p:cNvSpPr/>
            <p:nvPr/>
          </p:nvSpPr>
          <p:spPr>
            <a:xfrm>
              <a:off x="2233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1"/>
            <p:cNvSpPr/>
            <p:nvPr/>
          </p:nvSpPr>
          <p:spPr>
            <a:xfrm>
              <a:off x="2297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1"/>
            <p:cNvSpPr/>
            <p:nvPr/>
          </p:nvSpPr>
          <p:spPr>
            <a:xfrm>
              <a:off x="2360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1"/>
            <p:cNvSpPr/>
            <p:nvPr/>
          </p:nvSpPr>
          <p:spPr>
            <a:xfrm>
              <a:off x="2424214" y="2195880"/>
              <a:ext cx="27305" cy="48895"/>
            </a:xfrm>
            <a:custGeom>
              <a:avLst/>
              <a:gdLst/>
              <a:ahLst/>
              <a:cxnLst/>
              <a:rect l="l" t="t" r="r" b="b"/>
              <a:pathLst>
                <a:path w="27305" h="48894" extrusionOk="0">
                  <a:moveTo>
                    <a:pt x="0" y="48699"/>
                  </a:moveTo>
                  <a:lnTo>
                    <a:pt x="26868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21"/>
          <p:cNvGrpSpPr/>
          <p:nvPr/>
        </p:nvGrpSpPr>
        <p:grpSpPr>
          <a:xfrm>
            <a:off x="16118166" y="468248"/>
            <a:ext cx="772833" cy="422783"/>
            <a:chOff x="16118166" y="468248"/>
            <a:chExt cx="772833" cy="422783"/>
          </a:xfrm>
        </p:grpSpPr>
        <p:sp>
          <p:nvSpPr>
            <p:cNvPr id="124" name="Google Shape;124;p21"/>
            <p:cNvSpPr/>
            <p:nvPr/>
          </p:nvSpPr>
          <p:spPr>
            <a:xfrm>
              <a:off x="16363289" y="822477"/>
              <a:ext cx="65684" cy="6720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1"/>
            <p:cNvSpPr/>
            <p:nvPr/>
          </p:nvSpPr>
          <p:spPr>
            <a:xfrm>
              <a:off x="16118166" y="468909"/>
              <a:ext cx="357505" cy="421005"/>
            </a:xfrm>
            <a:custGeom>
              <a:avLst/>
              <a:gdLst/>
              <a:ahLst/>
              <a:cxnLst/>
              <a:rect l="l" t="t" r="r" b="b"/>
              <a:pathLst>
                <a:path w="357505" h="421005" extrusionOk="0">
                  <a:moveTo>
                    <a:pt x="102476" y="5194"/>
                  </a:moveTo>
                  <a:lnTo>
                    <a:pt x="67437" y="6007"/>
                  </a:lnTo>
                  <a:lnTo>
                    <a:pt x="32766" y="7988"/>
                  </a:lnTo>
                  <a:lnTo>
                    <a:pt x="0" y="11137"/>
                  </a:lnTo>
                  <a:lnTo>
                    <a:pt x="0" y="60579"/>
                  </a:lnTo>
                  <a:lnTo>
                    <a:pt x="14859" y="61722"/>
                  </a:lnTo>
                  <a:lnTo>
                    <a:pt x="30035" y="63195"/>
                  </a:lnTo>
                  <a:lnTo>
                    <a:pt x="44602" y="64897"/>
                  </a:lnTo>
                  <a:lnTo>
                    <a:pt x="57607" y="66738"/>
                  </a:lnTo>
                  <a:lnTo>
                    <a:pt x="57607" y="363270"/>
                  </a:lnTo>
                  <a:lnTo>
                    <a:pt x="42646" y="364515"/>
                  </a:lnTo>
                  <a:lnTo>
                    <a:pt x="27813" y="366293"/>
                  </a:lnTo>
                  <a:lnTo>
                    <a:pt x="13462" y="368401"/>
                  </a:lnTo>
                  <a:lnTo>
                    <a:pt x="0" y="370662"/>
                  </a:lnTo>
                  <a:lnTo>
                    <a:pt x="0" y="420776"/>
                  </a:lnTo>
                  <a:lnTo>
                    <a:pt x="199199" y="420776"/>
                  </a:lnTo>
                  <a:lnTo>
                    <a:pt x="199199" y="370662"/>
                  </a:lnTo>
                  <a:lnTo>
                    <a:pt x="185724" y="368401"/>
                  </a:lnTo>
                  <a:lnTo>
                    <a:pt x="171399" y="366293"/>
                  </a:lnTo>
                  <a:lnTo>
                    <a:pt x="156578" y="364515"/>
                  </a:lnTo>
                  <a:lnTo>
                    <a:pt x="141630" y="363270"/>
                  </a:lnTo>
                  <a:lnTo>
                    <a:pt x="141630" y="315277"/>
                  </a:lnTo>
                  <a:lnTo>
                    <a:pt x="207899" y="315277"/>
                  </a:lnTo>
                  <a:lnTo>
                    <a:pt x="236321" y="312305"/>
                  </a:lnTo>
                  <a:lnTo>
                    <a:pt x="279476" y="296354"/>
                  </a:lnTo>
                  <a:lnTo>
                    <a:pt x="313296" y="270725"/>
                  </a:lnTo>
                  <a:lnTo>
                    <a:pt x="323249" y="256603"/>
                  </a:lnTo>
                  <a:lnTo>
                    <a:pt x="185953" y="256603"/>
                  </a:lnTo>
                  <a:lnTo>
                    <a:pt x="173621" y="256260"/>
                  </a:lnTo>
                  <a:lnTo>
                    <a:pt x="162293" y="255219"/>
                  </a:lnTo>
                  <a:lnTo>
                    <a:pt x="151714" y="253479"/>
                  </a:lnTo>
                  <a:lnTo>
                    <a:pt x="141630" y="251040"/>
                  </a:lnTo>
                  <a:lnTo>
                    <a:pt x="141630" y="165696"/>
                  </a:lnTo>
                  <a:lnTo>
                    <a:pt x="146443" y="127774"/>
                  </a:lnTo>
                  <a:lnTo>
                    <a:pt x="160388" y="95580"/>
                  </a:lnTo>
                  <a:lnTo>
                    <a:pt x="182651" y="73253"/>
                  </a:lnTo>
                  <a:lnTo>
                    <a:pt x="212432" y="64884"/>
                  </a:lnTo>
                  <a:lnTo>
                    <a:pt x="268655" y="64884"/>
                  </a:lnTo>
                  <a:lnTo>
                    <a:pt x="268655" y="57467"/>
                  </a:lnTo>
                  <a:lnTo>
                    <a:pt x="132346" y="57467"/>
                  </a:lnTo>
                  <a:lnTo>
                    <a:pt x="134086" y="44665"/>
                  </a:lnTo>
                  <a:lnTo>
                    <a:pt x="135318" y="31038"/>
                  </a:lnTo>
                  <a:lnTo>
                    <a:pt x="136067" y="17665"/>
                  </a:lnTo>
                  <a:lnTo>
                    <a:pt x="136321" y="5562"/>
                  </a:lnTo>
                  <a:lnTo>
                    <a:pt x="102476" y="5194"/>
                  </a:lnTo>
                  <a:close/>
                </a:path>
                <a:path w="357505" h="421005" extrusionOk="0">
                  <a:moveTo>
                    <a:pt x="207899" y="315277"/>
                  </a:moveTo>
                  <a:lnTo>
                    <a:pt x="141630" y="315277"/>
                  </a:lnTo>
                  <a:lnTo>
                    <a:pt x="151853" y="316484"/>
                  </a:lnTo>
                  <a:lnTo>
                    <a:pt x="162039" y="317246"/>
                  </a:lnTo>
                  <a:lnTo>
                    <a:pt x="172593" y="317665"/>
                  </a:lnTo>
                  <a:lnTo>
                    <a:pt x="183972" y="317779"/>
                  </a:lnTo>
                  <a:lnTo>
                    <a:pt x="207899" y="315277"/>
                  </a:lnTo>
                  <a:close/>
                </a:path>
                <a:path w="357505" h="421005" extrusionOk="0">
                  <a:moveTo>
                    <a:pt x="268655" y="4635"/>
                  </a:moveTo>
                  <a:lnTo>
                    <a:pt x="268655" y="152069"/>
                  </a:lnTo>
                  <a:lnTo>
                    <a:pt x="262521" y="200507"/>
                  </a:lnTo>
                  <a:lnTo>
                    <a:pt x="245414" y="232867"/>
                  </a:lnTo>
                  <a:lnTo>
                    <a:pt x="219240" y="250977"/>
                  </a:lnTo>
                  <a:lnTo>
                    <a:pt x="185953" y="256603"/>
                  </a:lnTo>
                  <a:lnTo>
                    <a:pt x="323249" y="256603"/>
                  </a:lnTo>
                  <a:lnTo>
                    <a:pt x="337642" y="236181"/>
                  </a:lnTo>
                  <a:lnTo>
                    <a:pt x="352348" y="193497"/>
                  </a:lnTo>
                  <a:lnTo>
                    <a:pt x="357289" y="143421"/>
                  </a:lnTo>
                  <a:lnTo>
                    <a:pt x="352259" y="93624"/>
                  </a:lnTo>
                  <a:lnTo>
                    <a:pt x="337400" y="53682"/>
                  </a:lnTo>
                  <a:lnTo>
                    <a:pt x="313004" y="24320"/>
                  </a:lnTo>
                  <a:lnTo>
                    <a:pt x="279400" y="6197"/>
                  </a:lnTo>
                  <a:lnTo>
                    <a:pt x="268655" y="4635"/>
                  </a:lnTo>
                  <a:close/>
                </a:path>
                <a:path w="357505" h="421005" extrusionOk="0">
                  <a:moveTo>
                    <a:pt x="268655" y="64884"/>
                  </a:moveTo>
                  <a:lnTo>
                    <a:pt x="212432" y="64884"/>
                  </a:lnTo>
                  <a:lnTo>
                    <a:pt x="237388" y="70421"/>
                  </a:lnTo>
                  <a:lnTo>
                    <a:pt x="254914" y="86918"/>
                  </a:lnTo>
                  <a:lnTo>
                    <a:pt x="265252" y="114198"/>
                  </a:lnTo>
                  <a:lnTo>
                    <a:pt x="268655" y="152069"/>
                  </a:lnTo>
                  <a:lnTo>
                    <a:pt x="268655" y="64884"/>
                  </a:lnTo>
                  <a:close/>
                </a:path>
                <a:path w="357505" h="421005" extrusionOk="0">
                  <a:moveTo>
                    <a:pt x="236905" y="0"/>
                  </a:moveTo>
                  <a:lnTo>
                    <a:pt x="202438" y="3949"/>
                  </a:lnTo>
                  <a:lnTo>
                    <a:pt x="173621" y="15290"/>
                  </a:lnTo>
                  <a:lnTo>
                    <a:pt x="150634" y="33375"/>
                  </a:lnTo>
                  <a:lnTo>
                    <a:pt x="133654" y="57467"/>
                  </a:lnTo>
                  <a:lnTo>
                    <a:pt x="268655" y="57467"/>
                  </a:lnTo>
                  <a:lnTo>
                    <a:pt x="268655" y="4635"/>
                  </a:lnTo>
                  <a:lnTo>
                    <a:pt x="236905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1"/>
            <p:cNvSpPr/>
            <p:nvPr/>
          </p:nvSpPr>
          <p:spPr>
            <a:xfrm>
              <a:off x="16422814" y="821131"/>
              <a:ext cx="213169" cy="69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1"/>
            <p:cNvSpPr/>
            <p:nvPr/>
          </p:nvSpPr>
          <p:spPr>
            <a:xfrm>
              <a:off x="16508309" y="468248"/>
              <a:ext cx="243840" cy="314325"/>
            </a:xfrm>
            <a:custGeom>
              <a:avLst/>
              <a:gdLst/>
              <a:ahLst/>
              <a:cxnLst/>
              <a:rect l="l" t="t" r="r" b="b"/>
              <a:pathLst>
                <a:path w="243840" h="314325" extrusionOk="0">
                  <a:moveTo>
                    <a:pt x="243497" y="0"/>
                  </a:moveTo>
                  <a:lnTo>
                    <a:pt x="201561" y="3441"/>
                  </a:lnTo>
                  <a:lnTo>
                    <a:pt x="170053" y="18110"/>
                  </a:lnTo>
                  <a:lnTo>
                    <a:pt x="147472" y="40894"/>
                  </a:lnTo>
                  <a:lnTo>
                    <a:pt x="132321" y="68656"/>
                  </a:lnTo>
                  <a:lnTo>
                    <a:pt x="131038" y="68656"/>
                  </a:lnTo>
                  <a:lnTo>
                    <a:pt x="133604" y="52019"/>
                  </a:lnTo>
                  <a:lnTo>
                    <a:pt x="135470" y="35344"/>
                  </a:lnTo>
                  <a:lnTo>
                    <a:pt x="136588" y="19710"/>
                  </a:lnTo>
                  <a:lnTo>
                    <a:pt x="136969" y="6223"/>
                  </a:lnTo>
                  <a:lnTo>
                    <a:pt x="102717" y="5854"/>
                  </a:lnTo>
                  <a:lnTo>
                    <a:pt x="67475" y="6667"/>
                  </a:lnTo>
                  <a:lnTo>
                    <a:pt x="32740" y="8648"/>
                  </a:lnTo>
                  <a:lnTo>
                    <a:pt x="0" y="11811"/>
                  </a:lnTo>
                  <a:lnTo>
                    <a:pt x="0" y="61239"/>
                  </a:lnTo>
                  <a:lnTo>
                    <a:pt x="14846" y="62382"/>
                  </a:lnTo>
                  <a:lnTo>
                    <a:pt x="30022" y="63855"/>
                  </a:lnTo>
                  <a:lnTo>
                    <a:pt x="44564" y="65570"/>
                  </a:lnTo>
                  <a:lnTo>
                    <a:pt x="57569" y="67398"/>
                  </a:lnTo>
                  <a:lnTo>
                    <a:pt x="57569" y="256641"/>
                  </a:lnTo>
                  <a:lnTo>
                    <a:pt x="42608" y="257886"/>
                  </a:lnTo>
                  <a:lnTo>
                    <a:pt x="27787" y="259651"/>
                  </a:lnTo>
                  <a:lnTo>
                    <a:pt x="13449" y="261772"/>
                  </a:lnTo>
                  <a:lnTo>
                    <a:pt x="0" y="264058"/>
                  </a:lnTo>
                  <a:lnTo>
                    <a:pt x="0" y="314109"/>
                  </a:lnTo>
                  <a:lnTo>
                    <a:pt x="199161" y="314109"/>
                  </a:lnTo>
                  <a:lnTo>
                    <a:pt x="199161" y="264058"/>
                  </a:lnTo>
                  <a:lnTo>
                    <a:pt x="185686" y="261772"/>
                  </a:lnTo>
                  <a:lnTo>
                    <a:pt x="171361" y="259651"/>
                  </a:lnTo>
                  <a:lnTo>
                    <a:pt x="156540" y="257886"/>
                  </a:lnTo>
                  <a:lnTo>
                    <a:pt x="141617" y="256641"/>
                  </a:lnTo>
                  <a:lnTo>
                    <a:pt x="141617" y="188595"/>
                  </a:lnTo>
                  <a:lnTo>
                    <a:pt x="147421" y="133654"/>
                  </a:lnTo>
                  <a:lnTo>
                    <a:pt x="165252" y="96875"/>
                  </a:lnTo>
                  <a:lnTo>
                    <a:pt x="195745" y="78295"/>
                  </a:lnTo>
                  <a:lnTo>
                    <a:pt x="239522" y="77965"/>
                  </a:lnTo>
                  <a:lnTo>
                    <a:pt x="243497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1"/>
            <p:cNvSpPr/>
            <p:nvPr/>
          </p:nvSpPr>
          <p:spPr>
            <a:xfrm>
              <a:off x="16646067" y="821131"/>
              <a:ext cx="244932" cy="69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1"/>
            <p:cNvSpPr/>
            <p:nvPr/>
          </p:nvSpPr>
          <p:spPr>
            <a:xfrm>
              <a:off x="16751045" y="671398"/>
              <a:ext cx="137274" cy="11711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p21"/>
          <p:cNvSpPr txBox="1"/>
          <p:nvPr/>
        </p:nvSpPr>
        <p:spPr>
          <a:xfrm>
            <a:off x="857880" y="1301039"/>
            <a:ext cx="9657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654910" y="1231351"/>
            <a:ext cx="739180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@adriana_polakova</a:t>
            </a:r>
          </a:p>
        </p:txBody>
      </p:sp>
      <p:sp>
        <p:nvSpPr>
          <p:cNvPr id="132" name="Google Shape;132;p21"/>
          <p:cNvSpPr txBox="1"/>
          <p:nvPr/>
        </p:nvSpPr>
        <p:spPr>
          <a:xfrm>
            <a:off x="733383" y="2770234"/>
            <a:ext cx="6528099" cy="646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Na spoluprácu sme preto oslovili populárnu cukrárku a milovníčku pečenia Adrianu Polákovú, ktorá pralinky zakomponovala do </a:t>
            </a:r>
            <a:r>
              <a:rPr lang="sk-SK" sz="2400" b="0" i="0" u="none" strike="noStrike" cap="none" dirty="0" err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cheesecaku</a:t>
            </a:r>
            <a:r>
              <a:rPr lang="sk-SK" sz="24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 a </a:t>
            </a:r>
            <a:r>
              <a:rPr lang="sk-SK" sz="2400" b="0" i="0" u="none" strike="noStrike" cap="none" dirty="0" err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madleniek</a:t>
            </a:r>
            <a:r>
              <a:rPr lang="sk-SK" sz="24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sk-SK" sz="2400" b="0" i="0" u="none" strike="noStrike" cap="none" dirty="0" err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odkomunikovala</a:t>
            </a:r>
            <a:r>
              <a:rPr lang="sk-SK" sz="24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 na svojich sociálnych sieťach okrem receptov aj svoje vnímanie Valentína a Dňa maminiek.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Keďže Adriana Poláková je zdrojom inšpirácie pre mnohých milovníkov pečenia, ale aj </a:t>
            </a:r>
            <a:r>
              <a:rPr lang="sk-SK" sz="2400" b="0" i="0" u="none" strike="noStrike" cap="none" dirty="0" err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influencerka</a:t>
            </a:r>
            <a:r>
              <a:rPr lang="sk-SK" sz="24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 s veľmi širokým záberom fanúšikov, bola pre nás jasnou voľbou na podporu spolupráce medzi Milkou a Kvety.sk v oboch kampaniach. </a:t>
            </a:r>
            <a:endParaRPr sz="2400" b="0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3" name="Google Shape;133;p21" descr="A person holding a bouquet of flower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10636" y="1616071"/>
            <a:ext cx="4526606" cy="5307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 descr="A bowl of food&#10;&#10;Description automatically generated with medium confidence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345889" y="2070313"/>
            <a:ext cx="4038600" cy="72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 descr="A picture containing tex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004737" y="265328"/>
            <a:ext cx="2991502" cy="147815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759825" y="492750"/>
            <a:ext cx="7710948" cy="2898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8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Milka Valentín &amp; Deň Maminiek</a:t>
            </a:r>
            <a:endParaRPr sz="1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73A432DD-B521-437F-BE76-B8F998550A32}"/>
              </a:ext>
            </a:extLst>
          </p:cNvPr>
          <p:cNvSpPr txBox="1"/>
          <p:nvPr/>
        </p:nvSpPr>
        <p:spPr>
          <a:xfrm>
            <a:off x="14365189" y="1516482"/>
            <a:ext cx="1752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REEL VIDEO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97195" y="924187"/>
            <a:ext cx="1357678" cy="74369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3"/>
          <p:cNvSpPr/>
          <p:nvPr/>
        </p:nvSpPr>
        <p:spPr>
          <a:xfrm>
            <a:off x="745119" y="891345"/>
            <a:ext cx="9056182" cy="7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100" tIns="36100" rIns="36100" bIns="36100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793" b="1" i="0" u="none" strike="noStrike" cap="none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ADRIANA POLÁKOVÁ – FACEBOOK/ IG</a:t>
            </a:r>
            <a:endParaRPr/>
          </a:p>
        </p:txBody>
      </p:sp>
      <p:sp>
        <p:nvSpPr>
          <p:cNvPr id="296" name="Google Shape;296;p13"/>
          <p:cNvSpPr txBox="1"/>
          <p:nvPr/>
        </p:nvSpPr>
        <p:spPr>
          <a:xfrm>
            <a:off x="297450" y="1817700"/>
            <a:ext cx="8496600" cy="147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25106" marR="0" lvl="0" indent="-32510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1"/>
              <a:buFont typeface="Arial"/>
              <a:buChar char="•"/>
            </a:pPr>
            <a:r>
              <a:rPr lang="sk-SK" sz="1991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Príspevok s videom a receptom na originálny </a:t>
            </a:r>
            <a:r>
              <a:rPr lang="sk-SK" sz="1991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Milka </a:t>
            </a:r>
            <a:r>
              <a:rPr lang="sk-SK" sz="1991" b="1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valentínsky</a:t>
            </a:r>
            <a:r>
              <a:rPr lang="sk-SK" sz="1991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dezert</a:t>
            </a:r>
            <a:endParaRPr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25106" marR="0" lvl="0" indent="-32510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1"/>
              <a:buFont typeface="Arial"/>
              <a:buChar char="•"/>
            </a:pPr>
            <a:r>
              <a:rPr lang="sk-SK" sz="1991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Veľmi pozitívny ohlas (4690 </a:t>
            </a:r>
            <a:r>
              <a:rPr lang="sk-SK" sz="1991" b="0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likes</a:t>
            </a:r>
            <a:r>
              <a:rPr lang="sk-SK" sz="1991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, cez 2000 </a:t>
            </a:r>
            <a:r>
              <a:rPr lang="sk-SK" sz="199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pozitívnych </a:t>
            </a:r>
            <a:r>
              <a:rPr lang="sk-SK" sz="1991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komentárov</a:t>
            </a:r>
            <a:r>
              <a:rPr lang="sk-SK" sz="1991" b="0" i="0" u="none" strike="noStrike" cap="none" dirty="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endParaRPr dirty="0"/>
          </a:p>
        </p:txBody>
      </p:sp>
      <p:pic>
        <p:nvPicPr>
          <p:cNvPr id="297" name="Google Shape;297;p13"/>
          <p:cNvPicPr preferRelativeResize="0"/>
          <p:nvPr/>
        </p:nvPicPr>
        <p:blipFill rotWithShape="1">
          <a:blip r:embed="rId4">
            <a:alphaModFix/>
          </a:blip>
          <a:srcRect t="20066" b="16356"/>
          <a:stretch/>
        </p:blipFill>
        <p:spPr>
          <a:xfrm>
            <a:off x="11999567" y="597688"/>
            <a:ext cx="3972710" cy="6164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3"/>
          <p:cNvPicPr preferRelativeResize="0"/>
          <p:nvPr/>
        </p:nvPicPr>
        <p:blipFill rotWithShape="1">
          <a:blip r:embed="rId5">
            <a:alphaModFix/>
          </a:blip>
          <a:srcRect t="8943" b="22828"/>
          <a:stretch/>
        </p:blipFill>
        <p:spPr>
          <a:xfrm>
            <a:off x="9157111" y="1972098"/>
            <a:ext cx="2673456" cy="445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3"/>
          <p:cNvPicPr preferRelativeResize="0"/>
          <p:nvPr/>
        </p:nvPicPr>
        <p:blipFill rotWithShape="1">
          <a:blip r:embed="rId6">
            <a:alphaModFix/>
          </a:blip>
          <a:srcRect t="9138" b="4465"/>
          <a:stretch/>
        </p:blipFill>
        <p:spPr>
          <a:xfrm>
            <a:off x="923372" y="4687220"/>
            <a:ext cx="2286754" cy="482206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3"/>
          <p:cNvSpPr txBox="1"/>
          <p:nvPr/>
        </p:nvSpPr>
        <p:spPr>
          <a:xfrm>
            <a:off x="9444430" y="7162200"/>
            <a:ext cx="7681978" cy="147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25106" marR="0" lvl="0" indent="-32510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991"/>
              <a:buFont typeface="Arial"/>
              <a:buChar char="•"/>
            </a:pPr>
            <a:r>
              <a:rPr lang="sk-SK" sz="1991" b="0" i="0" u="none" strike="noStrike" cap="none" dirty="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Posty a </a:t>
            </a:r>
            <a:r>
              <a:rPr lang="sk-SK" sz="1991" b="0" i="0" u="none" strike="noStrike" cap="none" dirty="0" err="1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stories</a:t>
            </a:r>
            <a:r>
              <a:rPr lang="sk-SK" sz="1991" b="0" i="0" u="none" strike="noStrike" cap="none" dirty="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 s oznámením spolupráce, kyticou z Kvety.sk, receptom na Milka </a:t>
            </a:r>
            <a:r>
              <a:rPr lang="sk-SK" sz="1991" b="0" i="0" u="none" strike="noStrike" cap="none" dirty="0" err="1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valentínsky</a:t>
            </a:r>
            <a:r>
              <a:rPr lang="sk-SK" sz="1991" b="0" i="0" u="none" strike="noStrike" cap="none" dirty="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 dezert.</a:t>
            </a:r>
            <a:endParaRPr dirty="0"/>
          </a:p>
          <a:p>
            <a:pPr marL="325106" marR="0" lvl="0" indent="-32510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991"/>
              <a:buFont typeface="Arial"/>
              <a:buChar char="•"/>
            </a:pPr>
            <a:r>
              <a:rPr lang="sk-SK" sz="1991" b="0" i="0" u="none" strike="noStrike" cap="none" dirty="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3 posty, 12 </a:t>
            </a:r>
            <a:r>
              <a:rPr lang="sk-SK" sz="1991" b="0" i="0" u="none" strike="noStrike" cap="none" dirty="0" err="1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stories</a:t>
            </a:r>
            <a:endParaRPr sz="1991" b="0" i="0" u="none" strike="noStrike" cap="none" dirty="0">
              <a:solidFill>
                <a:srgbClr val="53585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1" name="Google Shape;301;p13" descr="Obrázok, na ktorom je text&#10;&#10;Automaticky generovaný popis"/>
          <p:cNvPicPr preferRelativeResize="0"/>
          <p:nvPr/>
        </p:nvPicPr>
        <p:blipFill rotWithShape="1">
          <a:blip r:embed="rId7">
            <a:alphaModFix/>
          </a:blip>
          <a:srcRect t="9320" b="4509"/>
          <a:stretch/>
        </p:blipFill>
        <p:spPr>
          <a:xfrm>
            <a:off x="6186904" y="4293217"/>
            <a:ext cx="2506678" cy="527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3" descr="Obrázok, na ktorom je text, snímka obrazovky&#10;&#10;Automaticky generovaný popis"/>
          <p:cNvPicPr preferRelativeResize="0"/>
          <p:nvPr/>
        </p:nvPicPr>
        <p:blipFill rotWithShape="1">
          <a:blip r:embed="rId8">
            <a:alphaModFix/>
          </a:blip>
          <a:srcRect t="18394" b="4933"/>
          <a:stretch/>
        </p:blipFill>
        <p:spPr>
          <a:xfrm>
            <a:off x="3565622" y="4462236"/>
            <a:ext cx="2817210" cy="5272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/>
          <p:nvPr/>
        </p:nvSpPr>
        <p:spPr>
          <a:xfrm rot="-5400000">
            <a:off x="-35078" y="8667613"/>
            <a:ext cx="10833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>
            <a:off x="533400" y="5397500"/>
            <a:ext cx="0" cy="1726564"/>
          </a:xfrm>
          <a:custGeom>
            <a:avLst/>
            <a:gdLst/>
            <a:ahLst/>
            <a:cxnLst/>
            <a:rect l="l" t="t" r="r" b="b"/>
            <a:pathLst>
              <a:path w="120000" h="1726565" extrusionOk="0">
                <a:moveTo>
                  <a:pt x="0" y="172631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AF1E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" name="Google Shape;143;p8"/>
          <p:cNvGrpSpPr/>
          <p:nvPr/>
        </p:nvGrpSpPr>
        <p:grpSpPr>
          <a:xfrm>
            <a:off x="857880" y="1423947"/>
            <a:ext cx="1587919" cy="60375"/>
            <a:chOff x="863600" y="2184400"/>
            <a:chExt cx="1587919" cy="60375"/>
          </a:xfrm>
        </p:grpSpPr>
        <p:sp>
          <p:nvSpPr>
            <p:cNvPr id="144" name="Google Shape;144;p8"/>
            <p:cNvSpPr/>
            <p:nvPr/>
          </p:nvSpPr>
          <p:spPr>
            <a:xfrm>
              <a:off x="863600" y="2184400"/>
              <a:ext cx="6350" cy="12065"/>
            </a:xfrm>
            <a:custGeom>
              <a:avLst/>
              <a:gdLst/>
              <a:ahLst/>
              <a:cxnLst/>
              <a:rect l="l" t="t" r="r" b="b"/>
              <a:pathLst>
                <a:path w="6350" h="12064" extrusionOk="0">
                  <a:moveTo>
                    <a:pt x="0" y="11470"/>
                  </a:moveTo>
                  <a:lnTo>
                    <a:pt x="6327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900210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963711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0272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10907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11542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12177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1281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1344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1408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1471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1535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1598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1662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725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789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1852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1916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1979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043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2106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2170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2233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2297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360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2424214" y="2195880"/>
              <a:ext cx="27305" cy="48895"/>
            </a:xfrm>
            <a:custGeom>
              <a:avLst/>
              <a:gdLst/>
              <a:ahLst/>
              <a:cxnLst/>
              <a:rect l="l" t="t" r="r" b="b"/>
              <a:pathLst>
                <a:path w="27305" h="48894" extrusionOk="0">
                  <a:moveTo>
                    <a:pt x="0" y="48699"/>
                  </a:moveTo>
                  <a:lnTo>
                    <a:pt x="26868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8"/>
          <p:cNvGrpSpPr/>
          <p:nvPr/>
        </p:nvGrpSpPr>
        <p:grpSpPr>
          <a:xfrm>
            <a:off x="16118166" y="468248"/>
            <a:ext cx="772833" cy="422783"/>
            <a:chOff x="16118166" y="468248"/>
            <a:chExt cx="772833" cy="422783"/>
          </a:xfrm>
        </p:grpSpPr>
        <p:sp>
          <p:nvSpPr>
            <p:cNvPr id="171" name="Google Shape;171;p8"/>
            <p:cNvSpPr/>
            <p:nvPr/>
          </p:nvSpPr>
          <p:spPr>
            <a:xfrm>
              <a:off x="16363289" y="822477"/>
              <a:ext cx="65684" cy="6720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16118166" y="468909"/>
              <a:ext cx="357505" cy="421005"/>
            </a:xfrm>
            <a:custGeom>
              <a:avLst/>
              <a:gdLst/>
              <a:ahLst/>
              <a:cxnLst/>
              <a:rect l="l" t="t" r="r" b="b"/>
              <a:pathLst>
                <a:path w="357505" h="421005" extrusionOk="0">
                  <a:moveTo>
                    <a:pt x="102476" y="5194"/>
                  </a:moveTo>
                  <a:lnTo>
                    <a:pt x="67437" y="6007"/>
                  </a:lnTo>
                  <a:lnTo>
                    <a:pt x="32766" y="7988"/>
                  </a:lnTo>
                  <a:lnTo>
                    <a:pt x="0" y="11137"/>
                  </a:lnTo>
                  <a:lnTo>
                    <a:pt x="0" y="60579"/>
                  </a:lnTo>
                  <a:lnTo>
                    <a:pt x="14859" y="61722"/>
                  </a:lnTo>
                  <a:lnTo>
                    <a:pt x="30035" y="63195"/>
                  </a:lnTo>
                  <a:lnTo>
                    <a:pt x="44602" y="64897"/>
                  </a:lnTo>
                  <a:lnTo>
                    <a:pt x="57607" y="66738"/>
                  </a:lnTo>
                  <a:lnTo>
                    <a:pt x="57607" y="363270"/>
                  </a:lnTo>
                  <a:lnTo>
                    <a:pt x="42646" y="364515"/>
                  </a:lnTo>
                  <a:lnTo>
                    <a:pt x="27813" y="366293"/>
                  </a:lnTo>
                  <a:lnTo>
                    <a:pt x="13462" y="368401"/>
                  </a:lnTo>
                  <a:lnTo>
                    <a:pt x="0" y="370662"/>
                  </a:lnTo>
                  <a:lnTo>
                    <a:pt x="0" y="420776"/>
                  </a:lnTo>
                  <a:lnTo>
                    <a:pt x="199199" y="420776"/>
                  </a:lnTo>
                  <a:lnTo>
                    <a:pt x="199199" y="370662"/>
                  </a:lnTo>
                  <a:lnTo>
                    <a:pt x="185724" y="368401"/>
                  </a:lnTo>
                  <a:lnTo>
                    <a:pt x="171399" y="366293"/>
                  </a:lnTo>
                  <a:lnTo>
                    <a:pt x="156578" y="364515"/>
                  </a:lnTo>
                  <a:lnTo>
                    <a:pt x="141630" y="363270"/>
                  </a:lnTo>
                  <a:lnTo>
                    <a:pt x="141630" y="315277"/>
                  </a:lnTo>
                  <a:lnTo>
                    <a:pt x="207899" y="315277"/>
                  </a:lnTo>
                  <a:lnTo>
                    <a:pt x="236321" y="312305"/>
                  </a:lnTo>
                  <a:lnTo>
                    <a:pt x="279476" y="296354"/>
                  </a:lnTo>
                  <a:lnTo>
                    <a:pt x="313296" y="270725"/>
                  </a:lnTo>
                  <a:lnTo>
                    <a:pt x="323249" y="256603"/>
                  </a:lnTo>
                  <a:lnTo>
                    <a:pt x="185953" y="256603"/>
                  </a:lnTo>
                  <a:lnTo>
                    <a:pt x="173621" y="256260"/>
                  </a:lnTo>
                  <a:lnTo>
                    <a:pt x="162293" y="255219"/>
                  </a:lnTo>
                  <a:lnTo>
                    <a:pt x="151714" y="253479"/>
                  </a:lnTo>
                  <a:lnTo>
                    <a:pt x="141630" y="251040"/>
                  </a:lnTo>
                  <a:lnTo>
                    <a:pt x="141630" y="165696"/>
                  </a:lnTo>
                  <a:lnTo>
                    <a:pt x="146443" y="127774"/>
                  </a:lnTo>
                  <a:lnTo>
                    <a:pt x="160388" y="95580"/>
                  </a:lnTo>
                  <a:lnTo>
                    <a:pt x="182651" y="73253"/>
                  </a:lnTo>
                  <a:lnTo>
                    <a:pt x="212432" y="64884"/>
                  </a:lnTo>
                  <a:lnTo>
                    <a:pt x="268655" y="64884"/>
                  </a:lnTo>
                  <a:lnTo>
                    <a:pt x="268655" y="57467"/>
                  </a:lnTo>
                  <a:lnTo>
                    <a:pt x="132346" y="57467"/>
                  </a:lnTo>
                  <a:lnTo>
                    <a:pt x="134086" y="44665"/>
                  </a:lnTo>
                  <a:lnTo>
                    <a:pt x="135318" y="31038"/>
                  </a:lnTo>
                  <a:lnTo>
                    <a:pt x="136067" y="17665"/>
                  </a:lnTo>
                  <a:lnTo>
                    <a:pt x="136321" y="5562"/>
                  </a:lnTo>
                  <a:lnTo>
                    <a:pt x="102476" y="5194"/>
                  </a:lnTo>
                  <a:close/>
                </a:path>
                <a:path w="357505" h="421005" extrusionOk="0">
                  <a:moveTo>
                    <a:pt x="207899" y="315277"/>
                  </a:moveTo>
                  <a:lnTo>
                    <a:pt x="141630" y="315277"/>
                  </a:lnTo>
                  <a:lnTo>
                    <a:pt x="151853" y="316484"/>
                  </a:lnTo>
                  <a:lnTo>
                    <a:pt x="162039" y="317246"/>
                  </a:lnTo>
                  <a:lnTo>
                    <a:pt x="172593" y="317665"/>
                  </a:lnTo>
                  <a:lnTo>
                    <a:pt x="183972" y="317779"/>
                  </a:lnTo>
                  <a:lnTo>
                    <a:pt x="207899" y="315277"/>
                  </a:lnTo>
                  <a:close/>
                </a:path>
                <a:path w="357505" h="421005" extrusionOk="0">
                  <a:moveTo>
                    <a:pt x="268655" y="4635"/>
                  </a:moveTo>
                  <a:lnTo>
                    <a:pt x="268655" y="152069"/>
                  </a:lnTo>
                  <a:lnTo>
                    <a:pt x="262521" y="200507"/>
                  </a:lnTo>
                  <a:lnTo>
                    <a:pt x="245414" y="232867"/>
                  </a:lnTo>
                  <a:lnTo>
                    <a:pt x="219240" y="250977"/>
                  </a:lnTo>
                  <a:lnTo>
                    <a:pt x="185953" y="256603"/>
                  </a:lnTo>
                  <a:lnTo>
                    <a:pt x="323249" y="256603"/>
                  </a:lnTo>
                  <a:lnTo>
                    <a:pt x="337642" y="236181"/>
                  </a:lnTo>
                  <a:lnTo>
                    <a:pt x="352348" y="193497"/>
                  </a:lnTo>
                  <a:lnTo>
                    <a:pt x="357289" y="143421"/>
                  </a:lnTo>
                  <a:lnTo>
                    <a:pt x="352259" y="93624"/>
                  </a:lnTo>
                  <a:lnTo>
                    <a:pt x="337400" y="53682"/>
                  </a:lnTo>
                  <a:lnTo>
                    <a:pt x="313004" y="24320"/>
                  </a:lnTo>
                  <a:lnTo>
                    <a:pt x="279400" y="6197"/>
                  </a:lnTo>
                  <a:lnTo>
                    <a:pt x="268655" y="4635"/>
                  </a:lnTo>
                  <a:close/>
                </a:path>
                <a:path w="357505" h="421005" extrusionOk="0">
                  <a:moveTo>
                    <a:pt x="268655" y="64884"/>
                  </a:moveTo>
                  <a:lnTo>
                    <a:pt x="212432" y="64884"/>
                  </a:lnTo>
                  <a:lnTo>
                    <a:pt x="237388" y="70421"/>
                  </a:lnTo>
                  <a:lnTo>
                    <a:pt x="254914" y="86918"/>
                  </a:lnTo>
                  <a:lnTo>
                    <a:pt x="265252" y="114198"/>
                  </a:lnTo>
                  <a:lnTo>
                    <a:pt x="268655" y="152069"/>
                  </a:lnTo>
                  <a:lnTo>
                    <a:pt x="268655" y="64884"/>
                  </a:lnTo>
                  <a:close/>
                </a:path>
                <a:path w="357505" h="421005" extrusionOk="0">
                  <a:moveTo>
                    <a:pt x="236905" y="0"/>
                  </a:moveTo>
                  <a:lnTo>
                    <a:pt x="202438" y="3949"/>
                  </a:lnTo>
                  <a:lnTo>
                    <a:pt x="173621" y="15290"/>
                  </a:lnTo>
                  <a:lnTo>
                    <a:pt x="150634" y="33375"/>
                  </a:lnTo>
                  <a:lnTo>
                    <a:pt x="133654" y="57467"/>
                  </a:lnTo>
                  <a:lnTo>
                    <a:pt x="268655" y="57467"/>
                  </a:lnTo>
                  <a:lnTo>
                    <a:pt x="268655" y="4635"/>
                  </a:lnTo>
                  <a:lnTo>
                    <a:pt x="236905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16422814" y="821131"/>
              <a:ext cx="213169" cy="69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16508309" y="468248"/>
              <a:ext cx="243840" cy="314325"/>
            </a:xfrm>
            <a:custGeom>
              <a:avLst/>
              <a:gdLst/>
              <a:ahLst/>
              <a:cxnLst/>
              <a:rect l="l" t="t" r="r" b="b"/>
              <a:pathLst>
                <a:path w="243840" h="314325" extrusionOk="0">
                  <a:moveTo>
                    <a:pt x="243497" y="0"/>
                  </a:moveTo>
                  <a:lnTo>
                    <a:pt x="201561" y="3441"/>
                  </a:lnTo>
                  <a:lnTo>
                    <a:pt x="170053" y="18110"/>
                  </a:lnTo>
                  <a:lnTo>
                    <a:pt x="147472" y="40894"/>
                  </a:lnTo>
                  <a:lnTo>
                    <a:pt x="132321" y="68656"/>
                  </a:lnTo>
                  <a:lnTo>
                    <a:pt x="131038" y="68656"/>
                  </a:lnTo>
                  <a:lnTo>
                    <a:pt x="133604" y="52019"/>
                  </a:lnTo>
                  <a:lnTo>
                    <a:pt x="135470" y="35344"/>
                  </a:lnTo>
                  <a:lnTo>
                    <a:pt x="136588" y="19710"/>
                  </a:lnTo>
                  <a:lnTo>
                    <a:pt x="136969" y="6223"/>
                  </a:lnTo>
                  <a:lnTo>
                    <a:pt x="102717" y="5854"/>
                  </a:lnTo>
                  <a:lnTo>
                    <a:pt x="67475" y="6667"/>
                  </a:lnTo>
                  <a:lnTo>
                    <a:pt x="32740" y="8648"/>
                  </a:lnTo>
                  <a:lnTo>
                    <a:pt x="0" y="11811"/>
                  </a:lnTo>
                  <a:lnTo>
                    <a:pt x="0" y="61239"/>
                  </a:lnTo>
                  <a:lnTo>
                    <a:pt x="14846" y="62382"/>
                  </a:lnTo>
                  <a:lnTo>
                    <a:pt x="30022" y="63855"/>
                  </a:lnTo>
                  <a:lnTo>
                    <a:pt x="44564" y="65570"/>
                  </a:lnTo>
                  <a:lnTo>
                    <a:pt x="57569" y="67398"/>
                  </a:lnTo>
                  <a:lnTo>
                    <a:pt x="57569" y="256641"/>
                  </a:lnTo>
                  <a:lnTo>
                    <a:pt x="42608" y="257886"/>
                  </a:lnTo>
                  <a:lnTo>
                    <a:pt x="27787" y="259651"/>
                  </a:lnTo>
                  <a:lnTo>
                    <a:pt x="13449" y="261772"/>
                  </a:lnTo>
                  <a:lnTo>
                    <a:pt x="0" y="264058"/>
                  </a:lnTo>
                  <a:lnTo>
                    <a:pt x="0" y="314109"/>
                  </a:lnTo>
                  <a:lnTo>
                    <a:pt x="199161" y="314109"/>
                  </a:lnTo>
                  <a:lnTo>
                    <a:pt x="199161" y="264058"/>
                  </a:lnTo>
                  <a:lnTo>
                    <a:pt x="185686" y="261772"/>
                  </a:lnTo>
                  <a:lnTo>
                    <a:pt x="171361" y="259651"/>
                  </a:lnTo>
                  <a:lnTo>
                    <a:pt x="156540" y="257886"/>
                  </a:lnTo>
                  <a:lnTo>
                    <a:pt x="141617" y="256641"/>
                  </a:lnTo>
                  <a:lnTo>
                    <a:pt x="141617" y="188595"/>
                  </a:lnTo>
                  <a:lnTo>
                    <a:pt x="147421" y="133654"/>
                  </a:lnTo>
                  <a:lnTo>
                    <a:pt x="165252" y="96875"/>
                  </a:lnTo>
                  <a:lnTo>
                    <a:pt x="195745" y="78295"/>
                  </a:lnTo>
                  <a:lnTo>
                    <a:pt x="239522" y="77965"/>
                  </a:lnTo>
                  <a:lnTo>
                    <a:pt x="243497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16646067" y="821131"/>
              <a:ext cx="244932" cy="69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16751045" y="671398"/>
              <a:ext cx="137274" cy="11711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8"/>
          <p:cNvSpPr txBox="1"/>
          <p:nvPr/>
        </p:nvSpPr>
        <p:spPr>
          <a:xfrm>
            <a:off x="857880" y="1369046"/>
            <a:ext cx="9657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 txBox="1">
            <a:spLocks noGrp="1"/>
          </p:cNvSpPr>
          <p:nvPr>
            <p:ph type="title"/>
          </p:nvPr>
        </p:nvSpPr>
        <p:spPr>
          <a:xfrm>
            <a:off x="733383" y="394817"/>
            <a:ext cx="610369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@sortyx</a:t>
            </a:r>
            <a:endParaRPr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" name="Google Shape;179;p8"/>
          <p:cNvSpPr txBox="1"/>
          <p:nvPr/>
        </p:nvSpPr>
        <p:spPr>
          <a:xfrm>
            <a:off x="733383" y="2770234"/>
            <a:ext cx="5888659" cy="326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i="0" u="none" strike="noStrike" cap="none" dirty="0" err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Šortyho</a:t>
            </a:r>
            <a:r>
              <a:rPr lang="sk-SK" sz="24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 sme zapojili pri príležitosti </a:t>
            </a:r>
            <a:r>
              <a:rPr lang="sk-SK" sz="2400" b="1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Dňa maminiek</a:t>
            </a:r>
            <a:r>
              <a:rPr lang="sk-SK" sz="24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, keďže sám bol relatívne čerstvým rodičom.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 u="none" strike="noStrike" cap="none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Oslovili sme tým publikum mladých rodín, ktoré inšpiroval k poďakovaniu sa nielen svojím mamám, ale aj partnerkám a matkám svojich detí. </a:t>
            </a:r>
            <a:endParaRPr sz="2400" b="0" i="0" u="none" strike="noStrike" cap="none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0" name="Google Shape;180;p8" descr="A picture containing grass, outdoor, person, littl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989317" y="5304286"/>
            <a:ext cx="4956209" cy="4112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" descr="A picture containing person, outdoor, grass, spectacle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46521" y="468248"/>
            <a:ext cx="7112000" cy="546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"/>
          <p:cNvSpPr txBox="1"/>
          <p:nvPr/>
        </p:nvSpPr>
        <p:spPr>
          <a:xfrm rot="-5400000">
            <a:off x="-35078" y="8667613"/>
            <a:ext cx="10833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9"/>
          <p:cNvSpPr/>
          <p:nvPr/>
        </p:nvSpPr>
        <p:spPr>
          <a:xfrm>
            <a:off x="533400" y="5397500"/>
            <a:ext cx="0" cy="1726564"/>
          </a:xfrm>
          <a:custGeom>
            <a:avLst/>
            <a:gdLst/>
            <a:ahLst/>
            <a:cxnLst/>
            <a:rect l="l" t="t" r="r" b="b"/>
            <a:pathLst>
              <a:path w="120000" h="1726565" extrusionOk="0">
                <a:moveTo>
                  <a:pt x="0" y="172631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AF1E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" name="Google Shape;188;p9"/>
          <p:cNvGrpSpPr/>
          <p:nvPr/>
        </p:nvGrpSpPr>
        <p:grpSpPr>
          <a:xfrm>
            <a:off x="857880" y="1306658"/>
            <a:ext cx="1587919" cy="60375"/>
            <a:chOff x="863600" y="2184400"/>
            <a:chExt cx="1587919" cy="60375"/>
          </a:xfrm>
        </p:grpSpPr>
        <p:sp>
          <p:nvSpPr>
            <p:cNvPr id="189" name="Google Shape;189;p9"/>
            <p:cNvSpPr/>
            <p:nvPr/>
          </p:nvSpPr>
          <p:spPr>
            <a:xfrm>
              <a:off x="863600" y="2184400"/>
              <a:ext cx="6350" cy="12065"/>
            </a:xfrm>
            <a:custGeom>
              <a:avLst/>
              <a:gdLst/>
              <a:ahLst/>
              <a:cxnLst/>
              <a:rect l="l" t="t" r="r" b="b"/>
              <a:pathLst>
                <a:path w="6350" h="12064" extrusionOk="0">
                  <a:moveTo>
                    <a:pt x="0" y="11470"/>
                  </a:moveTo>
                  <a:lnTo>
                    <a:pt x="6327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900210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963711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0272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10907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11542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1217716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1281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1344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1408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1471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1535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1598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1662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1725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1789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1852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1916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1979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2043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2106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2170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2233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22972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2360714" y="218440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 extrusionOk="0">
                  <a:moveTo>
                    <a:pt x="0" y="60179"/>
                  </a:moveTo>
                  <a:lnTo>
                    <a:pt x="33203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2424214" y="2195880"/>
              <a:ext cx="27305" cy="48895"/>
            </a:xfrm>
            <a:custGeom>
              <a:avLst/>
              <a:gdLst/>
              <a:ahLst/>
              <a:cxnLst/>
              <a:rect l="l" t="t" r="r" b="b"/>
              <a:pathLst>
                <a:path w="27305" h="48894" extrusionOk="0">
                  <a:moveTo>
                    <a:pt x="0" y="48699"/>
                  </a:moveTo>
                  <a:lnTo>
                    <a:pt x="26868" y="0"/>
                  </a:lnTo>
                </a:path>
              </a:pathLst>
            </a:custGeom>
            <a:noFill/>
            <a:ln w="12675" cap="flat" cmpd="sng">
              <a:solidFill>
                <a:srgbClr val="C7C7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9"/>
          <p:cNvGrpSpPr/>
          <p:nvPr/>
        </p:nvGrpSpPr>
        <p:grpSpPr>
          <a:xfrm>
            <a:off x="16118166" y="468248"/>
            <a:ext cx="772833" cy="422783"/>
            <a:chOff x="16118166" y="468248"/>
            <a:chExt cx="772833" cy="422783"/>
          </a:xfrm>
        </p:grpSpPr>
        <p:sp>
          <p:nvSpPr>
            <p:cNvPr id="216" name="Google Shape;216;p9"/>
            <p:cNvSpPr/>
            <p:nvPr/>
          </p:nvSpPr>
          <p:spPr>
            <a:xfrm>
              <a:off x="16363289" y="822477"/>
              <a:ext cx="65684" cy="6720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16118166" y="468909"/>
              <a:ext cx="357505" cy="421005"/>
            </a:xfrm>
            <a:custGeom>
              <a:avLst/>
              <a:gdLst/>
              <a:ahLst/>
              <a:cxnLst/>
              <a:rect l="l" t="t" r="r" b="b"/>
              <a:pathLst>
                <a:path w="357505" h="421005" extrusionOk="0">
                  <a:moveTo>
                    <a:pt x="102476" y="5194"/>
                  </a:moveTo>
                  <a:lnTo>
                    <a:pt x="67437" y="6007"/>
                  </a:lnTo>
                  <a:lnTo>
                    <a:pt x="32766" y="7988"/>
                  </a:lnTo>
                  <a:lnTo>
                    <a:pt x="0" y="11137"/>
                  </a:lnTo>
                  <a:lnTo>
                    <a:pt x="0" y="60579"/>
                  </a:lnTo>
                  <a:lnTo>
                    <a:pt x="14859" y="61722"/>
                  </a:lnTo>
                  <a:lnTo>
                    <a:pt x="30035" y="63195"/>
                  </a:lnTo>
                  <a:lnTo>
                    <a:pt x="44602" y="64897"/>
                  </a:lnTo>
                  <a:lnTo>
                    <a:pt x="57607" y="66738"/>
                  </a:lnTo>
                  <a:lnTo>
                    <a:pt x="57607" y="363270"/>
                  </a:lnTo>
                  <a:lnTo>
                    <a:pt x="42646" y="364515"/>
                  </a:lnTo>
                  <a:lnTo>
                    <a:pt x="27813" y="366293"/>
                  </a:lnTo>
                  <a:lnTo>
                    <a:pt x="13462" y="368401"/>
                  </a:lnTo>
                  <a:lnTo>
                    <a:pt x="0" y="370662"/>
                  </a:lnTo>
                  <a:lnTo>
                    <a:pt x="0" y="420776"/>
                  </a:lnTo>
                  <a:lnTo>
                    <a:pt x="199199" y="420776"/>
                  </a:lnTo>
                  <a:lnTo>
                    <a:pt x="199199" y="370662"/>
                  </a:lnTo>
                  <a:lnTo>
                    <a:pt x="185724" y="368401"/>
                  </a:lnTo>
                  <a:lnTo>
                    <a:pt x="171399" y="366293"/>
                  </a:lnTo>
                  <a:lnTo>
                    <a:pt x="156578" y="364515"/>
                  </a:lnTo>
                  <a:lnTo>
                    <a:pt x="141630" y="363270"/>
                  </a:lnTo>
                  <a:lnTo>
                    <a:pt x="141630" y="315277"/>
                  </a:lnTo>
                  <a:lnTo>
                    <a:pt x="207899" y="315277"/>
                  </a:lnTo>
                  <a:lnTo>
                    <a:pt x="236321" y="312305"/>
                  </a:lnTo>
                  <a:lnTo>
                    <a:pt x="279476" y="296354"/>
                  </a:lnTo>
                  <a:lnTo>
                    <a:pt x="313296" y="270725"/>
                  </a:lnTo>
                  <a:lnTo>
                    <a:pt x="323249" y="256603"/>
                  </a:lnTo>
                  <a:lnTo>
                    <a:pt x="185953" y="256603"/>
                  </a:lnTo>
                  <a:lnTo>
                    <a:pt x="173621" y="256260"/>
                  </a:lnTo>
                  <a:lnTo>
                    <a:pt x="162293" y="255219"/>
                  </a:lnTo>
                  <a:lnTo>
                    <a:pt x="151714" y="253479"/>
                  </a:lnTo>
                  <a:lnTo>
                    <a:pt x="141630" y="251040"/>
                  </a:lnTo>
                  <a:lnTo>
                    <a:pt x="141630" y="165696"/>
                  </a:lnTo>
                  <a:lnTo>
                    <a:pt x="146443" y="127774"/>
                  </a:lnTo>
                  <a:lnTo>
                    <a:pt x="160388" y="95580"/>
                  </a:lnTo>
                  <a:lnTo>
                    <a:pt x="182651" y="73253"/>
                  </a:lnTo>
                  <a:lnTo>
                    <a:pt x="212432" y="64884"/>
                  </a:lnTo>
                  <a:lnTo>
                    <a:pt x="268655" y="64884"/>
                  </a:lnTo>
                  <a:lnTo>
                    <a:pt x="268655" y="57467"/>
                  </a:lnTo>
                  <a:lnTo>
                    <a:pt x="132346" y="57467"/>
                  </a:lnTo>
                  <a:lnTo>
                    <a:pt x="134086" y="44665"/>
                  </a:lnTo>
                  <a:lnTo>
                    <a:pt x="135318" y="31038"/>
                  </a:lnTo>
                  <a:lnTo>
                    <a:pt x="136067" y="17665"/>
                  </a:lnTo>
                  <a:lnTo>
                    <a:pt x="136321" y="5562"/>
                  </a:lnTo>
                  <a:lnTo>
                    <a:pt x="102476" y="5194"/>
                  </a:lnTo>
                  <a:close/>
                </a:path>
                <a:path w="357505" h="421005" extrusionOk="0">
                  <a:moveTo>
                    <a:pt x="207899" y="315277"/>
                  </a:moveTo>
                  <a:lnTo>
                    <a:pt x="141630" y="315277"/>
                  </a:lnTo>
                  <a:lnTo>
                    <a:pt x="151853" y="316484"/>
                  </a:lnTo>
                  <a:lnTo>
                    <a:pt x="162039" y="317246"/>
                  </a:lnTo>
                  <a:lnTo>
                    <a:pt x="172593" y="317665"/>
                  </a:lnTo>
                  <a:lnTo>
                    <a:pt x="183972" y="317779"/>
                  </a:lnTo>
                  <a:lnTo>
                    <a:pt x="207899" y="315277"/>
                  </a:lnTo>
                  <a:close/>
                </a:path>
                <a:path w="357505" h="421005" extrusionOk="0">
                  <a:moveTo>
                    <a:pt x="268655" y="4635"/>
                  </a:moveTo>
                  <a:lnTo>
                    <a:pt x="268655" y="152069"/>
                  </a:lnTo>
                  <a:lnTo>
                    <a:pt x="262521" y="200507"/>
                  </a:lnTo>
                  <a:lnTo>
                    <a:pt x="245414" y="232867"/>
                  </a:lnTo>
                  <a:lnTo>
                    <a:pt x="219240" y="250977"/>
                  </a:lnTo>
                  <a:lnTo>
                    <a:pt x="185953" y="256603"/>
                  </a:lnTo>
                  <a:lnTo>
                    <a:pt x="323249" y="256603"/>
                  </a:lnTo>
                  <a:lnTo>
                    <a:pt x="337642" y="236181"/>
                  </a:lnTo>
                  <a:lnTo>
                    <a:pt x="352348" y="193497"/>
                  </a:lnTo>
                  <a:lnTo>
                    <a:pt x="357289" y="143421"/>
                  </a:lnTo>
                  <a:lnTo>
                    <a:pt x="352259" y="93624"/>
                  </a:lnTo>
                  <a:lnTo>
                    <a:pt x="337400" y="53682"/>
                  </a:lnTo>
                  <a:lnTo>
                    <a:pt x="313004" y="24320"/>
                  </a:lnTo>
                  <a:lnTo>
                    <a:pt x="279400" y="6197"/>
                  </a:lnTo>
                  <a:lnTo>
                    <a:pt x="268655" y="4635"/>
                  </a:lnTo>
                  <a:close/>
                </a:path>
                <a:path w="357505" h="421005" extrusionOk="0">
                  <a:moveTo>
                    <a:pt x="268655" y="64884"/>
                  </a:moveTo>
                  <a:lnTo>
                    <a:pt x="212432" y="64884"/>
                  </a:lnTo>
                  <a:lnTo>
                    <a:pt x="237388" y="70421"/>
                  </a:lnTo>
                  <a:lnTo>
                    <a:pt x="254914" y="86918"/>
                  </a:lnTo>
                  <a:lnTo>
                    <a:pt x="265252" y="114198"/>
                  </a:lnTo>
                  <a:lnTo>
                    <a:pt x="268655" y="152069"/>
                  </a:lnTo>
                  <a:lnTo>
                    <a:pt x="268655" y="64884"/>
                  </a:lnTo>
                  <a:close/>
                </a:path>
                <a:path w="357505" h="421005" extrusionOk="0">
                  <a:moveTo>
                    <a:pt x="236905" y="0"/>
                  </a:moveTo>
                  <a:lnTo>
                    <a:pt x="202438" y="3949"/>
                  </a:lnTo>
                  <a:lnTo>
                    <a:pt x="173621" y="15290"/>
                  </a:lnTo>
                  <a:lnTo>
                    <a:pt x="150634" y="33375"/>
                  </a:lnTo>
                  <a:lnTo>
                    <a:pt x="133654" y="57467"/>
                  </a:lnTo>
                  <a:lnTo>
                    <a:pt x="268655" y="57467"/>
                  </a:lnTo>
                  <a:lnTo>
                    <a:pt x="268655" y="4635"/>
                  </a:lnTo>
                  <a:lnTo>
                    <a:pt x="236905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16422814" y="821131"/>
              <a:ext cx="213169" cy="69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16508309" y="468248"/>
              <a:ext cx="243840" cy="314325"/>
            </a:xfrm>
            <a:custGeom>
              <a:avLst/>
              <a:gdLst/>
              <a:ahLst/>
              <a:cxnLst/>
              <a:rect l="l" t="t" r="r" b="b"/>
              <a:pathLst>
                <a:path w="243840" h="314325" extrusionOk="0">
                  <a:moveTo>
                    <a:pt x="243497" y="0"/>
                  </a:moveTo>
                  <a:lnTo>
                    <a:pt x="201561" y="3441"/>
                  </a:lnTo>
                  <a:lnTo>
                    <a:pt x="170053" y="18110"/>
                  </a:lnTo>
                  <a:lnTo>
                    <a:pt x="147472" y="40894"/>
                  </a:lnTo>
                  <a:lnTo>
                    <a:pt x="132321" y="68656"/>
                  </a:lnTo>
                  <a:lnTo>
                    <a:pt x="131038" y="68656"/>
                  </a:lnTo>
                  <a:lnTo>
                    <a:pt x="133604" y="52019"/>
                  </a:lnTo>
                  <a:lnTo>
                    <a:pt x="135470" y="35344"/>
                  </a:lnTo>
                  <a:lnTo>
                    <a:pt x="136588" y="19710"/>
                  </a:lnTo>
                  <a:lnTo>
                    <a:pt x="136969" y="6223"/>
                  </a:lnTo>
                  <a:lnTo>
                    <a:pt x="102717" y="5854"/>
                  </a:lnTo>
                  <a:lnTo>
                    <a:pt x="67475" y="6667"/>
                  </a:lnTo>
                  <a:lnTo>
                    <a:pt x="32740" y="8648"/>
                  </a:lnTo>
                  <a:lnTo>
                    <a:pt x="0" y="11811"/>
                  </a:lnTo>
                  <a:lnTo>
                    <a:pt x="0" y="61239"/>
                  </a:lnTo>
                  <a:lnTo>
                    <a:pt x="14846" y="62382"/>
                  </a:lnTo>
                  <a:lnTo>
                    <a:pt x="30022" y="63855"/>
                  </a:lnTo>
                  <a:lnTo>
                    <a:pt x="44564" y="65570"/>
                  </a:lnTo>
                  <a:lnTo>
                    <a:pt x="57569" y="67398"/>
                  </a:lnTo>
                  <a:lnTo>
                    <a:pt x="57569" y="256641"/>
                  </a:lnTo>
                  <a:lnTo>
                    <a:pt x="42608" y="257886"/>
                  </a:lnTo>
                  <a:lnTo>
                    <a:pt x="27787" y="259651"/>
                  </a:lnTo>
                  <a:lnTo>
                    <a:pt x="13449" y="261772"/>
                  </a:lnTo>
                  <a:lnTo>
                    <a:pt x="0" y="264058"/>
                  </a:lnTo>
                  <a:lnTo>
                    <a:pt x="0" y="314109"/>
                  </a:lnTo>
                  <a:lnTo>
                    <a:pt x="199161" y="314109"/>
                  </a:lnTo>
                  <a:lnTo>
                    <a:pt x="199161" y="264058"/>
                  </a:lnTo>
                  <a:lnTo>
                    <a:pt x="185686" y="261772"/>
                  </a:lnTo>
                  <a:lnTo>
                    <a:pt x="171361" y="259651"/>
                  </a:lnTo>
                  <a:lnTo>
                    <a:pt x="156540" y="257886"/>
                  </a:lnTo>
                  <a:lnTo>
                    <a:pt x="141617" y="256641"/>
                  </a:lnTo>
                  <a:lnTo>
                    <a:pt x="141617" y="188595"/>
                  </a:lnTo>
                  <a:lnTo>
                    <a:pt x="147421" y="133654"/>
                  </a:lnTo>
                  <a:lnTo>
                    <a:pt x="165252" y="96875"/>
                  </a:lnTo>
                  <a:lnTo>
                    <a:pt x="195745" y="78295"/>
                  </a:lnTo>
                  <a:lnTo>
                    <a:pt x="239522" y="77965"/>
                  </a:lnTo>
                  <a:lnTo>
                    <a:pt x="243497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16646067" y="821131"/>
              <a:ext cx="244932" cy="69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16751045" y="671398"/>
              <a:ext cx="137274" cy="11711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9"/>
          <p:cNvSpPr txBox="1"/>
          <p:nvPr/>
        </p:nvSpPr>
        <p:spPr>
          <a:xfrm>
            <a:off x="857880" y="1301039"/>
            <a:ext cx="9657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9"/>
          <p:cNvSpPr txBox="1">
            <a:spLocks noGrp="1"/>
          </p:cNvSpPr>
          <p:nvPr>
            <p:ph type="title"/>
          </p:nvPr>
        </p:nvSpPr>
        <p:spPr>
          <a:xfrm>
            <a:off x="733382" y="916318"/>
            <a:ext cx="6103696" cy="7694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Kvety.sk</a:t>
            </a:r>
            <a:endParaRPr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" name="Google Shape;224;p9"/>
          <p:cNvSpPr txBox="1"/>
          <p:nvPr/>
        </p:nvSpPr>
        <p:spPr>
          <a:xfrm>
            <a:off x="648649" y="1905298"/>
            <a:ext cx="6273300" cy="78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Kvetinárstvo Kvety.sk dostalo veľké množstvo pozitívnych správ od svojich zákazníkov, ktorí im ďakovali za príjemné prekvapenie v podobe bonboniéry Milka. Veľmi pozitívny ohlas mali aj súťaže o limitované edície kytíc Milka, či už na IG/FB účtoch Kvety.sk alebo Adriany Polákovej.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Pretrvávajúce obmedzenia kamenných prevádzok a pohybu ľudí nám komplikovalo situáciu, preto sme museli vymyslieť alternatívu v podobe online kvetinárstva. Väčšina ľudí trávila čas doma, preto sme sa museli popasovať s čo možno najmenej komplikovanou mechanikou súťaže, či obdarovania svojich blízkych, čo sa nám v konečnom dôsledku podarilo skvele. </a:t>
            </a:r>
            <a:endParaRPr sz="2400" b="0" i="0" u="none" strike="noStrike" cap="none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5" name="Google Shape;225;p9" descr="A bouquet of roses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31019" y="2288631"/>
            <a:ext cx="4936407" cy="618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9" descr="A bouquet of colorful flowers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925097" y="2251372"/>
            <a:ext cx="5016582" cy="6226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9" descr="Icon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69143" y="729957"/>
            <a:ext cx="5717062" cy="98759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9"/>
          <p:cNvSpPr txBox="1"/>
          <p:nvPr/>
        </p:nvSpPr>
        <p:spPr>
          <a:xfrm>
            <a:off x="759825" y="492750"/>
            <a:ext cx="7710948" cy="2898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8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Milka Valentín &amp; Deň Maminiek</a:t>
            </a:r>
            <a:endParaRPr sz="1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6789" y="215268"/>
            <a:ext cx="4653527" cy="382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1235" y="1351443"/>
            <a:ext cx="5083769" cy="771012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2"/>
          <p:cNvSpPr/>
          <p:nvPr/>
        </p:nvSpPr>
        <p:spPr>
          <a:xfrm>
            <a:off x="11235927" y="8745128"/>
            <a:ext cx="6108042" cy="1008475"/>
          </a:xfrm>
          <a:custGeom>
            <a:avLst/>
            <a:gdLst/>
            <a:ahLst/>
            <a:cxnLst/>
            <a:rect l="l" t="t" r="r" b="b"/>
            <a:pathLst>
              <a:path w="3523" h="583" extrusionOk="0">
                <a:moveTo>
                  <a:pt x="0" y="583"/>
                </a:moveTo>
                <a:lnTo>
                  <a:pt x="0" y="583"/>
                </a:lnTo>
                <a:lnTo>
                  <a:pt x="3523" y="583"/>
                </a:lnTo>
                <a:lnTo>
                  <a:pt x="3523" y="0"/>
                </a:lnTo>
              </a:path>
            </a:pathLst>
          </a:custGeom>
          <a:solidFill>
            <a:srgbClr val="41463F"/>
          </a:solidFill>
          <a:ln>
            <a:noFill/>
          </a:ln>
        </p:spPr>
        <p:txBody>
          <a:bodyPr spcFirstLastPara="1" wrap="square" lIns="173375" tIns="86675" rIns="173375" bIns="86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1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2"/>
          <p:cNvSpPr/>
          <p:nvPr/>
        </p:nvSpPr>
        <p:spPr>
          <a:xfrm>
            <a:off x="1223" y="8597618"/>
            <a:ext cx="1541309" cy="1155982"/>
          </a:xfrm>
          <a:custGeom>
            <a:avLst/>
            <a:gdLst/>
            <a:ahLst/>
            <a:cxnLst/>
            <a:rect l="l" t="t" r="r" b="b"/>
            <a:pathLst>
              <a:path w="888" h="668" extrusionOk="0">
                <a:moveTo>
                  <a:pt x="0" y="668"/>
                </a:moveTo>
                <a:lnTo>
                  <a:pt x="0" y="668"/>
                </a:lnTo>
                <a:lnTo>
                  <a:pt x="888" y="668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</p:spPr>
        <p:txBody>
          <a:bodyPr spcFirstLastPara="1" wrap="square" lIns="173375" tIns="86675" rIns="173375" bIns="86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1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2"/>
          <p:cNvSpPr/>
          <p:nvPr/>
        </p:nvSpPr>
        <p:spPr>
          <a:xfrm>
            <a:off x="16212068" y="-12042"/>
            <a:ext cx="1137920" cy="939236"/>
          </a:xfrm>
          <a:custGeom>
            <a:avLst/>
            <a:gdLst/>
            <a:ahLst/>
            <a:cxnLst/>
            <a:rect l="l" t="t" r="r" b="b"/>
            <a:pathLst>
              <a:path w="657" h="542" extrusionOk="0">
                <a:moveTo>
                  <a:pt x="657" y="542"/>
                </a:moveTo>
                <a:lnTo>
                  <a:pt x="657" y="542"/>
                </a:lnTo>
                <a:lnTo>
                  <a:pt x="657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</p:spPr>
        <p:txBody>
          <a:bodyPr spcFirstLastPara="1" wrap="square" lIns="173375" tIns="86675" rIns="173375" bIns="86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1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97195" y="924187"/>
            <a:ext cx="1357678" cy="74369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2"/>
          <p:cNvSpPr/>
          <p:nvPr/>
        </p:nvSpPr>
        <p:spPr>
          <a:xfrm>
            <a:off x="745119" y="891343"/>
            <a:ext cx="5409351" cy="7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100" tIns="36100" rIns="36100" bIns="36100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793" b="1" i="0" u="none" strike="noStrike" cap="none" dirty="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KVETY.SK – FACEBOOK</a:t>
            </a:r>
            <a:endParaRPr dirty="0"/>
          </a:p>
        </p:txBody>
      </p:sp>
      <p:sp>
        <p:nvSpPr>
          <p:cNvPr id="285" name="Google Shape;285;p12"/>
          <p:cNvSpPr txBox="1"/>
          <p:nvPr/>
        </p:nvSpPr>
        <p:spPr>
          <a:xfrm>
            <a:off x="297458" y="1817691"/>
            <a:ext cx="7249200" cy="22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25106" marR="0" lvl="0" indent="-32510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991"/>
              <a:buFont typeface="Arial"/>
              <a:buChar char="•"/>
            </a:pPr>
            <a:r>
              <a:rPr lang="sk-SK" sz="1991" b="0" i="0" u="none" strike="noStrike" cap="none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3 posty inform</a:t>
            </a:r>
            <a:r>
              <a:rPr lang="sk-SK" sz="1991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ujú</a:t>
            </a:r>
            <a:r>
              <a:rPr lang="sk-SK" sz="1991" b="0" i="0" u="none" strike="noStrike" cap="none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ce o akci</a:t>
            </a:r>
            <a:r>
              <a:rPr lang="sk-SK" sz="1991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sk-SK" sz="1991" b="0" i="0" u="none" strike="noStrike" cap="none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 vrátane súťaže o valentínsku kyticu s Milkou. </a:t>
            </a:r>
            <a:endParaRPr/>
          </a:p>
          <a:p>
            <a:pPr marL="325106" marR="0" lvl="0" indent="-32510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991"/>
              <a:buFont typeface="Arial"/>
              <a:buChar char="•"/>
            </a:pPr>
            <a:r>
              <a:rPr lang="sk-SK" sz="1991" b="0" i="0" u="none" strike="noStrike" cap="none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Dosah sú</a:t>
            </a:r>
            <a:r>
              <a:rPr lang="sk-SK" sz="1991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ť</a:t>
            </a:r>
            <a:r>
              <a:rPr lang="sk-SK" sz="1991" b="0" i="0" u="none" strike="noStrike" cap="none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aže: 36 057</a:t>
            </a:r>
            <a:endParaRPr/>
          </a:p>
          <a:p>
            <a:pPr marL="325106" marR="0" lvl="0" indent="-32510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991"/>
              <a:buFont typeface="Arial"/>
              <a:buChar char="•"/>
            </a:pPr>
            <a:r>
              <a:rPr lang="sk-SK" sz="1991" b="0" i="0" u="none" strike="noStrike" cap="none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Dosah príspevkov FB+IG: 47 192</a:t>
            </a:r>
            <a:endParaRPr sz="1991" b="0" i="0" u="none" strike="noStrike" cap="none">
              <a:solidFill>
                <a:srgbClr val="53585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25106" marR="0" lvl="0" indent="-19867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1"/>
              <a:buFont typeface="Arial"/>
              <a:buNone/>
            </a:pPr>
            <a:endParaRPr sz="1991" b="0" i="0" u="none" strike="noStrike" cap="none">
              <a:solidFill>
                <a:srgbClr val="53585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6" name="Google Shape;286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4100" y="4296015"/>
            <a:ext cx="3398104" cy="487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3198" y="4405975"/>
            <a:ext cx="6190821" cy="1023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2"/>
          <p:cNvPicPr preferRelativeResize="0"/>
          <p:nvPr/>
        </p:nvPicPr>
        <p:blipFill rotWithShape="1">
          <a:blip r:embed="rId8">
            <a:alphaModFix/>
          </a:blip>
          <a:srcRect l="-1485" t="18161" r="-1087" b="-3254"/>
          <a:stretch/>
        </p:blipFill>
        <p:spPr>
          <a:xfrm>
            <a:off x="5792764" y="6085384"/>
            <a:ext cx="2774833" cy="345294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2"/>
          <p:cNvSpPr txBox="1"/>
          <p:nvPr/>
        </p:nvSpPr>
        <p:spPr>
          <a:xfrm>
            <a:off x="297458" y="5746804"/>
            <a:ext cx="4512300" cy="22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1"/>
              <a:buFont typeface="Arial"/>
              <a:buChar char="•"/>
            </a:pPr>
            <a:r>
              <a:rPr lang="sk-SK" sz="1991" b="0" i="0" u="none" strike="noStrike" cap="none" dirty="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Posty a </a:t>
            </a:r>
            <a:r>
              <a:rPr lang="sk-SK" sz="1991" b="0" i="0" u="none" strike="noStrike" cap="none" dirty="0" err="1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sada</a:t>
            </a:r>
            <a:r>
              <a:rPr lang="sk-SK" sz="1991" b="0" i="0" u="none" strike="noStrike" cap="none" dirty="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k-SK" sz="1991" b="0" i="0" u="none" strike="noStrike" cap="none" dirty="0" err="1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stories</a:t>
            </a:r>
            <a:r>
              <a:rPr lang="sk-SK" sz="1991" b="0" i="0" u="none" strike="noStrike" cap="none" dirty="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 nadväzujúce na komunikáciu na FB vrátane súťaže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1"/>
              <a:buFont typeface="Arial"/>
              <a:buChar char="•"/>
            </a:pPr>
            <a:r>
              <a:rPr lang="sk-SK" sz="1991" b="0" i="0" u="none" strike="noStrike" cap="none" dirty="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Dosah 11 135 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1"/>
              <a:buFont typeface="Arial"/>
              <a:buChar char="•"/>
            </a:pPr>
            <a:r>
              <a:rPr lang="sk-SK" sz="1991" b="0" i="0" u="none" strike="noStrike" cap="none" dirty="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rPr>
              <a:t>Dosah príspevkov FB+IG: 47 192</a:t>
            </a:r>
            <a:endParaRPr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</Words>
  <Application>Microsoft Office PowerPoint</Application>
  <PresentationFormat>Vlastná</PresentationFormat>
  <Paragraphs>72</Paragraphs>
  <Slides>13</Slides>
  <Notes>13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9" baseType="lpstr">
      <vt:lpstr>Verdana</vt:lpstr>
      <vt:lpstr>PT Serif</vt:lpstr>
      <vt:lpstr>Open Sans</vt:lpstr>
      <vt:lpstr>Arial</vt:lpstr>
      <vt:lpstr>Calibri</vt:lpstr>
      <vt:lpstr>Office Theme</vt:lpstr>
      <vt:lpstr>Milka Valentín &amp; Deň Maminiek</vt:lpstr>
      <vt:lpstr>Milka Valentín &amp; Deň Maminiek</vt:lpstr>
      <vt:lpstr> REALIZOVANÉ AKTIVITY</vt:lpstr>
      <vt:lpstr>Realizované aktivity</vt:lpstr>
      <vt:lpstr>@adriana_polakova</vt:lpstr>
      <vt:lpstr>Prezentácia programu PowerPoint</vt:lpstr>
      <vt:lpstr>@sortyx</vt:lpstr>
      <vt:lpstr>Kvety.sk</vt:lpstr>
      <vt:lpstr>Prezentácia programu PowerPoint</vt:lpstr>
      <vt:lpstr>Prezentácia programu PowerPoint</vt:lpstr>
      <vt:lpstr>Prezentácia programu PowerPoint</vt:lpstr>
      <vt:lpstr>Milka Valentín &amp; Deň Maminiek</vt:lpstr>
      <vt:lpstr>Ďakujeme 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Milka Valentín &amp; Deň Maminiek</dc:title>
  <dc:creator>Admin</dc:creator>
  <cp:lastModifiedBy>Miroslava Jarošová</cp:lastModifiedBy>
  <cp:revision>1</cp:revision>
  <dcterms:created xsi:type="dcterms:W3CDTF">2021-03-02T12:14:49Z</dcterms:created>
  <dcterms:modified xsi:type="dcterms:W3CDTF">2022-02-07T19:21:32Z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2020-10-23T00:00:00Z</vt:filetime>
  </property>
  <property fmtid="{D5CDD505-2E9C-101B-9397-08002B2CF9AE}" pid="3" name="LastSaved">
    <vt:filetime>2021-03-02T00:00:00Z</vt:filetime>
  </property>
</Properties>
</file>