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848" r:id="rId3"/>
    <p:sldId id="842" r:id="rId4"/>
    <p:sldId id="854" r:id="rId5"/>
    <p:sldId id="855" r:id="rId6"/>
    <p:sldId id="868" r:id="rId7"/>
    <p:sldId id="847" r:id="rId8"/>
    <p:sldId id="865" r:id="rId9"/>
    <p:sldId id="864" r:id="rId10"/>
    <p:sldId id="849" r:id="rId11"/>
    <p:sldId id="867" r:id="rId12"/>
    <p:sldId id="870" r:id="rId13"/>
    <p:sldId id="872" r:id="rId14"/>
    <p:sldId id="871" r:id="rId15"/>
    <p:sldId id="874" r:id="rId16"/>
    <p:sldId id="866" r:id="rId17"/>
    <p:sldId id="873" r:id="rId18"/>
    <p:sldId id="821" r:id="rId19"/>
    <p:sldId id="851" r:id="rId20"/>
    <p:sldId id="856" r:id="rId21"/>
    <p:sldId id="862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2" d="100"/>
          <a:sy n="52" d="100"/>
        </p:scale>
        <p:origin x="122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149B0-EA4C-4699-BE1D-8402E334E322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BBE19-2276-48D1-AB46-E6B3D327C5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638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848D2-EE50-D943-B354-A86D18278A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0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CDA89-6EE6-4796-958A-2A59BEF6B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6C253A-A3D0-42F6-929C-EABEF0C3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505C10B-B28E-4AE9-BF74-07390CFE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FCC0D98-1ADE-4FF6-920E-A94973AA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69CC76D-7B2A-46A9-AF1B-730AD766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785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50DE5-B146-4B69-8EFD-295CE473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733E14B-6F85-4511-A5A3-EF02DAED2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FBCCB85-D825-46ED-9414-907E3DA9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1D2491D-CE74-4CDF-BDE7-35F5134D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00A0BE1-AA84-4652-A8BE-849D1446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266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EBF22F4-04FD-42F3-882A-DB6234DC3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F4040B5-B04E-4858-844E-9A5473088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BFA9B0-AED4-49DE-9A13-9CBE801D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98A349-3CA2-4C30-AD46-107D54CA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627839-488A-4D37-A662-A06C72D1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7529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FC00C0-23C5-004D-8CB5-57BFF243DBE2}"/>
              </a:ext>
            </a:extLst>
          </p:cNvPr>
          <p:cNvSpPr/>
          <p:nvPr userDrawn="1"/>
        </p:nvSpPr>
        <p:spPr>
          <a:xfrm>
            <a:off x="2023500" y="915608"/>
            <a:ext cx="9114503" cy="4620413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8CF80-B625-0847-AE6E-E5BE1171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617" y="1392865"/>
            <a:ext cx="9104672" cy="4608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CF7CFF-6FC9-A144-9103-87A9619017DA}"/>
              </a:ext>
            </a:extLst>
          </p:cNvPr>
          <p:cNvSpPr/>
          <p:nvPr userDrawn="1"/>
        </p:nvSpPr>
        <p:spPr>
          <a:xfrm>
            <a:off x="2485617" y="1392865"/>
            <a:ext cx="9104672" cy="4608567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D7A635-F4F7-5B49-973E-D4438E6984E9}"/>
              </a:ext>
            </a:extLst>
          </p:cNvPr>
          <p:cNvSpPr>
            <a:spLocks noChangeAspect="1"/>
          </p:cNvSpPr>
          <p:nvPr userDrawn="1"/>
        </p:nvSpPr>
        <p:spPr>
          <a:xfrm>
            <a:off x="2249643" y="1133857"/>
            <a:ext cx="9114503" cy="4634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A5354D-7F93-6D48-91AF-17D0A04C4553}"/>
              </a:ext>
            </a:extLst>
          </p:cNvPr>
          <p:cNvSpPr/>
          <p:nvPr userDrawn="1"/>
        </p:nvSpPr>
        <p:spPr>
          <a:xfrm>
            <a:off x="1032435" y="900238"/>
            <a:ext cx="991065" cy="154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20E11-C39A-2E40-8B6A-B1B02E041F53}"/>
              </a:ext>
            </a:extLst>
          </p:cNvPr>
          <p:cNvSpPr/>
          <p:nvPr userDrawn="1"/>
        </p:nvSpPr>
        <p:spPr>
          <a:xfrm>
            <a:off x="621971" y="898834"/>
            <a:ext cx="410464" cy="1541537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E67E3-3DF7-B743-83AE-081B31EC54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88" y="992762"/>
            <a:ext cx="822759" cy="135508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0A107A5-A690-6049-9533-C4FF1AB6DD9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071689" y="2532351"/>
            <a:ext cx="4787798" cy="1267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 KAPIT</a:t>
            </a:r>
            <a:r>
              <a:rPr lang="sk-SK" dirty="0"/>
              <a:t>ÁLKAMI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6EEF6F6-1BAD-EA42-BFD7-3FC3E47D258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071688" y="3968632"/>
            <a:ext cx="7348453" cy="764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9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79DF6D9-2794-BC4D-B7B0-08BE290E6BB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F5FA5F-7128-7D45-9F3B-30B714748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(bez obsah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154" y="177136"/>
            <a:ext cx="1080505" cy="17795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458528-01AA-DF49-89A2-C73C2FD7E2DD}"/>
              </a:ext>
            </a:extLst>
          </p:cNvPr>
          <p:cNvCxnSpPr>
            <a:cxnSpLocks/>
          </p:cNvCxnSpPr>
          <p:nvPr userDrawn="1"/>
        </p:nvCxnSpPr>
        <p:spPr>
          <a:xfrm>
            <a:off x="924635" y="6667832"/>
            <a:ext cx="107593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3">
            <a:extLst>
              <a:ext uri="{FF2B5EF4-FFF2-40B4-BE49-F238E27FC236}">
                <a16:creationId xmlns:a16="http://schemas.microsoft.com/office/drawing/2014/main" id="{968129E7-856E-4CD2-955A-8E8979F4E2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96774" y="452390"/>
            <a:ext cx="1095226" cy="1204635"/>
            <a:chOff x="8964324" y="382323"/>
            <a:chExt cx="1401529" cy="1541537"/>
          </a:xfrm>
        </p:grpSpPr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B30B2503-6C47-4F53-B4E7-54D01C9BD36C}"/>
                </a:ext>
              </a:extLst>
            </p:cNvPr>
            <p:cNvSpPr/>
            <p:nvPr userDrawn="1"/>
          </p:nvSpPr>
          <p:spPr>
            <a:xfrm>
              <a:off x="8964324" y="383727"/>
              <a:ext cx="991065" cy="154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7B2C8D26-2675-4A7F-9E38-DD31583367F6}"/>
                </a:ext>
              </a:extLst>
            </p:cNvPr>
            <p:cNvSpPr/>
            <p:nvPr userDrawn="1"/>
          </p:nvSpPr>
          <p:spPr>
            <a:xfrm>
              <a:off x="9955389" y="382323"/>
              <a:ext cx="410464" cy="1541537"/>
            </a:xfrm>
            <a:prstGeom prst="rect">
              <a:avLst/>
            </a:prstGeom>
            <a:solidFill>
              <a:srgbClr val="FC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056A2B3F-336D-47B0-8A08-7D26A2809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8477" y="476251"/>
              <a:ext cx="822759" cy="1355083"/>
            </a:xfrm>
            <a:prstGeom prst="rect">
              <a:avLst/>
            </a:prstGeom>
          </p:spPr>
        </p:pic>
      </p:grp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0CABEF9-237B-4E9B-8DD6-221F7664DC5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24635" y="452390"/>
            <a:ext cx="9015413" cy="557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837481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+ text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24635" y="4032356"/>
            <a:ext cx="9559817" cy="1376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AB6DC0F-B9C9-E743-ACBD-6DCC9C188B1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659B54-96E2-954B-9050-5AA5F75E1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7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C66FB-81E9-47F8-93F9-20E1953E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7D3AAD-ECA1-47A7-A620-139A1CED2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ECB0B0C-3812-4D0F-AE70-6A3FEA8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B7B8A35-A65D-4867-8F98-B6A4762C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6D5D5D-3096-40D2-A996-DBC6E6CB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973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DB85B-B821-4192-AAB4-1ED6C736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799C0E-89BB-4A52-8A9C-48959882F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E33B4E6-4B82-4AAA-8562-12CD9CB17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6929FE-2BA7-4575-A23F-EAE166E4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F647C52-2BD2-4A3A-A038-28E9E792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73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3EE41-7C20-4AB5-8E57-1F449C41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D1606A-6D98-4BEF-9582-88B450346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60590A8-8E30-4D60-A7C3-6B28EC4E5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7E36020-FD93-44AE-AE7D-E911CB2F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2DEA7D7-2CDF-44FA-B189-17D5A665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5DB3D6B-436A-490A-AB75-0AC9566E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762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E52DA-9934-49DB-94DF-92FED9F0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B5708D-6BB4-4F28-995C-708835B5A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B2B668-00FC-4823-8DC6-51EF36315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55466A8-CF62-4115-98FB-C7102D04C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31391D3-E912-4A42-BDBE-2D97656F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716C417-2EAE-4C0A-81AE-E2E44F1E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B497CE5-9D0B-4F26-B496-6E9339DA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BD42C81-54DB-4498-A5EA-2566B4D9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970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4D7B0-00FE-45F4-B3EA-3F374434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D12D931-A1CC-4D9F-ABF0-5C32A3D8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C8D85BD-E71B-45BA-B976-F8129ADD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B8D854B-7E73-4C2A-8C69-54843590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014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B6254EE-6C9A-45FC-89EC-F053C504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C4DB569-7114-4A20-B110-77B629E7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E05E72F-1DE0-4264-B323-248D1BE2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364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83220-53ED-44CF-BB7B-96F0C085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0D437E-4317-4307-9A37-B1430DBA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94D3C1-479C-4E55-9BF1-051F78A9A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113BCCE-EC4E-4C1E-B50A-18098A34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7579BE5-A0AE-4C12-B088-C67715BF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42ED3FE-7C9C-467B-99D0-2CB76F1D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251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444F0-0B08-43CB-9BA8-996413B9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5A1CE8B2-C8FE-4A12-A44B-C6677442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347A40-EE20-45D2-9A10-4FD7B370C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87790E2-745D-46C8-9A83-D95037F0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091EDE1-6B44-4530-8240-7332FD55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111D743-EB92-4822-BB61-BD118142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091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DAB35DB-03AC-443F-9EC2-850CEE5C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842813-F729-445A-AF95-9C701B78B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1474ED-3608-4AC3-96A4-3F8FD0070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9112-4EDA-4040-865E-2BF732198369}" type="datetimeFigureOut">
              <a:rPr lang="sk-SK" smtClean="0"/>
              <a:t>3. 2. 2022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216E1AE-AC8F-4F42-9E33-09B8F1DF7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B7ADEFB-0AD6-44BB-9789-24CEEE5FF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572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63861E-9834-F440-BFF0-AABDEAB8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38313" y="2424748"/>
            <a:ext cx="8014983" cy="1267267"/>
          </a:xfrm>
        </p:spPr>
        <p:txBody>
          <a:bodyPr/>
          <a:lstStyle/>
          <a:p>
            <a:r>
              <a:rPr lang="sk-SK" sz="4400" dirty="0"/>
              <a:t>VYHODNOTENIE </a:t>
            </a:r>
          </a:p>
          <a:p>
            <a:r>
              <a:rPr lang="sk-SK" sz="4400" dirty="0"/>
              <a:t>FONTÁNY PLNÉ ODPADU</a:t>
            </a:r>
            <a:endParaRPr lang="en-US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9AFC7DCA-42E4-4008-960A-837827D4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580" y="3799618"/>
            <a:ext cx="1696092" cy="16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E105D9FB-C025-4E6F-9AAD-B14E9EF3C602}"/>
              </a:ext>
            </a:extLst>
          </p:cNvPr>
          <p:cNvSpPr txBox="1"/>
          <p:nvPr/>
        </p:nvSpPr>
        <p:spPr>
          <a:xfrm>
            <a:off x="639736" y="6015393"/>
            <a:ext cx="22935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Strategie.hnonline.sk</a:t>
            </a:r>
            <a:br>
              <a:rPr lang="sk-SK" sz="1100" b="1" dirty="0"/>
            </a:br>
            <a:r>
              <a:rPr lang="sk-SK" sz="1100" dirty="0"/>
              <a:t>Lidl navozil do bratislavskej a trenčianskej fontány odpad</a:t>
            </a:r>
          </a:p>
        </p:txBody>
      </p:sp>
      <p:pic>
        <p:nvPicPr>
          <p:cNvPr id="14" name="Obrázok 13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F8A2F18D-78E2-4E01-A0E1-83602FABD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02"/>
          <a:stretch/>
        </p:blipFill>
        <p:spPr>
          <a:xfrm>
            <a:off x="474979" y="1010094"/>
            <a:ext cx="2853701" cy="4946639"/>
          </a:xfrm>
          <a:prstGeom prst="rect">
            <a:avLst/>
          </a:prstGeom>
        </p:spPr>
      </p:pic>
      <p:pic>
        <p:nvPicPr>
          <p:cNvPr id="18" name="Obrázok 17" descr="Obrázok, na ktorom je text&#10;&#10;Automaticky generovaný popis">
            <a:extLst>
              <a:ext uri="{FF2B5EF4-FFF2-40B4-BE49-F238E27FC236}">
                <a16:creationId xmlns:a16="http://schemas.microsoft.com/office/drawing/2014/main" id="{86DF0122-A8AA-4BDB-97EB-7ADB5E3EB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972"/>
          <a:stretch/>
        </p:blipFill>
        <p:spPr>
          <a:xfrm>
            <a:off x="7459836" y="1010094"/>
            <a:ext cx="2043108" cy="5605463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43AEBBC5-82A0-4A71-AF66-6373532F3660}"/>
              </a:ext>
            </a:extLst>
          </p:cNvPr>
          <p:cNvSpPr txBox="1"/>
          <p:nvPr/>
        </p:nvSpPr>
        <p:spPr>
          <a:xfrm>
            <a:off x="9502944" y="5676838"/>
            <a:ext cx="204932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Webnoviny.sk</a:t>
            </a:r>
            <a:br>
              <a:rPr lang="sk-SK" sz="1100" b="1" dirty="0"/>
            </a:br>
            <a:r>
              <a:rPr lang="sk-SK" sz="1100" dirty="0"/>
              <a:t>Z vôd Slovenska vylovili tisícdvesto ton prevažne plastového odpadu. Na výstrahu putoval do fontán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502D7454-1EA3-4DFE-9414-E98596EC7732}"/>
              </a:ext>
            </a:extLst>
          </p:cNvPr>
          <p:cNvSpPr txBox="1"/>
          <p:nvPr/>
        </p:nvSpPr>
        <p:spPr>
          <a:xfrm>
            <a:off x="3852654" y="5402735"/>
            <a:ext cx="173928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TASR: Teraz.sk</a:t>
            </a:r>
            <a:br>
              <a:rPr lang="sk-SK" sz="1100" b="1" dirty="0"/>
            </a:br>
            <a:r>
              <a:rPr lang="sk-SK" sz="1100" dirty="0"/>
              <a:t>Kampaň Nenechajme to plávať upozorňuje na problém plastov v riekach</a:t>
            </a:r>
            <a:br>
              <a:rPr lang="sk-SK" sz="1100" b="1" dirty="0"/>
            </a:br>
            <a:endParaRPr lang="sk-SK" sz="1100" dirty="0"/>
          </a:p>
        </p:txBody>
      </p:sp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70280947-2129-4656-A0CB-E17B8F584A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65"/>
          <a:stretch/>
        </p:blipFill>
        <p:spPr>
          <a:xfrm>
            <a:off x="4049518" y="1010094"/>
            <a:ext cx="2965202" cy="42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0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MEDIÁLNE VÝSTUPY 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7F529BFB-CC01-4954-9ACA-571736E64A6F}"/>
              </a:ext>
            </a:extLst>
          </p:cNvPr>
          <p:cNvSpPr txBox="1"/>
          <p:nvPr/>
        </p:nvSpPr>
        <p:spPr>
          <a:xfrm>
            <a:off x="7367317" y="5876059"/>
            <a:ext cx="1321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Omédiach.com</a:t>
            </a:r>
            <a:br>
              <a:rPr lang="sk-SK" sz="1100" b="1" dirty="0"/>
            </a:br>
            <a:r>
              <a:rPr lang="sk-SK" sz="1100" dirty="0"/>
              <a:t>Lidl uložil do fontán plastový odpad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F4F3207-6374-45A9-B3E4-559844A7D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03" y="226242"/>
            <a:ext cx="2213414" cy="6405515"/>
          </a:xfrm>
          <a:prstGeom prst="rect">
            <a:avLst/>
          </a:prstGeom>
        </p:spPr>
      </p:pic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AF194F6B-C663-49CB-8009-1AF0642A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30" y="1157510"/>
            <a:ext cx="3057089" cy="4718550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4F9CA034-BC77-432F-AFC6-FD1B44A80136}"/>
              </a:ext>
            </a:extLst>
          </p:cNvPr>
          <p:cNvSpPr txBox="1"/>
          <p:nvPr/>
        </p:nvSpPr>
        <p:spPr>
          <a:xfrm>
            <a:off x="532830" y="5876058"/>
            <a:ext cx="12360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Trenčín.sk</a:t>
            </a:r>
            <a:br>
              <a:rPr lang="sk-SK" sz="1100" b="1" dirty="0"/>
            </a:br>
            <a:r>
              <a:rPr lang="sk-SK" sz="1100" dirty="0"/>
              <a:t>Plastový odpad by ste vo fontáne nečakali</a:t>
            </a:r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A7D49534-AEE1-42EF-9698-5D019C70C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675" y="1842267"/>
            <a:ext cx="4177665" cy="3627204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45A645F1-0B38-481B-A5B4-3C8C98ADF67E}"/>
              </a:ext>
            </a:extLst>
          </p:cNvPr>
          <p:cNvSpPr txBox="1"/>
          <p:nvPr/>
        </p:nvSpPr>
        <p:spPr>
          <a:xfrm>
            <a:off x="10161973" y="5489099"/>
            <a:ext cx="156536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enviroportal.sk</a:t>
            </a:r>
            <a:br>
              <a:rPr lang="sk-SK" sz="1100" b="1" dirty="0"/>
            </a:br>
            <a:r>
              <a:rPr lang="sk-SK" sz="1100" dirty="0"/>
              <a:t>Kampaň Nenechajme to plávať upozorňuje na problém plastového odpadu v riekach</a:t>
            </a:r>
            <a:endParaRPr lang="sk-SK" sz="1100" b="1" dirty="0"/>
          </a:p>
        </p:txBody>
      </p:sp>
    </p:spTree>
    <p:extLst>
      <p:ext uri="{BB962C8B-B14F-4D97-AF65-F5344CB8AC3E}">
        <p14:creationId xmlns:p14="http://schemas.microsoft.com/office/powerpoint/2010/main" val="3849646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PAID PR</a:t>
            </a:r>
          </a:p>
        </p:txBody>
      </p:sp>
    </p:spTree>
    <p:extLst>
      <p:ext uri="{BB962C8B-B14F-4D97-AF65-F5344CB8AC3E}">
        <p14:creationId xmlns:p14="http://schemas.microsoft.com/office/powerpoint/2010/main" val="268395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PAID PR - ANALYTICKÉ ÚDAJE</a:t>
            </a:r>
            <a:endParaRPr lang="cs-CZ" sz="2400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D577B79-3E55-41BE-B796-600CC21D3006}"/>
              </a:ext>
            </a:extLst>
          </p:cNvPr>
          <p:cNvSpPr txBox="1"/>
          <p:nvPr/>
        </p:nvSpPr>
        <p:spPr>
          <a:xfrm>
            <a:off x="887303" y="1031067"/>
            <a:ext cx="2019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b="1" dirty="0"/>
              <a:t>Mytrenčín.sme.sk </a:t>
            </a:r>
          </a:p>
        </p:txBody>
      </p:sp>
      <p:pic>
        <p:nvPicPr>
          <p:cNvPr id="4" name="Obrázok 3" descr="Obrázok, na ktorom je stôl&#10;&#10;Automaticky generovaný popis">
            <a:extLst>
              <a:ext uri="{FF2B5EF4-FFF2-40B4-BE49-F238E27FC236}">
                <a16:creationId xmlns:a16="http://schemas.microsoft.com/office/drawing/2014/main" id="{4BA6E922-B276-4BEB-8127-59DD318C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12" y="1936946"/>
            <a:ext cx="9972675" cy="1969507"/>
          </a:xfrm>
          <a:prstGeom prst="rect">
            <a:avLst/>
          </a:prstGeom>
        </p:spPr>
      </p:pic>
      <p:pic>
        <p:nvPicPr>
          <p:cNvPr id="6" name="Obrázok 5" descr="Obrázok, na ktorom je stôl&#10;&#10;Automaticky generovaný popis">
            <a:extLst>
              <a:ext uri="{FF2B5EF4-FFF2-40B4-BE49-F238E27FC236}">
                <a16:creationId xmlns:a16="http://schemas.microsoft.com/office/drawing/2014/main" id="{FDFC52A3-6D80-41EA-A194-127A4678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5" y="3937207"/>
            <a:ext cx="1945005" cy="109180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E08DDFF-F2AE-42DA-A5DF-B88FF8876028}"/>
              </a:ext>
            </a:extLst>
          </p:cNvPr>
          <p:cNvSpPr txBox="1"/>
          <p:nvPr/>
        </p:nvSpPr>
        <p:spPr>
          <a:xfrm>
            <a:off x="924635" y="1370280"/>
            <a:ext cx="52856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1200" dirty="0"/>
              <a:t>celkový počet zobrazenia stránky od 07.11.-10.11.2021 je 2 545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832422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PAID PR - MEDIÁLNE VÝSTUPY</a:t>
            </a:r>
            <a:endParaRPr lang="cs-CZ" sz="24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576D6BE-F253-4146-9D44-06BD4E4E257E}"/>
              </a:ext>
            </a:extLst>
          </p:cNvPr>
          <p:cNvSpPr txBox="1"/>
          <p:nvPr/>
        </p:nvSpPr>
        <p:spPr>
          <a:xfrm>
            <a:off x="4926684" y="5869248"/>
            <a:ext cx="152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Mytrenčín.sme.sk</a:t>
            </a:r>
            <a:br>
              <a:rPr lang="sk-SK" sz="1100" b="1" dirty="0"/>
            </a:br>
            <a:r>
              <a:rPr lang="sk-SK" sz="1100" dirty="0"/>
              <a:t>Ľudí vydesil pohľad na fontány, volali policajtov</a:t>
            </a:r>
          </a:p>
        </p:txBody>
      </p:sp>
      <p:pic>
        <p:nvPicPr>
          <p:cNvPr id="9" name="Obrázok 8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1425BA6F-C907-40C5-BAA1-9844A41A1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95"/>
          <a:stretch/>
        </p:blipFill>
        <p:spPr>
          <a:xfrm>
            <a:off x="924635" y="1066800"/>
            <a:ext cx="1713790" cy="5633445"/>
          </a:xfrm>
          <a:prstGeom prst="rect">
            <a:avLst/>
          </a:prstGeom>
        </p:spPr>
      </p:pic>
      <p:pic>
        <p:nvPicPr>
          <p:cNvPr id="11" name="Obrázok 10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13728116-5506-4091-9680-F404D0B77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44"/>
          <a:stretch/>
        </p:blipFill>
        <p:spPr>
          <a:xfrm>
            <a:off x="2798090" y="1002417"/>
            <a:ext cx="2109544" cy="5817041"/>
          </a:xfrm>
          <a:prstGeom prst="rect">
            <a:avLst/>
          </a:prstGeom>
        </p:spPr>
      </p:pic>
      <p:pic>
        <p:nvPicPr>
          <p:cNvPr id="4" name="Obrázok 3" descr="Obrázok, na ktorom je text, noviny, snímka obrazovky&#10;&#10;Automaticky generovaný popis">
            <a:extLst>
              <a:ext uri="{FF2B5EF4-FFF2-40B4-BE49-F238E27FC236}">
                <a16:creationId xmlns:a16="http://schemas.microsoft.com/office/drawing/2014/main" id="{09B154DC-36D1-4883-BEBA-1FBBDA9C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684" y="838200"/>
            <a:ext cx="4284592" cy="5976890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19F6C701-0353-4650-97F4-11F4830EB857}"/>
              </a:ext>
            </a:extLst>
          </p:cNvPr>
          <p:cNvSpPr txBox="1"/>
          <p:nvPr/>
        </p:nvSpPr>
        <p:spPr>
          <a:xfrm>
            <a:off x="10668000" y="5684582"/>
            <a:ext cx="1524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MY Trenčianske noviny</a:t>
            </a:r>
            <a:br>
              <a:rPr lang="sk-SK" sz="1100" b="1" dirty="0"/>
            </a:br>
            <a:r>
              <a:rPr lang="sk-SK" sz="1100" dirty="0"/>
              <a:t>Ľudí vydesil pohľad na fontány, volali policajtov</a:t>
            </a:r>
          </a:p>
        </p:txBody>
      </p:sp>
    </p:spTree>
    <p:extLst>
      <p:ext uri="{BB962C8B-B14F-4D97-AF65-F5344CB8AC3E}">
        <p14:creationId xmlns:p14="http://schemas.microsoft.com/office/powerpoint/2010/main" val="3536979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cs-CZ" sz="2400" dirty="0"/>
              <a:t>PAID PR - FACEBOOK STATUS</a:t>
            </a:r>
          </a:p>
        </p:txBody>
      </p:sp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6DB042EC-5A94-42DD-B633-FA169EEE8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37" t="12571" r="28733" b="15491"/>
          <a:stretch/>
        </p:blipFill>
        <p:spPr>
          <a:xfrm>
            <a:off x="924634" y="1181666"/>
            <a:ext cx="5063855" cy="5242994"/>
          </a:xfrm>
          <a:prstGeom prst="rect">
            <a:avLst/>
          </a:prstGeom>
        </p:spPr>
      </p:pic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BFE7F618-3392-4D4B-AC21-1ACDE572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43544"/>
            <a:ext cx="3648075" cy="4338241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92110E3C-1BAF-40FE-A8B4-DDACDD81513F}"/>
              </a:ext>
            </a:extLst>
          </p:cNvPr>
          <p:cNvSpPr txBox="1"/>
          <p:nvPr/>
        </p:nvSpPr>
        <p:spPr>
          <a:xfrm>
            <a:off x="6203511" y="963035"/>
            <a:ext cx="300049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endParaRPr lang="sk-SK" sz="1400" b="1" dirty="0"/>
          </a:p>
          <a:p>
            <a:pPr marL="171450" indent="-171450">
              <a:buFontTx/>
              <a:buChar char="-"/>
            </a:pPr>
            <a:r>
              <a:rPr lang="sk-SK" sz="1200" b="1" dirty="0"/>
              <a:t>Facebook MY Trenčín</a:t>
            </a:r>
          </a:p>
          <a:p>
            <a:pPr marL="171450" indent="-171450">
              <a:buFontTx/>
              <a:buChar char="-"/>
            </a:pPr>
            <a:r>
              <a:rPr lang="sk-SK" sz="1200" dirty="0"/>
              <a:t>Celkový dosah: 14 727</a:t>
            </a:r>
          </a:p>
          <a:p>
            <a:pPr marL="171450" indent="-171450">
              <a:buFontTx/>
              <a:buChar char="-"/>
            </a:pPr>
            <a:r>
              <a:rPr lang="sk-SK" sz="1200" dirty="0"/>
              <a:t>Interakcia: 2 201</a:t>
            </a:r>
          </a:p>
          <a:p>
            <a:pPr marL="171450" indent="-171450">
              <a:buFontTx/>
              <a:buChar char="-"/>
            </a:pPr>
            <a:endParaRPr lang="sk-SK" sz="1100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B401CFF-989B-482D-A462-E96BA7AAE04C}"/>
              </a:ext>
            </a:extLst>
          </p:cNvPr>
          <p:cNvSpPr txBox="1"/>
          <p:nvPr/>
        </p:nvSpPr>
        <p:spPr>
          <a:xfrm>
            <a:off x="9639300" y="5822323"/>
            <a:ext cx="20478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Komentáre s najväčším zásahom publika</a:t>
            </a:r>
            <a:endParaRPr lang="sk-SK" sz="1400" b="1" dirty="0"/>
          </a:p>
        </p:txBody>
      </p:sp>
    </p:spTree>
    <p:extLst>
      <p:ext uri="{BB962C8B-B14F-4D97-AF65-F5344CB8AC3E}">
        <p14:creationId xmlns:p14="http://schemas.microsoft.com/office/powerpoint/2010/main" val="75368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PAID PR - ANALYTICKÉ ÚDAJE</a:t>
            </a:r>
            <a:endParaRPr lang="cs-CZ" sz="2400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D577B79-3E55-41BE-B796-600CC21D3006}"/>
              </a:ext>
            </a:extLst>
          </p:cNvPr>
          <p:cNvSpPr txBox="1"/>
          <p:nvPr/>
        </p:nvSpPr>
        <p:spPr>
          <a:xfrm>
            <a:off x="849145" y="1095042"/>
            <a:ext cx="22083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b="1" dirty="0"/>
              <a:t> Tlačovésprávy.sme.sk</a:t>
            </a:r>
            <a:endParaRPr lang="sk-SK" sz="1400" dirty="0"/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71824472-7707-450C-8E98-DA7D314E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13" y="1964569"/>
            <a:ext cx="10227585" cy="1897026"/>
          </a:xfrm>
          <a:prstGeom prst="rect">
            <a:avLst/>
          </a:prstGeom>
        </p:spPr>
      </p:pic>
      <p:pic>
        <p:nvPicPr>
          <p:cNvPr id="24" name="Obrázok 23" descr="Obrázok, na ktorom je stôl&#10;&#10;Automaticky generovaný popis">
            <a:extLst>
              <a:ext uri="{FF2B5EF4-FFF2-40B4-BE49-F238E27FC236}">
                <a16:creationId xmlns:a16="http://schemas.microsoft.com/office/drawing/2014/main" id="{6B86EF0E-53BF-4877-9E4E-B2209A5A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13" y="3894061"/>
            <a:ext cx="2125980" cy="96012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D85A1A3-CE2E-4DFE-B481-DC15A333DB78}"/>
              </a:ext>
            </a:extLst>
          </p:cNvPr>
          <p:cNvSpPr txBox="1"/>
          <p:nvPr/>
        </p:nvSpPr>
        <p:spPr>
          <a:xfrm>
            <a:off x="924635" y="1506817"/>
            <a:ext cx="5380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1200" dirty="0"/>
              <a:t>celkový počet zobrazenia stránky od 08.11.-10.11.2021 je 7 139 kliknutí</a:t>
            </a:r>
          </a:p>
          <a:p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3772422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MEDIÁLNY VÝSTUP</a:t>
            </a:r>
            <a:endParaRPr lang="cs-CZ" sz="2400" dirty="0"/>
          </a:p>
        </p:txBody>
      </p:sp>
      <p:pic>
        <p:nvPicPr>
          <p:cNvPr id="13" name="Obrázok 12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F27DF10D-7724-4EB4-8960-FE4B1B002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28" r="1" b="48711"/>
          <a:stretch/>
        </p:blipFill>
        <p:spPr>
          <a:xfrm>
            <a:off x="831390" y="929102"/>
            <a:ext cx="2109544" cy="5817041"/>
          </a:xfrm>
          <a:prstGeom prst="rect">
            <a:avLst/>
          </a:prstGeom>
        </p:spPr>
      </p:pic>
      <p:pic>
        <p:nvPicPr>
          <p:cNvPr id="15" name="Obrázok 14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7A23D43C-DEC6-4EC5-9FFC-CC4221BF9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28"/>
          <a:stretch/>
        </p:blipFill>
        <p:spPr>
          <a:xfrm>
            <a:off x="3034179" y="1005971"/>
            <a:ext cx="2185776" cy="5725244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4D577B79-3E55-41BE-B796-600CC21D3006}"/>
              </a:ext>
            </a:extLst>
          </p:cNvPr>
          <p:cNvSpPr txBox="1"/>
          <p:nvPr/>
        </p:nvSpPr>
        <p:spPr>
          <a:xfrm>
            <a:off x="5219955" y="6038717"/>
            <a:ext cx="1804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Tlačovésprávy.sme.sk</a:t>
            </a:r>
            <a:br>
              <a:rPr lang="sk-SK" sz="1200" b="1" dirty="0"/>
            </a:br>
            <a:r>
              <a:rPr lang="sk-SK" sz="1200" dirty="0"/>
              <a:t>Ľudí vydesil pohľad na fontány, volali policajtov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FBB7045-2E12-4030-A4E8-FC8CCDADA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16" t="37175" r="14432" b="10332"/>
          <a:stretch/>
        </p:blipFill>
        <p:spPr>
          <a:xfrm>
            <a:off x="5313200" y="740767"/>
            <a:ext cx="4265892" cy="348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06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INFLUENCERSKÁ SPOLUPRÁCA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3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sk-SK" sz="2400" dirty="0"/>
              <a:t>MILANBEZMAPY POST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67B91D1-EB52-4143-BE86-CFB17FFD8485}"/>
              </a:ext>
            </a:extLst>
          </p:cNvPr>
          <p:cNvSpPr txBox="1"/>
          <p:nvPr/>
        </p:nvSpPr>
        <p:spPr>
          <a:xfrm>
            <a:off x="400050" y="628548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ŠTATISTIKY K POSTU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BA7E3B3-A3EE-4815-89C6-4C829B174E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03"/>
          <a:stretch/>
        </p:blipFill>
        <p:spPr>
          <a:xfrm>
            <a:off x="515060" y="1010094"/>
            <a:ext cx="6238165" cy="5275386"/>
          </a:xfrm>
          <a:prstGeom prst="rect">
            <a:avLst/>
          </a:prstGeom>
        </p:spPr>
      </p:pic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5B563955-0317-434A-89D2-9937DBA29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833" y="349817"/>
            <a:ext cx="2229298" cy="2407642"/>
          </a:xfrm>
          <a:prstGeom prst="rect">
            <a:avLst/>
          </a:prstGeom>
        </p:spPr>
      </p:pic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99AD4928-3530-4109-B9DF-1CD2016203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626"/>
          <a:stretch/>
        </p:blipFill>
        <p:spPr>
          <a:xfrm>
            <a:off x="7444833" y="2912391"/>
            <a:ext cx="2229297" cy="538678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857E9FCC-8600-4815-9ECB-B1CAAD2A8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771" y="3606001"/>
            <a:ext cx="2229299" cy="1698250"/>
          </a:xfrm>
          <a:prstGeom prst="rect">
            <a:avLst/>
          </a:prstGeom>
        </p:spPr>
      </p:pic>
      <p:pic>
        <p:nvPicPr>
          <p:cNvPr id="12" name="Obrázok 11" descr="Obrázok, na ktorom je text&#10;&#10;Automaticky generovaný popis">
            <a:extLst>
              <a:ext uri="{FF2B5EF4-FFF2-40B4-BE49-F238E27FC236}">
                <a16:creationId xmlns:a16="http://schemas.microsoft.com/office/drawing/2014/main" id="{8A96209C-6F5B-4674-9406-BF52FEC738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2078"/>
          <a:stretch/>
        </p:blipFill>
        <p:spPr>
          <a:xfrm>
            <a:off x="7436771" y="5355081"/>
            <a:ext cx="2229296" cy="614485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BA849A02-D254-443C-BC5B-958ACF21317E}"/>
              </a:ext>
            </a:extLst>
          </p:cNvPr>
          <p:cNvSpPr txBox="1"/>
          <p:nvPr/>
        </p:nvSpPr>
        <p:spPr>
          <a:xfrm>
            <a:off x="7479032" y="626711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UKÁŽKY KOMENTÁROV K POSTU</a:t>
            </a:r>
          </a:p>
        </p:txBody>
      </p:sp>
    </p:spTree>
    <p:extLst>
      <p:ext uri="{BB962C8B-B14F-4D97-AF65-F5344CB8AC3E}">
        <p14:creationId xmlns:p14="http://schemas.microsoft.com/office/powerpoint/2010/main" val="3233470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MEDIÁLNE VÝSTUPY</a:t>
            </a:r>
          </a:p>
        </p:txBody>
      </p:sp>
    </p:spTree>
    <p:extLst>
      <p:ext uri="{BB962C8B-B14F-4D97-AF65-F5344CB8AC3E}">
        <p14:creationId xmlns:p14="http://schemas.microsoft.com/office/powerpoint/2010/main" val="376797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sk-SK" sz="2400" dirty="0"/>
              <a:t>MILANBEZMAPY STORIES</a:t>
            </a:r>
          </a:p>
        </p:txBody>
      </p:sp>
      <p:pic>
        <p:nvPicPr>
          <p:cNvPr id="4" name="Obrázok 3" descr="Obrázok, na ktorom je text, elektronika, snímka obrazovky&#10;&#10;Automaticky generovaný popis">
            <a:extLst>
              <a:ext uri="{FF2B5EF4-FFF2-40B4-BE49-F238E27FC236}">
                <a16:creationId xmlns:a16="http://schemas.microsoft.com/office/drawing/2014/main" id="{7D70222B-DC41-4350-9BC6-27CEFACCD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36" y="1138521"/>
            <a:ext cx="2884149" cy="5291301"/>
          </a:xfrm>
          <a:prstGeom prst="rect">
            <a:avLst/>
          </a:prstGeom>
        </p:spPr>
      </p:pic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8EB874C1-1CAF-4B3A-8BD4-01BE7C3AC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076" y="1138519"/>
            <a:ext cx="2884149" cy="5291303"/>
          </a:xfrm>
          <a:prstGeom prst="rect">
            <a:avLst/>
          </a:prstGeom>
        </p:spPr>
      </p:pic>
      <p:pic>
        <p:nvPicPr>
          <p:cNvPr id="10" name="Obrázok 9" descr="Obrázok, na ktorom je text&#10;&#10;Automaticky generovaný popis">
            <a:extLst>
              <a:ext uri="{FF2B5EF4-FFF2-40B4-BE49-F238E27FC236}">
                <a16:creationId xmlns:a16="http://schemas.microsoft.com/office/drawing/2014/main" id="{D717B95E-7798-4664-8A33-B6577023F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116" y="1138519"/>
            <a:ext cx="2884149" cy="52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30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sk-SK" sz="2400" dirty="0"/>
              <a:t>MILANBEZMAPY STORIES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DCEC23E-9D5E-413C-BB8A-39477AFFDDB0}"/>
              </a:ext>
            </a:extLst>
          </p:cNvPr>
          <p:cNvSpPr txBox="1"/>
          <p:nvPr/>
        </p:nvSpPr>
        <p:spPr>
          <a:xfrm>
            <a:off x="648116" y="5542063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ŠTATISTICKÉ ÚDAJE K STORIES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EB6924B-A657-4AEA-A814-81881119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819274"/>
            <a:ext cx="9929167" cy="369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8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2272984-88B5-464C-B48B-57695CAC13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840" y="27568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PREHĽAD VÝSTUPOV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8099D47-6EBD-4D3A-82FD-1A5AC81B3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50" y="833387"/>
            <a:ext cx="9198833" cy="567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772157" y="5070696"/>
            <a:ext cx="2293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TV Markíza</a:t>
            </a:r>
            <a:br>
              <a:rPr lang="sk-SK" sz="1200" b="1" dirty="0"/>
            </a:br>
            <a:r>
              <a:rPr lang="sk-SK" sz="1200" dirty="0"/>
              <a:t>Fontány plné odpadu</a:t>
            </a:r>
          </a:p>
        </p:txBody>
      </p:sp>
      <p:pic>
        <p:nvPicPr>
          <p:cNvPr id="6" name="Obrázok 5" descr="Obrázok, na ktorom je osoba, vonkajšie&#10;&#10;Automaticky generovaný popis">
            <a:extLst>
              <a:ext uri="{FF2B5EF4-FFF2-40B4-BE49-F238E27FC236}">
                <a16:creationId xmlns:a16="http://schemas.microsoft.com/office/drawing/2014/main" id="{19E27481-EF50-438E-B591-37EF8373F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300" y="676275"/>
            <a:ext cx="4752974" cy="2752725"/>
          </a:xfrm>
          <a:prstGeom prst="rect">
            <a:avLst/>
          </a:prstGeom>
        </p:spPr>
      </p:pic>
      <p:pic>
        <p:nvPicPr>
          <p:cNvPr id="16" name="Obrázok 15" descr="Obrázok, na ktorom je text, strom, vonkajšie, hudba&#10;&#10;Automaticky generovaný popis">
            <a:extLst>
              <a:ext uri="{FF2B5EF4-FFF2-40B4-BE49-F238E27FC236}">
                <a16:creationId xmlns:a16="http://schemas.microsoft.com/office/drawing/2014/main" id="{747EEE45-C833-4750-B895-CFDC1C166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47"/>
          <a:stretch/>
        </p:blipFill>
        <p:spPr>
          <a:xfrm>
            <a:off x="6210300" y="3589558"/>
            <a:ext cx="4752974" cy="2962276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60DC798B-661C-4DB9-9B8F-6255EB40B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4"/>
          <a:stretch/>
        </p:blipFill>
        <p:spPr>
          <a:xfrm>
            <a:off x="772157" y="1731915"/>
            <a:ext cx="5323843" cy="320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6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066" y="620288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709447" y="5428287"/>
            <a:ext cx="2293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TV JOJ</a:t>
            </a:r>
          </a:p>
          <a:p>
            <a:r>
              <a:rPr lang="sk-SK" sz="1200" dirty="0"/>
              <a:t>Lov na plávajúce plasty</a:t>
            </a:r>
          </a:p>
        </p:txBody>
      </p:sp>
      <p:pic>
        <p:nvPicPr>
          <p:cNvPr id="4" name="Obrázok 3" descr="Obrázok, na ktorom je text, vnútri&#10;&#10;Automaticky generovaný popis">
            <a:extLst>
              <a:ext uri="{FF2B5EF4-FFF2-40B4-BE49-F238E27FC236}">
                <a16:creationId xmlns:a16="http://schemas.microsoft.com/office/drawing/2014/main" id="{26B1188B-FE43-428C-83DE-03660A0DAD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9" t="1250" r="5546"/>
          <a:stretch/>
        </p:blipFill>
        <p:spPr>
          <a:xfrm>
            <a:off x="768066" y="2040809"/>
            <a:ext cx="5327934" cy="3267074"/>
          </a:xfrm>
          <a:prstGeom prst="rect">
            <a:avLst/>
          </a:prstGeom>
        </p:spPr>
      </p:pic>
      <p:pic>
        <p:nvPicPr>
          <p:cNvPr id="7" name="Obrázok 6" descr="Obrázok, na ktorom je text, osoba, vonkajšie, muž&#10;&#10;Automaticky generovaný popis">
            <a:extLst>
              <a:ext uri="{FF2B5EF4-FFF2-40B4-BE49-F238E27FC236}">
                <a16:creationId xmlns:a16="http://schemas.microsoft.com/office/drawing/2014/main" id="{5D3DF793-A7BA-49D7-B864-87CD51DED9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" t="1945" r="4921"/>
          <a:stretch/>
        </p:blipFill>
        <p:spPr>
          <a:xfrm>
            <a:off x="6217193" y="702823"/>
            <a:ext cx="4777456" cy="2888988"/>
          </a:xfrm>
          <a:prstGeom prst="rect">
            <a:avLst/>
          </a:prstGeom>
        </p:spPr>
      </p:pic>
      <p:pic>
        <p:nvPicPr>
          <p:cNvPr id="14" name="Obrázok 13" descr="Obrázok, na ktorom je text, osoba, muž, vonkajšie&#10;&#10;Automaticky generovaný popis">
            <a:extLst>
              <a:ext uri="{FF2B5EF4-FFF2-40B4-BE49-F238E27FC236}">
                <a16:creationId xmlns:a16="http://schemas.microsoft.com/office/drawing/2014/main" id="{E62269FB-CC4A-4409-A324-A1EE4E864F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3" r="4133"/>
          <a:stretch/>
        </p:blipFill>
        <p:spPr>
          <a:xfrm>
            <a:off x="6217193" y="3674346"/>
            <a:ext cx="4787332" cy="289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8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55619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924635" y="5274774"/>
            <a:ext cx="2293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TV TA3</a:t>
            </a:r>
          </a:p>
          <a:p>
            <a:r>
              <a:rPr lang="sk-SK" sz="1200" dirty="0"/>
              <a:t>Za rok vylovili z riek 1200 ton odpadu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E97F5A6-F589-40D2-AE42-E56CF59FA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" t="2920" r="3535"/>
          <a:stretch/>
        </p:blipFill>
        <p:spPr>
          <a:xfrm>
            <a:off x="1032110" y="2164212"/>
            <a:ext cx="5063890" cy="297050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5CA3694-EA4A-4748-A6C8-12774ADF2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9" r="2685"/>
          <a:stretch/>
        </p:blipFill>
        <p:spPr>
          <a:xfrm>
            <a:off x="6203476" y="541953"/>
            <a:ext cx="4848937" cy="2964354"/>
          </a:xfrm>
          <a:prstGeom prst="rect">
            <a:avLst/>
          </a:prstGeom>
        </p:spPr>
      </p:pic>
      <p:pic>
        <p:nvPicPr>
          <p:cNvPr id="9" name="Obrázok 8" descr="Obrázok, na ktorom je text, osoba, vonkajšie, muž&#10;&#10;Automaticky generovaný popis">
            <a:extLst>
              <a:ext uri="{FF2B5EF4-FFF2-40B4-BE49-F238E27FC236}">
                <a16:creationId xmlns:a16="http://schemas.microsoft.com/office/drawing/2014/main" id="{B88FC246-B5D7-4056-93C6-20148D251F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7" t="2319" r="3355"/>
          <a:stretch/>
        </p:blipFill>
        <p:spPr>
          <a:xfrm>
            <a:off x="6203476" y="3649467"/>
            <a:ext cx="4848938" cy="295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3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843645" y="5073892"/>
            <a:ext cx="2293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TV Ružinov</a:t>
            </a:r>
          </a:p>
          <a:p>
            <a:r>
              <a:rPr lang="sk-SK" sz="1200" dirty="0"/>
              <a:t>Nenechajme to plávať</a:t>
            </a:r>
          </a:p>
        </p:txBody>
      </p:sp>
      <p:pic>
        <p:nvPicPr>
          <p:cNvPr id="5" name="Obrázok 4" descr="Obrázok, na ktorom je strom, vonkajšie&#10;&#10;Automaticky generovaný popis">
            <a:extLst>
              <a:ext uri="{FF2B5EF4-FFF2-40B4-BE49-F238E27FC236}">
                <a16:creationId xmlns:a16="http://schemas.microsoft.com/office/drawing/2014/main" id="{7D0B6CED-478E-4D96-8F13-4C0AC38F7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1" t="1277" r="5082" b="5422"/>
          <a:stretch/>
        </p:blipFill>
        <p:spPr>
          <a:xfrm>
            <a:off x="905681" y="1555091"/>
            <a:ext cx="5116563" cy="3443233"/>
          </a:xfrm>
          <a:prstGeom prst="rect">
            <a:avLst/>
          </a:prstGeom>
        </p:spPr>
      </p:pic>
      <p:pic>
        <p:nvPicPr>
          <p:cNvPr id="13" name="Obrázok 12" descr="Obrázok, na ktorom je text, osoba, vonkajšie&#10;&#10;Automaticky generovaný popis">
            <a:extLst>
              <a:ext uri="{FF2B5EF4-FFF2-40B4-BE49-F238E27FC236}">
                <a16:creationId xmlns:a16="http://schemas.microsoft.com/office/drawing/2014/main" id="{E5C36920-DF1E-4856-8331-B0DCA2150F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9" r="8824"/>
          <a:stretch/>
        </p:blipFill>
        <p:spPr>
          <a:xfrm>
            <a:off x="6169757" y="3721183"/>
            <a:ext cx="4819740" cy="3013196"/>
          </a:xfrm>
          <a:prstGeom prst="rect">
            <a:avLst/>
          </a:prstGeom>
        </p:spPr>
      </p:pic>
      <p:pic>
        <p:nvPicPr>
          <p:cNvPr id="17" name="Obrázok 16" descr="Obrázok, na ktorom je text, plastický, čerstvé, predaj&#10;&#10;Automaticky generovaný popis">
            <a:extLst>
              <a:ext uri="{FF2B5EF4-FFF2-40B4-BE49-F238E27FC236}">
                <a16:creationId xmlns:a16="http://schemas.microsoft.com/office/drawing/2014/main" id="{BEE89ED6-8D92-48C1-8F99-58E049D4D4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6" t="2445" r="8542" b="6983"/>
          <a:stretch/>
        </p:blipFill>
        <p:spPr>
          <a:xfrm>
            <a:off x="6169757" y="566690"/>
            <a:ext cx="4819740" cy="30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1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7F529BFB-CC01-4954-9ACA-571736E64A6F}"/>
              </a:ext>
            </a:extLst>
          </p:cNvPr>
          <p:cNvSpPr txBox="1"/>
          <p:nvPr/>
        </p:nvSpPr>
        <p:spPr>
          <a:xfrm>
            <a:off x="5003393" y="4975149"/>
            <a:ext cx="121900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Startitup.sk</a:t>
            </a:r>
            <a:br>
              <a:rPr lang="sk-SK" sz="1100" b="1" dirty="0"/>
            </a:br>
            <a:r>
              <a:rPr lang="sk-SK" sz="1100" dirty="0"/>
              <a:t>Experiment Lidla úspešne odučil Slovákov od zlozvyku. Teraz všetkých prekvapil, fontány naplnili plastami z riek.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B540831-4797-44C1-8940-703530C75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512" b="52545"/>
          <a:stretch/>
        </p:blipFill>
        <p:spPr>
          <a:xfrm>
            <a:off x="462117" y="1179871"/>
            <a:ext cx="2517058" cy="547266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5CF28CC-B0BB-4E48-89F3-7D7FA33EA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98" r="30253"/>
          <a:stretch/>
        </p:blipFill>
        <p:spPr>
          <a:xfrm>
            <a:off x="2979175" y="1179870"/>
            <a:ext cx="2119374" cy="5472662"/>
          </a:xfrm>
          <a:prstGeom prst="rect">
            <a:avLst/>
          </a:prstGeom>
        </p:spPr>
      </p:pic>
      <p:pic>
        <p:nvPicPr>
          <p:cNvPr id="11" name="Obrázok 10" descr="Obrázok, na ktorom je text, rôzne&#10;&#10;Automaticky generovaný popis">
            <a:extLst>
              <a:ext uri="{FF2B5EF4-FFF2-40B4-BE49-F238E27FC236}">
                <a16:creationId xmlns:a16="http://schemas.microsoft.com/office/drawing/2014/main" id="{C6A1694C-489F-47F1-8B18-EFF9885AC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515"/>
          <a:stretch/>
        </p:blipFill>
        <p:spPr>
          <a:xfrm>
            <a:off x="6353350" y="1179873"/>
            <a:ext cx="2652672" cy="5472661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249C1DB5-927C-4CFE-98F0-2D6FA1A6A967}"/>
              </a:ext>
            </a:extLst>
          </p:cNvPr>
          <p:cNvSpPr txBox="1"/>
          <p:nvPr/>
        </p:nvSpPr>
        <p:spPr>
          <a:xfrm>
            <a:off x="9006022" y="5851497"/>
            <a:ext cx="1985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Expres.sk</a:t>
            </a:r>
            <a:br>
              <a:rPr lang="sk-SK" sz="1100" b="1" dirty="0"/>
            </a:br>
            <a:r>
              <a:rPr lang="sk-SK" sz="1100" dirty="0"/>
              <a:t>Slovenské fontány plné plastu. Toto všetko mohlo skončiť v našich riekach!</a:t>
            </a:r>
          </a:p>
        </p:txBody>
      </p:sp>
    </p:spTree>
    <p:extLst>
      <p:ext uri="{BB962C8B-B14F-4D97-AF65-F5344CB8AC3E}">
        <p14:creationId xmlns:p14="http://schemas.microsoft.com/office/powerpoint/2010/main" val="1583359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pic>
        <p:nvPicPr>
          <p:cNvPr id="4" name="Obrázok 3" descr="Obrázok, na ktorom je text, noviny, snímka obrazovky&#10;&#10;Automaticky generovaný popis">
            <a:extLst>
              <a:ext uri="{FF2B5EF4-FFF2-40B4-BE49-F238E27FC236}">
                <a16:creationId xmlns:a16="http://schemas.microsoft.com/office/drawing/2014/main" id="{DBC73B97-4763-4C15-9AFF-D9F2CB1D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60" y="1010094"/>
            <a:ext cx="4228952" cy="5847906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67EFA2C-15F4-4428-913E-811CCF1902DB}"/>
              </a:ext>
            </a:extLst>
          </p:cNvPr>
          <p:cNvSpPr txBox="1"/>
          <p:nvPr/>
        </p:nvSpPr>
        <p:spPr>
          <a:xfrm>
            <a:off x="4783313" y="5636169"/>
            <a:ext cx="138888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Plus 1 deň</a:t>
            </a:r>
            <a:br>
              <a:rPr lang="sk-SK" sz="1100" b="1" dirty="0"/>
            </a:br>
            <a:r>
              <a:rPr lang="sk-SK" sz="1100" dirty="0"/>
              <a:t>Odpad vo fontánach chce pomôcť riekam a potokom</a:t>
            </a: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E5B6117D-EA00-459F-89F5-74F621D717AA}"/>
              </a:ext>
            </a:extLst>
          </p:cNvPr>
          <p:cNvSpPr txBox="1"/>
          <p:nvPr/>
        </p:nvSpPr>
        <p:spPr>
          <a:xfrm>
            <a:off x="10042184" y="5029262"/>
            <a:ext cx="155844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Noviny.sk</a:t>
            </a:r>
            <a:br>
              <a:rPr lang="sk-SK" sz="1100" b="1" dirty="0"/>
            </a:br>
            <a:r>
              <a:rPr lang="sk-SK" sz="1100" dirty="0"/>
              <a:t>Vyzbierali už 1200 ton odpadu zo slovenských riek. Vystavili ho v známych fontánach, kde paradoxne ľudom vadí viac, ako v prírode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AA4B6B6-810D-4015-B3EE-BCBDAE06F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58"/>
          <a:stretch/>
        </p:blipFill>
        <p:spPr>
          <a:xfrm>
            <a:off x="6207911" y="1010094"/>
            <a:ext cx="3732137" cy="556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0649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361</Words>
  <Application>Microsoft Office PowerPoint</Application>
  <PresentationFormat>Širokouhlá</PresentationFormat>
  <Paragraphs>55</Paragraphs>
  <Slides>21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Michaela Katonová Vargová</dc:creator>
  <cp:lastModifiedBy>Michaela Katonová Vargová</cp:lastModifiedBy>
  <cp:revision>1</cp:revision>
  <dcterms:created xsi:type="dcterms:W3CDTF">2022-02-03T10:17:55Z</dcterms:created>
  <dcterms:modified xsi:type="dcterms:W3CDTF">2022-02-03T10:29:34Z</dcterms:modified>
</cp:coreProperties>
</file>