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85" r:id="rId3"/>
    <p:sldId id="387" r:id="rId4"/>
    <p:sldId id="386" r:id="rId5"/>
    <p:sldId id="388" r:id="rId6"/>
    <p:sldId id="555" r:id="rId7"/>
    <p:sldId id="551" r:id="rId8"/>
    <p:sldId id="5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x="12192000" cy="6858000"/>
  <p:notesSz cx="6858000" cy="9144000"/>
  <p:embeddedFontLst>
    <p:embeddedFont>
      <p:font typeface="Abel" panose="02000506030000020004" pitchFamily="2" charset="0"/>
      <p:regular r:id="rId28"/>
    </p:embeddedFon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26">
          <p15:clr>
            <a:srgbClr val="A4A3A4"/>
          </p15:clr>
        </p15:guide>
        <p15:guide id="2" pos="72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UNt7N6Lv+4oioovtDil0gu+ae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16" y="84"/>
      </p:cViewPr>
      <p:guideLst>
        <p:guide orient="horz" pos="1026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" name="Google Shape;8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" name="Google Shape;6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3535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0e1fd172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g20e1fd172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0e1fd1721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20e1fd1721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0e1fd1721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g20e1fd1721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0e1fd1721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20e1fd1721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0e1fd1721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g20e1fd1721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6751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5184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3912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3457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5949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5949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" name="Google Shape;5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3"/>
          <p:cNvSpPr txBox="1">
            <a:spLocks noGrp="1"/>
          </p:cNvSpPr>
          <p:nvPr>
            <p:ph type="body" idx="1"/>
          </p:nvPr>
        </p:nvSpPr>
        <p:spPr>
          <a:xfrm>
            <a:off x="623888" y="1628775"/>
            <a:ext cx="10944225" cy="481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dt" idx="10"/>
          </p:nvPr>
        </p:nvSpPr>
        <p:spPr>
          <a:xfrm>
            <a:off x="636587" y="6581775"/>
            <a:ext cx="904081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ftr" idx="11"/>
          </p:nvPr>
        </p:nvSpPr>
        <p:spPr>
          <a:xfrm>
            <a:off x="1590675" y="6581775"/>
            <a:ext cx="9144000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sldNum" idx="12"/>
          </p:nvPr>
        </p:nvSpPr>
        <p:spPr>
          <a:xfrm>
            <a:off x="10934699" y="6581775"/>
            <a:ext cx="620711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title"/>
          </p:nvPr>
        </p:nvSpPr>
        <p:spPr>
          <a:xfrm>
            <a:off x="569126" y="558778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>
  <p:cSld name="Dva obsah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5"/>
          <p:cNvSpPr txBox="1">
            <a:spLocks noGrp="1"/>
          </p:cNvSpPr>
          <p:nvPr>
            <p:ph type="body" idx="1"/>
          </p:nvPr>
        </p:nvSpPr>
        <p:spPr>
          <a:xfrm>
            <a:off x="636588" y="1638300"/>
            <a:ext cx="5392154" cy="453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5"/>
          <p:cNvSpPr txBox="1">
            <a:spLocks noGrp="1"/>
          </p:cNvSpPr>
          <p:nvPr>
            <p:ph type="body" idx="2"/>
          </p:nvPr>
        </p:nvSpPr>
        <p:spPr>
          <a:xfrm>
            <a:off x="6163256" y="1638300"/>
            <a:ext cx="5392154" cy="453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5"/>
          <p:cNvSpPr txBox="1">
            <a:spLocks noGrp="1"/>
          </p:cNvSpPr>
          <p:nvPr>
            <p:ph type="dt" idx="10"/>
          </p:nvPr>
        </p:nvSpPr>
        <p:spPr>
          <a:xfrm>
            <a:off x="636587" y="6581775"/>
            <a:ext cx="904081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5"/>
          <p:cNvSpPr txBox="1">
            <a:spLocks noGrp="1"/>
          </p:cNvSpPr>
          <p:nvPr>
            <p:ph type="ftr" idx="11"/>
          </p:nvPr>
        </p:nvSpPr>
        <p:spPr>
          <a:xfrm>
            <a:off x="1590675" y="6581775"/>
            <a:ext cx="9144000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5"/>
          <p:cNvSpPr txBox="1">
            <a:spLocks noGrp="1"/>
          </p:cNvSpPr>
          <p:nvPr>
            <p:ph type="sldNum" idx="12"/>
          </p:nvPr>
        </p:nvSpPr>
        <p:spPr>
          <a:xfrm>
            <a:off x="10934699" y="6581775"/>
            <a:ext cx="620711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6" name="Google Shape;36;p55"/>
          <p:cNvSpPr txBox="1">
            <a:spLocks noGrp="1"/>
          </p:cNvSpPr>
          <p:nvPr>
            <p:ph type="title"/>
          </p:nvPr>
        </p:nvSpPr>
        <p:spPr>
          <a:xfrm>
            <a:off x="569126" y="558778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0"/>
          <p:cNvSpPr txBox="1">
            <a:spLocks noGrp="1"/>
          </p:cNvSpPr>
          <p:nvPr>
            <p:ph type="dt" idx="10"/>
          </p:nvPr>
        </p:nvSpPr>
        <p:spPr>
          <a:xfrm>
            <a:off x="636587" y="6581775"/>
            <a:ext cx="904081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0"/>
          <p:cNvSpPr txBox="1">
            <a:spLocks noGrp="1"/>
          </p:cNvSpPr>
          <p:nvPr>
            <p:ph type="ftr" idx="11"/>
          </p:nvPr>
        </p:nvSpPr>
        <p:spPr>
          <a:xfrm>
            <a:off x="1590675" y="6581775"/>
            <a:ext cx="9144000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0"/>
          <p:cNvSpPr txBox="1">
            <a:spLocks noGrp="1"/>
          </p:cNvSpPr>
          <p:nvPr>
            <p:ph type="sldNum" idx="12"/>
          </p:nvPr>
        </p:nvSpPr>
        <p:spPr>
          <a:xfrm>
            <a:off x="10934699" y="6581775"/>
            <a:ext cx="620711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1" name="Google Shape;41;p60"/>
          <p:cNvSpPr txBox="1">
            <a:spLocks noGrp="1"/>
          </p:cNvSpPr>
          <p:nvPr>
            <p:ph type="title"/>
          </p:nvPr>
        </p:nvSpPr>
        <p:spPr>
          <a:xfrm>
            <a:off x="569126" y="558778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/ tmavý">
  <p:cSld name="Úvodní snímek / tmavý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14238">
            <a:off x="9052919" y="3031911"/>
            <a:ext cx="2520314" cy="297026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622299" y="1828063"/>
            <a:ext cx="5965445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600"/>
              <a:buFont typeface="Abel"/>
              <a:buNone/>
              <a:defRPr sz="6600" b="1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623888" y="2929353"/>
            <a:ext cx="47685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6512" y="3882618"/>
            <a:ext cx="1466400" cy="156294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622300" y="5638782"/>
            <a:ext cx="54435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66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569126" y="558778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  <a:defRPr sz="5800" b="1" i="0" u="none" strike="noStrike" cap="none"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623888" y="1628775"/>
            <a:ext cx="10944225" cy="481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636587" y="6581775"/>
            <a:ext cx="904081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1590675" y="6581775"/>
            <a:ext cx="9144000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10934699" y="6581775"/>
            <a:ext cx="620711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5" name="Google Shape;15;p39"/>
          <p:cNvSpPr/>
          <p:nvPr/>
        </p:nvSpPr>
        <p:spPr>
          <a:xfrm>
            <a:off x="621901" y="1428750"/>
            <a:ext cx="10944000" cy="22225"/>
          </a:xfrm>
          <a:custGeom>
            <a:avLst/>
            <a:gdLst/>
            <a:ahLst/>
            <a:cxnLst/>
            <a:rect l="l" t="t" r="r" b="b"/>
            <a:pathLst>
              <a:path w="6876" h="14" extrusionOk="0">
                <a:moveTo>
                  <a:pt x="137" y="12"/>
                </a:moveTo>
                <a:cubicBezTo>
                  <a:pt x="157" y="12"/>
                  <a:pt x="220" y="12"/>
                  <a:pt x="237" y="12"/>
                </a:cubicBezTo>
                <a:cubicBezTo>
                  <a:pt x="359" y="10"/>
                  <a:pt x="359" y="10"/>
                  <a:pt x="359" y="10"/>
                </a:cubicBezTo>
                <a:cubicBezTo>
                  <a:pt x="382" y="9"/>
                  <a:pt x="449" y="11"/>
                  <a:pt x="478" y="10"/>
                </a:cubicBezTo>
                <a:cubicBezTo>
                  <a:pt x="504" y="10"/>
                  <a:pt x="683" y="10"/>
                  <a:pt x="703" y="11"/>
                </a:cubicBezTo>
                <a:cubicBezTo>
                  <a:pt x="721" y="11"/>
                  <a:pt x="777" y="10"/>
                  <a:pt x="801" y="10"/>
                </a:cubicBezTo>
                <a:cubicBezTo>
                  <a:pt x="804" y="10"/>
                  <a:pt x="804" y="10"/>
                  <a:pt x="804" y="10"/>
                </a:cubicBezTo>
                <a:cubicBezTo>
                  <a:pt x="813" y="10"/>
                  <a:pt x="822" y="10"/>
                  <a:pt x="830" y="10"/>
                </a:cubicBezTo>
                <a:cubicBezTo>
                  <a:pt x="841" y="10"/>
                  <a:pt x="851" y="10"/>
                  <a:pt x="861" y="10"/>
                </a:cubicBezTo>
                <a:cubicBezTo>
                  <a:pt x="875" y="10"/>
                  <a:pt x="888" y="10"/>
                  <a:pt x="902" y="10"/>
                </a:cubicBezTo>
                <a:cubicBezTo>
                  <a:pt x="919" y="10"/>
                  <a:pt x="937" y="10"/>
                  <a:pt x="954" y="10"/>
                </a:cubicBezTo>
                <a:cubicBezTo>
                  <a:pt x="977" y="10"/>
                  <a:pt x="999" y="10"/>
                  <a:pt x="1022" y="10"/>
                </a:cubicBezTo>
                <a:cubicBezTo>
                  <a:pt x="1050" y="10"/>
                  <a:pt x="1078" y="10"/>
                  <a:pt x="1106" y="10"/>
                </a:cubicBezTo>
                <a:cubicBezTo>
                  <a:pt x="1139" y="10"/>
                  <a:pt x="1173" y="10"/>
                  <a:pt x="1206" y="10"/>
                </a:cubicBezTo>
                <a:cubicBezTo>
                  <a:pt x="1245" y="10"/>
                  <a:pt x="1283" y="10"/>
                  <a:pt x="1322" y="10"/>
                </a:cubicBezTo>
                <a:cubicBezTo>
                  <a:pt x="1365" y="10"/>
                  <a:pt x="1408" y="10"/>
                  <a:pt x="1451" y="10"/>
                </a:cubicBezTo>
                <a:cubicBezTo>
                  <a:pt x="1499" y="10"/>
                  <a:pt x="1546" y="10"/>
                  <a:pt x="1593" y="10"/>
                </a:cubicBezTo>
                <a:cubicBezTo>
                  <a:pt x="1644" y="10"/>
                  <a:pt x="1691" y="9"/>
                  <a:pt x="1742" y="9"/>
                </a:cubicBezTo>
                <a:cubicBezTo>
                  <a:pt x="1795" y="9"/>
                  <a:pt x="1853" y="10"/>
                  <a:pt x="1906" y="10"/>
                </a:cubicBezTo>
                <a:cubicBezTo>
                  <a:pt x="1962" y="10"/>
                  <a:pt x="2018" y="10"/>
                  <a:pt x="2075" y="10"/>
                </a:cubicBezTo>
                <a:cubicBezTo>
                  <a:pt x="2133" y="10"/>
                  <a:pt x="2191" y="10"/>
                  <a:pt x="2250" y="10"/>
                </a:cubicBezTo>
                <a:cubicBezTo>
                  <a:pt x="2310" y="10"/>
                  <a:pt x="2370" y="10"/>
                  <a:pt x="2430" y="10"/>
                </a:cubicBezTo>
                <a:cubicBezTo>
                  <a:pt x="2493" y="10"/>
                  <a:pt x="2555" y="10"/>
                  <a:pt x="2617" y="10"/>
                </a:cubicBezTo>
                <a:cubicBezTo>
                  <a:pt x="2680" y="10"/>
                  <a:pt x="2743" y="14"/>
                  <a:pt x="2807" y="14"/>
                </a:cubicBezTo>
                <a:cubicBezTo>
                  <a:pt x="2872" y="14"/>
                  <a:pt x="2938" y="11"/>
                  <a:pt x="3003" y="11"/>
                </a:cubicBezTo>
                <a:cubicBezTo>
                  <a:pt x="3069" y="11"/>
                  <a:pt x="3136" y="11"/>
                  <a:pt x="3202" y="11"/>
                </a:cubicBezTo>
                <a:cubicBezTo>
                  <a:pt x="3269" y="11"/>
                  <a:pt x="3336" y="11"/>
                  <a:pt x="3402" y="11"/>
                </a:cubicBezTo>
                <a:cubicBezTo>
                  <a:pt x="3468" y="11"/>
                  <a:pt x="3533" y="11"/>
                  <a:pt x="3598" y="11"/>
                </a:cubicBezTo>
                <a:cubicBezTo>
                  <a:pt x="3615" y="11"/>
                  <a:pt x="3633" y="12"/>
                  <a:pt x="3650" y="12"/>
                </a:cubicBezTo>
                <a:cubicBezTo>
                  <a:pt x="3732" y="12"/>
                  <a:pt x="3814" y="11"/>
                  <a:pt x="3895" y="11"/>
                </a:cubicBezTo>
                <a:cubicBezTo>
                  <a:pt x="3977" y="11"/>
                  <a:pt x="4058" y="11"/>
                  <a:pt x="4139" y="11"/>
                </a:cubicBezTo>
                <a:cubicBezTo>
                  <a:pt x="4202" y="11"/>
                  <a:pt x="4265" y="11"/>
                  <a:pt x="4329" y="11"/>
                </a:cubicBezTo>
                <a:cubicBezTo>
                  <a:pt x="4391" y="11"/>
                  <a:pt x="4453" y="11"/>
                  <a:pt x="4515" y="11"/>
                </a:cubicBezTo>
                <a:cubicBezTo>
                  <a:pt x="4550" y="11"/>
                  <a:pt x="4585" y="11"/>
                  <a:pt x="4621" y="11"/>
                </a:cubicBezTo>
                <a:cubicBezTo>
                  <a:pt x="4702" y="11"/>
                  <a:pt x="4784" y="11"/>
                  <a:pt x="4865" y="11"/>
                </a:cubicBezTo>
                <a:cubicBezTo>
                  <a:pt x="4947" y="11"/>
                  <a:pt x="5029" y="11"/>
                  <a:pt x="5110" y="11"/>
                </a:cubicBezTo>
                <a:cubicBezTo>
                  <a:pt x="5192" y="11"/>
                  <a:pt x="5274" y="11"/>
                  <a:pt x="5355" y="11"/>
                </a:cubicBezTo>
                <a:cubicBezTo>
                  <a:pt x="5437" y="11"/>
                  <a:pt x="5519" y="11"/>
                  <a:pt x="5601" y="11"/>
                </a:cubicBezTo>
                <a:cubicBezTo>
                  <a:pt x="5682" y="11"/>
                  <a:pt x="5764" y="11"/>
                  <a:pt x="5846" y="11"/>
                </a:cubicBezTo>
                <a:cubicBezTo>
                  <a:pt x="5927" y="11"/>
                  <a:pt x="6008" y="11"/>
                  <a:pt x="6090" y="12"/>
                </a:cubicBezTo>
                <a:cubicBezTo>
                  <a:pt x="6172" y="12"/>
                  <a:pt x="6253" y="11"/>
                  <a:pt x="6335" y="11"/>
                </a:cubicBezTo>
                <a:cubicBezTo>
                  <a:pt x="6417" y="10"/>
                  <a:pt x="6499" y="11"/>
                  <a:pt x="6581" y="11"/>
                </a:cubicBezTo>
                <a:cubicBezTo>
                  <a:pt x="6662" y="11"/>
                  <a:pt x="6743" y="7"/>
                  <a:pt x="6824" y="9"/>
                </a:cubicBezTo>
                <a:cubicBezTo>
                  <a:pt x="6841" y="10"/>
                  <a:pt x="6860" y="13"/>
                  <a:pt x="6876" y="8"/>
                </a:cubicBezTo>
                <a:cubicBezTo>
                  <a:pt x="6838" y="0"/>
                  <a:pt x="6798" y="7"/>
                  <a:pt x="6760" y="7"/>
                </a:cubicBezTo>
                <a:cubicBezTo>
                  <a:pt x="6719" y="7"/>
                  <a:pt x="6678" y="7"/>
                  <a:pt x="6637" y="7"/>
                </a:cubicBezTo>
                <a:cubicBezTo>
                  <a:pt x="6555" y="7"/>
                  <a:pt x="6473" y="7"/>
                  <a:pt x="6391" y="8"/>
                </a:cubicBezTo>
                <a:cubicBezTo>
                  <a:pt x="6308" y="9"/>
                  <a:pt x="6226" y="7"/>
                  <a:pt x="6143" y="7"/>
                </a:cubicBezTo>
                <a:cubicBezTo>
                  <a:pt x="6062" y="8"/>
                  <a:pt x="5980" y="7"/>
                  <a:pt x="5898" y="7"/>
                </a:cubicBezTo>
                <a:cubicBezTo>
                  <a:pt x="5816" y="8"/>
                  <a:pt x="5734" y="9"/>
                  <a:pt x="5652" y="8"/>
                </a:cubicBezTo>
                <a:cubicBezTo>
                  <a:pt x="5570" y="7"/>
                  <a:pt x="5488" y="7"/>
                  <a:pt x="5406" y="7"/>
                </a:cubicBezTo>
                <a:cubicBezTo>
                  <a:pt x="5323" y="7"/>
                  <a:pt x="5257" y="6"/>
                  <a:pt x="5175" y="6"/>
                </a:cubicBezTo>
                <a:cubicBezTo>
                  <a:pt x="5092" y="6"/>
                  <a:pt x="4994" y="7"/>
                  <a:pt x="4912" y="7"/>
                </a:cubicBezTo>
                <a:cubicBezTo>
                  <a:pt x="4830" y="7"/>
                  <a:pt x="4748" y="7"/>
                  <a:pt x="4666" y="7"/>
                </a:cubicBezTo>
                <a:cubicBezTo>
                  <a:pt x="4584" y="7"/>
                  <a:pt x="4502" y="7"/>
                  <a:pt x="4420" y="7"/>
                </a:cubicBezTo>
                <a:cubicBezTo>
                  <a:pt x="4390" y="7"/>
                  <a:pt x="4360" y="7"/>
                  <a:pt x="4330" y="7"/>
                </a:cubicBezTo>
                <a:cubicBezTo>
                  <a:pt x="4317" y="7"/>
                  <a:pt x="4303" y="7"/>
                  <a:pt x="4290" y="7"/>
                </a:cubicBezTo>
                <a:cubicBezTo>
                  <a:pt x="4276" y="7"/>
                  <a:pt x="4263" y="7"/>
                  <a:pt x="4249" y="7"/>
                </a:cubicBezTo>
                <a:cubicBezTo>
                  <a:pt x="4236" y="7"/>
                  <a:pt x="4223" y="7"/>
                  <a:pt x="4209" y="7"/>
                </a:cubicBezTo>
                <a:cubicBezTo>
                  <a:pt x="4196" y="7"/>
                  <a:pt x="4182" y="7"/>
                  <a:pt x="4169" y="7"/>
                </a:cubicBezTo>
                <a:cubicBezTo>
                  <a:pt x="4155" y="7"/>
                  <a:pt x="4141" y="7"/>
                  <a:pt x="4128" y="7"/>
                </a:cubicBezTo>
                <a:cubicBezTo>
                  <a:pt x="4114" y="7"/>
                  <a:pt x="4101" y="7"/>
                  <a:pt x="4087" y="7"/>
                </a:cubicBezTo>
                <a:cubicBezTo>
                  <a:pt x="4074" y="7"/>
                  <a:pt x="4060" y="7"/>
                  <a:pt x="4047" y="7"/>
                </a:cubicBezTo>
                <a:cubicBezTo>
                  <a:pt x="4033" y="7"/>
                  <a:pt x="4020" y="7"/>
                  <a:pt x="4006" y="7"/>
                </a:cubicBezTo>
                <a:cubicBezTo>
                  <a:pt x="3992" y="7"/>
                  <a:pt x="3979" y="7"/>
                  <a:pt x="3965" y="7"/>
                </a:cubicBezTo>
                <a:cubicBezTo>
                  <a:pt x="3952" y="7"/>
                  <a:pt x="3938" y="7"/>
                  <a:pt x="3925" y="7"/>
                </a:cubicBezTo>
                <a:cubicBezTo>
                  <a:pt x="3911" y="7"/>
                  <a:pt x="3897" y="7"/>
                  <a:pt x="3884" y="7"/>
                </a:cubicBezTo>
                <a:cubicBezTo>
                  <a:pt x="3870" y="7"/>
                  <a:pt x="3857" y="7"/>
                  <a:pt x="3843" y="7"/>
                </a:cubicBezTo>
                <a:cubicBezTo>
                  <a:pt x="3830" y="7"/>
                  <a:pt x="3816" y="7"/>
                  <a:pt x="3802" y="7"/>
                </a:cubicBezTo>
                <a:cubicBezTo>
                  <a:pt x="3789" y="7"/>
                  <a:pt x="3775" y="7"/>
                  <a:pt x="3762" y="7"/>
                </a:cubicBezTo>
                <a:cubicBezTo>
                  <a:pt x="3748" y="7"/>
                  <a:pt x="3734" y="7"/>
                  <a:pt x="3721" y="7"/>
                </a:cubicBezTo>
                <a:cubicBezTo>
                  <a:pt x="3707" y="7"/>
                  <a:pt x="3694" y="7"/>
                  <a:pt x="3680" y="7"/>
                </a:cubicBezTo>
                <a:cubicBezTo>
                  <a:pt x="3667" y="7"/>
                  <a:pt x="3653" y="7"/>
                  <a:pt x="3639" y="7"/>
                </a:cubicBezTo>
                <a:cubicBezTo>
                  <a:pt x="3626" y="7"/>
                  <a:pt x="3612" y="7"/>
                  <a:pt x="3599" y="7"/>
                </a:cubicBezTo>
                <a:cubicBezTo>
                  <a:pt x="3585" y="7"/>
                  <a:pt x="3572" y="7"/>
                  <a:pt x="3558" y="7"/>
                </a:cubicBezTo>
                <a:cubicBezTo>
                  <a:pt x="3545" y="7"/>
                  <a:pt x="3531" y="7"/>
                  <a:pt x="3518" y="7"/>
                </a:cubicBezTo>
                <a:cubicBezTo>
                  <a:pt x="3504" y="7"/>
                  <a:pt x="3491" y="7"/>
                  <a:pt x="3477" y="7"/>
                </a:cubicBezTo>
                <a:cubicBezTo>
                  <a:pt x="3464" y="7"/>
                  <a:pt x="3450" y="7"/>
                  <a:pt x="3437" y="7"/>
                </a:cubicBezTo>
                <a:cubicBezTo>
                  <a:pt x="3423" y="7"/>
                  <a:pt x="3410" y="7"/>
                  <a:pt x="3396" y="7"/>
                </a:cubicBezTo>
                <a:cubicBezTo>
                  <a:pt x="3383" y="7"/>
                  <a:pt x="3369" y="7"/>
                  <a:pt x="3356" y="7"/>
                </a:cubicBezTo>
                <a:cubicBezTo>
                  <a:pt x="3342" y="7"/>
                  <a:pt x="3329" y="7"/>
                  <a:pt x="3316" y="7"/>
                </a:cubicBezTo>
                <a:cubicBezTo>
                  <a:pt x="3302" y="7"/>
                  <a:pt x="3289" y="7"/>
                  <a:pt x="3275" y="7"/>
                </a:cubicBezTo>
                <a:cubicBezTo>
                  <a:pt x="3262" y="7"/>
                  <a:pt x="3249" y="7"/>
                  <a:pt x="3235" y="7"/>
                </a:cubicBezTo>
                <a:cubicBezTo>
                  <a:pt x="3222" y="7"/>
                  <a:pt x="3209" y="7"/>
                  <a:pt x="3195" y="7"/>
                </a:cubicBezTo>
                <a:cubicBezTo>
                  <a:pt x="3182" y="7"/>
                  <a:pt x="3169" y="7"/>
                  <a:pt x="3155" y="7"/>
                </a:cubicBezTo>
                <a:cubicBezTo>
                  <a:pt x="3142" y="7"/>
                  <a:pt x="3129" y="7"/>
                  <a:pt x="3116" y="7"/>
                </a:cubicBezTo>
                <a:cubicBezTo>
                  <a:pt x="3102" y="7"/>
                  <a:pt x="3089" y="7"/>
                  <a:pt x="3076" y="7"/>
                </a:cubicBezTo>
                <a:cubicBezTo>
                  <a:pt x="3063" y="7"/>
                  <a:pt x="3049" y="7"/>
                  <a:pt x="3036" y="7"/>
                </a:cubicBezTo>
                <a:cubicBezTo>
                  <a:pt x="3023" y="7"/>
                  <a:pt x="3010" y="7"/>
                  <a:pt x="2997" y="7"/>
                </a:cubicBezTo>
                <a:cubicBezTo>
                  <a:pt x="2983" y="7"/>
                  <a:pt x="2970" y="7"/>
                  <a:pt x="2957" y="7"/>
                </a:cubicBezTo>
                <a:cubicBezTo>
                  <a:pt x="2944" y="7"/>
                  <a:pt x="2931" y="7"/>
                  <a:pt x="2918" y="7"/>
                </a:cubicBezTo>
                <a:cubicBezTo>
                  <a:pt x="2905" y="7"/>
                  <a:pt x="2892" y="7"/>
                  <a:pt x="2879" y="6"/>
                </a:cubicBezTo>
                <a:cubicBezTo>
                  <a:pt x="2866" y="6"/>
                  <a:pt x="2853" y="6"/>
                  <a:pt x="2840" y="6"/>
                </a:cubicBezTo>
                <a:cubicBezTo>
                  <a:pt x="2827" y="6"/>
                  <a:pt x="2814" y="6"/>
                  <a:pt x="2801" y="6"/>
                </a:cubicBezTo>
                <a:cubicBezTo>
                  <a:pt x="2788" y="6"/>
                  <a:pt x="2775" y="6"/>
                  <a:pt x="2762" y="6"/>
                </a:cubicBezTo>
                <a:cubicBezTo>
                  <a:pt x="2749" y="6"/>
                  <a:pt x="2736" y="6"/>
                  <a:pt x="2723" y="6"/>
                </a:cubicBezTo>
                <a:cubicBezTo>
                  <a:pt x="2710" y="6"/>
                  <a:pt x="2698" y="6"/>
                  <a:pt x="2685" y="6"/>
                </a:cubicBezTo>
                <a:cubicBezTo>
                  <a:pt x="2672" y="6"/>
                  <a:pt x="2659" y="6"/>
                  <a:pt x="2646" y="6"/>
                </a:cubicBezTo>
                <a:cubicBezTo>
                  <a:pt x="2634" y="6"/>
                  <a:pt x="2621" y="6"/>
                  <a:pt x="2608" y="6"/>
                </a:cubicBezTo>
                <a:cubicBezTo>
                  <a:pt x="2595" y="6"/>
                  <a:pt x="2583" y="6"/>
                  <a:pt x="2570" y="6"/>
                </a:cubicBezTo>
                <a:cubicBezTo>
                  <a:pt x="2557" y="6"/>
                  <a:pt x="2545" y="6"/>
                  <a:pt x="2532" y="6"/>
                </a:cubicBezTo>
                <a:cubicBezTo>
                  <a:pt x="2520" y="6"/>
                  <a:pt x="2507" y="6"/>
                  <a:pt x="2494" y="6"/>
                </a:cubicBezTo>
                <a:cubicBezTo>
                  <a:pt x="2482" y="6"/>
                  <a:pt x="2469" y="6"/>
                  <a:pt x="2457" y="6"/>
                </a:cubicBezTo>
                <a:cubicBezTo>
                  <a:pt x="2445" y="6"/>
                  <a:pt x="2432" y="6"/>
                  <a:pt x="2420" y="6"/>
                </a:cubicBezTo>
                <a:cubicBezTo>
                  <a:pt x="2407" y="6"/>
                  <a:pt x="2397" y="8"/>
                  <a:pt x="2385" y="8"/>
                </a:cubicBezTo>
                <a:cubicBezTo>
                  <a:pt x="2373" y="8"/>
                  <a:pt x="2358" y="6"/>
                  <a:pt x="2346" y="6"/>
                </a:cubicBezTo>
                <a:cubicBezTo>
                  <a:pt x="2333" y="6"/>
                  <a:pt x="2321" y="6"/>
                  <a:pt x="2309" y="6"/>
                </a:cubicBezTo>
                <a:cubicBezTo>
                  <a:pt x="2297" y="6"/>
                  <a:pt x="2285" y="6"/>
                  <a:pt x="2272" y="6"/>
                </a:cubicBezTo>
                <a:cubicBezTo>
                  <a:pt x="2260" y="6"/>
                  <a:pt x="2248" y="6"/>
                  <a:pt x="2236" y="6"/>
                </a:cubicBezTo>
                <a:cubicBezTo>
                  <a:pt x="2224" y="6"/>
                  <a:pt x="2212" y="6"/>
                  <a:pt x="2200" y="6"/>
                </a:cubicBezTo>
                <a:cubicBezTo>
                  <a:pt x="2188" y="6"/>
                  <a:pt x="2176" y="6"/>
                  <a:pt x="2164" y="6"/>
                </a:cubicBezTo>
                <a:cubicBezTo>
                  <a:pt x="2152" y="6"/>
                  <a:pt x="2141" y="6"/>
                  <a:pt x="2129" y="6"/>
                </a:cubicBezTo>
                <a:cubicBezTo>
                  <a:pt x="2117" y="6"/>
                  <a:pt x="2105" y="6"/>
                  <a:pt x="2094" y="6"/>
                </a:cubicBezTo>
                <a:cubicBezTo>
                  <a:pt x="2082" y="6"/>
                  <a:pt x="2070" y="6"/>
                  <a:pt x="2059" y="6"/>
                </a:cubicBezTo>
                <a:cubicBezTo>
                  <a:pt x="2047" y="6"/>
                  <a:pt x="2036" y="6"/>
                  <a:pt x="2024" y="6"/>
                </a:cubicBezTo>
                <a:cubicBezTo>
                  <a:pt x="2013" y="6"/>
                  <a:pt x="2001" y="6"/>
                  <a:pt x="1990" y="6"/>
                </a:cubicBezTo>
                <a:cubicBezTo>
                  <a:pt x="1978" y="6"/>
                  <a:pt x="1967" y="6"/>
                  <a:pt x="1956" y="6"/>
                </a:cubicBezTo>
                <a:cubicBezTo>
                  <a:pt x="1944" y="6"/>
                  <a:pt x="1933" y="6"/>
                  <a:pt x="1922" y="6"/>
                </a:cubicBezTo>
                <a:cubicBezTo>
                  <a:pt x="1911" y="6"/>
                  <a:pt x="1900" y="6"/>
                  <a:pt x="1889" y="6"/>
                </a:cubicBezTo>
                <a:cubicBezTo>
                  <a:pt x="1878" y="6"/>
                  <a:pt x="1867" y="6"/>
                  <a:pt x="1855" y="6"/>
                </a:cubicBezTo>
                <a:cubicBezTo>
                  <a:pt x="1845" y="6"/>
                  <a:pt x="1834" y="6"/>
                  <a:pt x="1823" y="6"/>
                </a:cubicBezTo>
                <a:cubicBezTo>
                  <a:pt x="1812" y="6"/>
                  <a:pt x="1801" y="6"/>
                  <a:pt x="1791" y="6"/>
                </a:cubicBezTo>
                <a:cubicBezTo>
                  <a:pt x="1780" y="6"/>
                  <a:pt x="1769" y="6"/>
                  <a:pt x="1759" y="6"/>
                </a:cubicBezTo>
                <a:cubicBezTo>
                  <a:pt x="1748" y="6"/>
                  <a:pt x="1746" y="4"/>
                  <a:pt x="1735" y="4"/>
                </a:cubicBezTo>
                <a:cubicBezTo>
                  <a:pt x="1725" y="4"/>
                  <a:pt x="1707" y="6"/>
                  <a:pt x="1696" y="6"/>
                </a:cubicBezTo>
                <a:cubicBezTo>
                  <a:pt x="1686" y="6"/>
                  <a:pt x="1694" y="4"/>
                  <a:pt x="1684" y="4"/>
                </a:cubicBezTo>
                <a:cubicBezTo>
                  <a:pt x="1674" y="4"/>
                  <a:pt x="1646" y="6"/>
                  <a:pt x="1636" y="6"/>
                </a:cubicBezTo>
                <a:cubicBezTo>
                  <a:pt x="1626" y="6"/>
                  <a:pt x="1616" y="6"/>
                  <a:pt x="1606" y="6"/>
                </a:cubicBezTo>
                <a:cubicBezTo>
                  <a:pt x="1596" y="6"/>
                  <a:pt x="1586" y="6"/>
                  <a:pt x="1577" y="6"/>
                </a:cubicBezTo>
                <a:cubicBezTo>
                  <a:pt x="1567" y="6"/>
                  <a:pt x="1557" y="6"/>
                  <a:pt x="1548" y="6"/>
                </a:cubicBezTo>
                <a:cubicBezTo>
                  <a:pt x="1538" y="6"/>
                  <a:pt x="1529" y="6"/>
                  <a:pt x="1520" y="6"/>
                </a:cubicBezTo>
                <a:cubicBezTo>
                  <a:pt x="1510" y="6"/>
                  <a:pt x="1501" y="6"/>
                  <a:pt x="1492" y="6"/>
                </a:cubicBezTo>
                <a:cubicBezTo>
                  <a:pt x="1483" y="6"/>
                  <a:pt x="1474" y="6"/>
                  <a:pt x="1465" y="6"/>
                </a:cubicBezTo>
                <a:cubicBezTo>
                  <a:pt x="1456" y="6"/>
                  <a:pt x="1447" y="6"/>
                  <a:pt x="1438" y="6"/>
                </a:cubicBezTo>
                <a:cubicBezTo>
                  <a:pt x="1429" y="6"/>
                  <a:pt x="1421" y="6"/>
                  <a:pt x="1412" y="6"/>
                </a:cubicBezTo>
                <a:cubicBezTo>
                  <a:pt x="1403" y="6"/>
                  <a:pt x="1395" y="6"/>
                  <a:pt x="1386" y="6"/>
                </a:cubicBezTo>
                <a:cubicBezTo>
                  <a:pt x="1378" y="6"/>
                  <a:pt x="1370" y="6"/>
                  <a:pt x="1361" y="6"/>
                </a:cubicBezTo>
                <a:cubicBezTo>
                  <a:pt x="1353" y="6"/>
                  <a:pt x="1345" y="6"/>
                  <a:pt x="1337" y="6"/>
                </a:cubicBezTo>
                <a:cubicBezTo>
                  <a:pt x="1329" y="6"/>
                  <a:pt x="1324" y="5"/>
                  <a:pt x="1316" y="5"/>
                </a:cubicBezTo>
                <a:cubicBezTo>
                  <a:pt x="1308" y="5"/>
                  <a:pt x="1298" y="6"/>
                  <a:pt x="1290" y="6"/>
                </a:cubicBezTo>
                <a:cubicBezTo>
                  <a:pt x="1282" y="6"/>
                  <a:pt x="1275" y="6"/>
                  <a:pt x="1267" y="6"/>
                </a:cubicBezTo>
                <a:cubicBezTo>
                  <a:pt x="1260" y="6"/>
                  <a:pt x="1253" y="6"/>
                  <a:pt x="1245" y="6"/>
                </a:cubicBezTo>
                <a:cubicBezTo>
                  <a:pt x="1238" y="6"/>
                  <a:pt x="1231" y="6"/>
                  <a:pt x="1224" y="6"/>
                </a:cubicBezTo>
                <a:cubicBezTo>
                  <a:pt x="1217" y="6"/>
                  <a:pt x="1210" y="6"/>
                  <a:pt x="1203" y="6"/>
                </a:cubicBezTo>
                <a:cubicBezTo>
                  <a:pt x="1196" y="6"/>
                  <a:pt x="1192" y="7"/>
                  <a:pt x="1185" y="7"/>
                </a:cubicBezTo>
                <a:cubicBezTo>
                  <a:pt x="1179" y="7"/>
                  <a:pt x="1170" y="6"/>
                  <a:pt x="1163" y="6"/>
                </a:cubicBezTo>
                <a:cubicBezTo>
                  <a:pt x="1157" y="6"/>
                  <a:pt x="1151" y="6"/>
                  <a:pt x="1144" y="6"/>
                </a:cubicBezTo>
                <a:cubicBezTo>
                  <a:pt x="1138" y="6"/>
                  <a:pt x="1132" y="6"/>
                  <a:pt x="1126" y="6"/>
                </a:cubicBezTo>
                <a:cubicBezTo>
                  <a:pt x="1120" y="6"/>
                  <a:pt x="1114" y="6"/>
                  <a:pt x="1108" y="6"/>
                </a:cubicBezTo>
                <a:cubicBezTo>
                  <a:pt x="1103" y="6"/>
                  <a:pt x="1097" y="6"/>
                  <a:pt x="1091" y="6"/>
                </a:cubicBezTo>
                <a:cubicBezTo>
                  <a:pt x="1086" y="6"/>
                  <a:pt x="1080" y="6"/>
                  <a:pt x="1075" y="6"/>
                </a:cubicBezTo>
                <a:cubicBezTo>
                  <a:pt x="1069" y="6"/>
                  <a:pt x="1064" y="6"/>
                  <a:pt x="1059" y="6"/>
                </a:cubicBezTo>
                <a:cubicBezTo>
                  <a:pt x="1054" y="6"/>
                  <a:pt x="1049" y="6"/>
                  <a:pt x="1044" y="6"/>
                </a:cubicBezTo>
                <a:cubicBezTo>
                  <a:pt x="1039" y="6"/>
                  <a:pt x="1034" y="6"/>
                  <a:pt x="1029" y="6"/>
                </a:cubicBezTo>
                <a:cubicBezTo>
                  <a:pt x="1024" y="6"/>
                  <a:pt x="1019" y="6"/>
                  <a:pt x="1015" y="6"/>
                </a:cubicBezTo>
                <a:cubicBezTo>
                  <a:pt x="1010" y="6"/>
                  <a:pt x="1006" y="6"/>
                  <a:pt x="1001" y="6"/>
                </a:cubicBezTo>
                <a:cubicBezTo>
                  <a:pt x="997" y="6"/>
                  <a:pt x="992" y="6"/>
                  <a:pt x="988" y="6"/>
                </a:cubicBezTo>
                <a:cubicBezTo>
                  <a:pt x="984" y="6"/>
                  <a:pt x="980" y="6"/>
                  <a:pt x="976" y="6"/>
                </a:cubicBezTo>
                <a:cubicBezTo>
                  <a:pt x="972" y="6"/>
                  <a:pt x="968" y="6"/>
                  <a:pt x="964" y="6"/>
                </a:cubicBezTo>
                <a:cubicBezTo>
                  <a:pt x="960" y="6"/>
                  <a:pt x="956" y="6"/>
                  <a:pt x="952" y="6"/>
                </a:cubicBezTo>
                <a:cubicBezTo>
                  <a:pt x="949" y="6"/>
                  <a:pt x="945" y="6"/>
                  <a:pt x="941" y="6"/>
                </a:cubicBezTo>
                <a:cubicBezTo>
                  <a:pt x="938" y="6"/>
                  <a:pt x="934" y="6"/>
                  <a:pt x="931" y="6"/>
                </a:cubicBezTo>
                <a:cubicBezTo>
                  <a:pt x="928" y="6"/>
                  <a:pt x="924" y="6"/>
                  <a:pt x="921" y="6"/>
                </a:cubicBezTo>
                <a:cubicBezTo>
                  <a:pt x="918" y="6"/>
                  <a:pt x="914" y="6"/>
                  <a:pt x="911" y="6"/>
                </a:cubicBezTo>
                <a:cubicBezTo>
                  <a:pt x="908" y="6"/>
                  <a:pt x="905" y="6"/>
                  <a:pt x="902" y="6"/>
                </a:cubicBezTo>
                <a:cubicBezTo>
                  <a:pt x="899" y="6"/>
                  <a:pt x="896" y="6"/>
                  <a:pt x="893" y="6"/>
                </a:cubicBezTo>
                <a:cubicBezTo>
                  <a:pt x="891" y="6"/>
                  <a:pt x="888" y="6"/>
                  <a:pt x="885" y="6"/>
                </a:cubicBezTo>
                <a:cubicBezTo>
                  <a:pt x="882" y="6"/>
                  <a:pt x="880" y="6"/>
                  <a:pt x="877" y="6"/>
                </a:cubicBezTo>
                <a:cubicBezTo>
                  <a:pt x="874" y="6"/>
                  <a:pt x="872" y="6"/>
                  <a:pt x="869" y="6"/>
                </a:cubicBezTo>
                <a:cubicBezTo>
                  <a:pt x="867" y="6"/>
                  <a:pt x="864" y="6"/>
                  <a:pt x="862" y="6"/>
                </a:cubicBezTo>
                <a:cubicBezTo>
                  <a:pt x="859" y="6"/>
                  <a:pt x="857" y="6"/>
                  <a:pt x="855" y="6"/>
                </a:cubicBezTo>
                <a:cubicBezTo>
                  <a:pt x="852" y="6"/>
                  <a:pt x="850" y="6"/>
                  <a:pt x="848" y="6"/>
                </a:cubicBezTo>
                <a:cubicBezTo>
                  <a:pt x="845" y="6"/>
                  <a:pt x="843" y="6"/>
                  <a:pt x="841" y="6"/>
                </a:cubicBezTo>
                <a:cubicBezTo>
                  <a:pt x="839" y="6"/>
                  <a:pt x="836" y="6"/>
                  <a:pt x="834" y="6"/>
                </a:cubicBezTo>
                <a:cubicBezTo>
                  <a:pt x="832" y="6"/>
                  <a:pt x="833" y="5"/>
                  <a:pt x="831" y="5"/>
                </a:cubicBezTo>
                <a:cubicBezTo>
                  <a:pt x="829" y="5"/>
                  <a:pt x="824" y="6"/>
                  <a:pt x="822" y="6"/>
                </a:cubicBezTo>
                <a:cubicBezTo>
                  <a:pt x="819" y="6"/>
                  <a:pt x="817" y="6"/>
                  <a:pt x="815" y="6"/>
                </a:cubicBezTo>
                <a:cubicBezTo>
                  <a:pt x="813" y="6"/>
                  <a:pt x="811" y="6"/>
                  <a:pt x="809" y="6"/>
                </a:cubicBezTo>
                <a:cubicBezTo>
                  <a:pt x="807" y="6"/>
                  <a:pt x="806" y="6"/>
                  <a:pt x="804" y="6"/>
                </a:cubicBezTo>
                <a:cubicBezTo>
                  <a:pt x="801" y="6"/>
                  <a:pt x="801" y="6"/>
                  <a:pt x="801" y="6"/>
                </a:cubicBezTo>
                <a:cubicBezTo>
                  <a:pt x="777" y="6"/>
                  <a:pt x="721" y="7"/>
                  <a:pt x="703" y="7"/>
                </a:cubicBezTo>
                <a:cubicBezTo>
                  <a:pt x="684" y="6"/>
                  <a:pt x="504" y="6"/>
                  <a:pt x="478" y="6"/>
                </a:cubicBezTo>
                <a:cubicBezTo>
                  <a:pt x="449" y="7"/>
                  <a:pt x="382" y="5"/>
                  <a:pt x="359" y="6"/>
                </a:cubicBezTo>
                <a:cubicBezTo>
                  <a:pt x="236" y="8"/>
                  <a:pt x="236" y="8"/>
                  <a:pt x="236" y="8"/>
                </a:cubicBezTo>
                <a:cubicBezTo>
                  <a:pt x="220" y="8"/>
                  <a:pt x="156" y="8"/>
                  <a:pt x="137" y="8"/>
                </a:cubicBezTo>
                <a:cubicBezTo>
                  <a:pt x="129" y="8"/>
                  <a:pt x="31" y="9"/>
                  <a:pt x="24" y="9"/>
                </a:cubicBezTo>
                <a:cubicBezTo>
                  <a:pt x="17" y="10"/>
                  <a:pt x="11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0" y="11"/>
                  <a:pt x="3" y="13"/>
                  <a:pt x="6" y="14"/>
                </a:cubicBezTo>
                <a:cubicBezTo>
                  <a:pt x="12" y="14"/>
                  <a:pt x="18" y="13"/>
                  <a:pt x="25" y="13"/>
                </a:cubicBezTo>
                <a:cubicBezTo>
                  <a:pt x="32" y="13"/>
                  <a:pt x="129" y="12"/>
                  <a:pt x="137" y="12"/>
                </a:cubicBezTo>
              </a:path>
            </a:pathLst>
          </a:custGeom>
          <a:solidFill>
            <a:srgbClr val="F585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45054" y="5895871"/>
            <a:ext cx="736875" cy="73035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g"/><Relationship Id="rId3" Type="http://schemas.openxmlformats.org/officeDocument/2006/relationships/hyperlink" Target="https://drive.google.com/drive/folders/1ETVIqV57RCdIC-vjJf7eZnAJplf8ciK0?usp=sharing" TargetMode="External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8.jpg"/><Relationship Id="rId9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www.cas.sk/clanok/2693277/zname-dievcatko-z-vianocnej-reklamy-je-spat-sandra-po-20-tich-rokoch-opat-zahviezdi-na-nasich-obrazovkach/" TargetMode="External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10" Type="http://schemas.openxmlformats.org/officeDocument/2006/relationships/image" Target="../media/image60.jpg"/><Relationship Id="rId4" Type="http://schemas.openxmlformats.org/officeDocument/2006/relationships/image" Target="../media/image8.jpg"/><Relationship Id="rId9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hyperlink" Target="https://femm.interez.sk/pamatate-si-na-dievcatko-z-kultovej-reklamy-na-kofolu-coskoro-sa-opat-vrati-na-televizne-obrazovky/" TargetMode="External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openxmlformats.org/officeDocument/2006/relationships/image" Target="../media/image67.jpeg"/><Relationship Id="rId5" Type="http://schemas.openxmlformats.org/officeDocument/2006/relationships/image" Target="../media/image61.jpg"/><Relationship Id="rId10" Type="http://schemas.openxmlformats.org/officeDocument/2006/relationships/image" Target="../media/image66.jpg"/><Relationship Id="rId4" Type="http://schemas.openxmlformats.org/officeDocument/2006/relationships/image" Target="../media/image8.jpg"/><Relationship Id="rId9" Type="http://schemas.openxmlformats.org/officeDocument/2006/relationships/image" Target="../media/image6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hyperlink" Target="https://www.dobrenoviny.sk/c/206073/foto-legendarne-dievcatko-opat-na-placi-po-dvadsiatich-rokoch-sa-do-reklamy-vracia-staronova-tvar" TargetMode="External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8.jpg"/><Relationship Id="rId9" Type="http://schemas.openxmlformats.org/officeDocument/2006/relationships/image" Target="../media/image7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hyperlink" Target="https://www.topky.sk/cl/10/2340167/Nie--nie--ja-nemusim--ja-uz-ho-vidim----Pamatate-si-dievcatko-z-vianocnej-reklamy--Legenda-sa-vracia-" TargetMode="External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8.jpg"/><Relationship Id="rId9" Type="http://schemas.openxmlformats.org/officeDocument/2006/relationships/image" Target="../media/image7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hyperlink" Target="https://strategie.hnonline.sk/news/marketing/96028079-dievcatko-z-vianocnej-reklamy-na-kofolu-je-spaet-nova-reklama-sa-hra-aj-s-claimom-ked-ju-milujes-cirkulkujes" TargetMode="External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92.jpg"/><Relationship Id="rId3" Type="http://schemas.openxmlformats.org/officeDocument/2006/relationships/hyperlink" Target="https://casprezeny.pluska.sk/celebrity/dievcinu-reklamy-miluje-cele-slovensko-dnes-ved-ona-ma-neskutocne-vlasy-budete-zasnut" TargetMode="External"/><Relationship Id="rId7" Type="http://schemas.openxmlformats.org/officeDocument/2006/relationships/image" Target="../media/image86.jpg"/><Relationship Id="rId12" Type="http://schemas.openxmlformats.org/officeDocument/2006/relationships/image" Target="../media/image9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11" Type="http://schemas.openxmlformats.org/officeDocument/2006/relationships/image" Target="../media/image90.jpg"/><Relationship Id="rId5" Type="http://schemas.openxmlformats.org/officeDocument/2006/relationships/image" Target="../media/image84.jpg"/><Relationship Id="rId10" Type="http://schemas.openxmlformats.org/officeDocument/2006/relationships/image" Target="../media/image89.jpg"/><Relationship Id="rId4" Type="http://schemas.openxmlformats.org/officeDocument/2006/relationships/image" Target="../media/image8.jpg"/><Relationship Id="rId9" Type="http://schemas.openxmlformats.org/officeDocument/2006/relationships/image" Target="../media/image88.jpg"/><Relationship Id="rId14" Type="http://schemas.openxmlformats.org/officeDocument/2006/relationships/image" Target="../media/image9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hyperlink" Target="https://www1.pluska.sk/regiony/najznamejsie-dievcatko-reklamy-najprv-videlo-dlhe-zahnute-zuby-teraz-ved-pozrite" TargetMode="External"/><Relationship Id="rId7" Type="http://schemas.openxmlformats.org/officeDocument/2006/relationships/image" Target="../media/image96.jpg"/><Relationship Id="rId12" Type="http://schemas.openxmlformats.org/officeDocument/2006/relationships/image" Target="../media/image10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11" Type="http://schemas.openxmlformats.org/officeDocument/2006/relationships/image" Target="../media/image100.jpg"/><Relationship Id="rId5" Type="http://schemas.openxmlformats.org/officeDocument/2006/relationships/image" Target="../media/image94.jpg"/><Relationship Id="rId10" Type="http://schemas.openxmlformats.org/officeDocument/2006/relationships/image" Target="../media/image99.jpg"/><Relationship Id="rId4" Type="http://schemas.openxmlformats.org/officeDocument/2006/relationships/image" Target="../media/image8.jpg"/><Relationship Id="rId9" Type="http://schemas.openxmlformats.org/officeDocument/2006/relationships/image" Target="../media/image9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ewtonone.newtonmedia.eu/sk-SK/monitoring/CZ$OP-17-1529/search/5687765/All/article/11?topicArticleId=296143131&amp;tab=Text" TargetMode="External"/><Relationship Id="rId7" Type="http://schemas.openxmlformats.org/officeDocument/2006/relationships/image" Target="../media/image9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mediach.com/obchod/21384-kofola-rajec-vinea-sa-vracaju-k-vratnym-sklenenym-flasiam-spustaju-projekt-cirkulka-foto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rbes.sk/kofola-o-krok-ekologickejsia-do-obchodov-mieri-s-projektom-vratneho-skla/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s://strategie.hnonline.sk/marketing/7760047-kofola-ponukne-alternativu-k-pet-flasiam-a-plechovkam" TargetMode="External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hyperlink" Target="https://www1.pluska.sk/video/najznamejsie-dievcatko-reklamy-opat-pred-kamerou" TargetMode="External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arm.pluska.sk/pribehy/nie-nemusim-ja-ho-vidim-male-dievcatko-ikonickej-reklamy-je-velka-slecna-tymto-zivi" TargetMode="External"/><Relationship Id="rId5" Type="http://schemas.openxmlformats.org/officeDocument/2006/relationships/image" Target="../media/image104.jpg"/><Relationship Id="rId10" Type="http://schemas.openxmlformats.org/officeDocument/2006/relationships/image" Target="../media/image8.jpg"/><Relationship Id="rId4" Type="http://schemas.openxmlformats.org/officeDocument/2006/relationships/image" Target="../media/image94.jpg"/><Relationship Id="rId9" Type="http://schemas.openxmlformats.org/officeDocument/2006/relationships/image" Target="../media/image10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hyperlink" Target="https://plus7dni.pluska.sk/ludia/ako-vyzera-dievcatko-reklamy-kofolu-teraz-velky-navrat-obrazovky-20-rokoch" TargetMode="External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8.jpg"/><Relationship Id="rId4" Type="http://schemas.openxmlformats.org/officeDocument/2006/relationships/hyperlink" Target="https://najmama.aktuality.sk/clanok/rqOp6Zv/nie-nie-ja-nemusim-ja-uz-ho-vidim-legendarne-dievcatko-je-po-20-tich-rokoch-spat-spoznali-ste-ho-uz-ako-toto-dospele-dievca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hyperlink" Target="https://emma.pluska.sk/svetova/ako-vyzera-dievcatko-reklamy-kofolu-teraz-neuverite-vlastnym-ociam" TargetMode="External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8.jpg"/><Relationship Id="rId10" Type="http://schemas.openxmlformats.org/officeDocument/2006/relationships/image" Target="../media/image115.png"/><Relationship Id="rId4" Type="http://schemas.openxmlformats.org/officeDocument/2006/relationships/hyperlink" Target="https://ahojmama.pravda.sk/clanky/ako-po-20-rokoch-vyzera-dievcatko-z-legendarnej/16508-clanok.html" TargetMode="External"/><Relationship Id="rId9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hyperlink" Target="https://www.slovakwoman.sk/dievcatko-z-kofoly-v-dalsej-reklame-pani-to-je-kocka/" TargetMode="External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8.jpg"/><Relationship Id="rId4" Type="http://schemas.openxmlformats.org/officeDocument/2006/relationships/hyperlink" Target="https://www1.pluska.sk/soubiznis/domaci-soubiznis/dievcatko-najznamejsej-reklamy-je-spat-je-tym-syn-znameho-politika" TargetMode="External"/><Relationship Id="rId9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hyperlink" Target="https://hitky.sk/dievcatko-z-kofoly-poriadne-vyrastlo-dnes-ma-23-rokov-a-pracuje-ako/" TargetMode="External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8.jpg"/><Relationship Id="rId4" Type="http://schemas.openxmlformats.org/officeDocument/2006/relationships/hyperlink" Target="https://refresher.sk/126654-Dievcatko-z-vianocnej-reklamy-na-Kofolu-ma-uz-23-rokov-Dodnes-ma-ludia-spoznavaju-v-ambulancii-kde-pracujem-Rozhovor" TargetMode="External"/><Relationship Id="rId9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zivot.pluska.sk/zaujimavosti/pamatate-dievcatko-legendarnej-vianocnej-reklamy-dnes-ste-ju-nespoznali-foto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etazce.sk/2021/08/26/kofola-prichadza-s-novym-projektom-vratneho-skla-do-obchodov-ponukne-tak-alternativu-k-pet-flasiam-a-plechovkam/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12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hyperlink" Target="https://touchit.sk/kofola-prichadza-s-novym-projektom-vratneho-skla-do-obchodov-ponukne-tak-alternativu-k-pet-flasiam-a-plechovkam/363052" TargetMode="External"/><Relationship Id="rId5" Type="http://schemas.openxmlformats.org/officeDocument/2006/relationships/hyperlink" Target="https://www.retailmagazin.sk/aktualne-vpravo/5708-kofola-prichadza-s-novym-projektom-vratneho-skla-do-obchodov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hyperlink" Target="https://refresher.sk/102511-Kofola-Vinea-ci-Rajec-vo-vratnych-flasiach-Od-buduceho-roka-si-mozes-uzivat-limonady-v-udrzatelnom-obal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8.jpg"/><Relationship Id="rId5" Type="http://schemas.openxmlformats.org/officeDocument/2006/relationships/image" Target="../media/image16.jpeg"/><Relationship Id="rId10" Type="http://schemas.openxmlformats.org/officeDocument/2006/relationships/hyperlink" Target="https://www.startitup.sk/kofola-potesi-vsetkych-fanusikov-ekologie-po-novom-si-jej-napoje-mozes-kupit-aj-vo-vratnych-flasiach-zo-skla/" TargetMode="External"/><Relationship Id="rId4" Type="http://schemas.openxmlformats.org/officeDocument/2006/relationships/hyperlink" Target="https://www.interez.sk/kofola-robi-velky-krok-vpred-napoje-zacne-od-buduceho-roka-predavat-aj-vo-vratnych-sklenenych-flasiach/" TargetMode="Externa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ktuality.sk/clanok/1erjeeh/kofola-sa-odklana-od-klasickych-plastovych-flias-chce-aj-viac-sklenenych-obalov/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aminvestovat.sk/spravy-z-financnych-trhov/120559-kofola-prichazi-s-novym-projektem-vratneho-skla.html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s://sk.energyhub.eu/cs/articles/544621/navrat-vratnych-lahvi-mattoni-i-kofola-se-vraceji-k-zalohovane-klasice" TargetMode="External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disrupter.refresher.sk/113358-Kofola-ma-za-sebou-historicky-najuspesnejsi-rok-Chce-viac-investovat-do-startupovych-projektov" TargetMode="External"/><Relationship Id="rId7" Type="http://schemas.openxmlformats.org/officeDocument/2006/relationships/image" Target="../media/image25.jpeg"/><Relationship Id="rId12" Type="http://schemas.openxmlformats.org/officeDocument/2006/relationships/hyperlink" Target="https://retazce.sk/2022/04/12/kofola-v-rajeckej-lesnej-spustila-cirkulku-vyrobu-nealko-napojov-vo-vratnom-skle-aj-pre-maloobchod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mediach.com/obchod/22711-kofola-prichadza-na-trh-s-cirkulkou-foto" TargetMode="External"/><Relationship Id="rId11" Type="http://schemas.openxmlformats.org/officeDocument/2006/relationships/image" Target="../media/image29.jpe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retailmagazin.sk/aktualne-vpravo/6202-kofola-v-rajeckej-lesnej-spustila-vyrobu-nealko-napojov-vo-vratnom-skle-aj-pre-maloobchod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.dennikn.sk/minuta/2815763" TargetMode="External"/><Relationship Id="rId11" Type="http://schemas.openxmlformats.org/officeDocument/2006/relationships/image" Target="../media/image34.png"/><Relationship Id="rId5" Type="http://schemas.openxmlformats.org/officeDocument/2006/relationships/hyperlink" Target="https://www.tovarapredaj.sk/2022/04/22/kofola-v-rajeckej-lesnej-spustila-vyrobu-nealko-napojov-vo-vratnom-skle-aj-pre-maloobchod/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23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3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hyperlink" Target="https://disrupter.refresher.sk/116756-Boli-sme-na-navsteve-v-Kofole-Expanzia-nas-uz-roky-nelaka-sustredujeme-sa-na-kvalitu-odkazuje-Jannis-Samaras-Rozhovo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lerano/photos/a.383720638253/10160330305618254/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612923" y="1905005"/>
            <a:ext cx="100677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600"/>
              <a:buFont typeface="Abel"/>
              <a:buNone/>
            </a:pPr>
            <a:r>
              <a:rPr lang="sk-SK" dirty="0">
                <a:solidFill>
                  <a:schemeClr val="tx2"/>
                </a:solidFill>
                <a:latin typeface="Calibri"/>
                <a:cs typeface="Calibri"/>
                <a:sym typeface="Calibri"/>
              </a:rPr>
              <a:t>CIRKULKA</a:t>
            </a:r>
            <a:endParaRPr dirty="0">
              <a:solidFill>
                <a:schemeClr val="tx2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612923" y="1182450"/>
            <a:ext cx="9275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sk-SK" sz="4000" dirty="0">
                <a:latin typeface="Calibri" panose="020F0502020204030204" pitchFamily="34" charset="0"/>
                <a:cs typeface="Calibri" panose="020F0502020204030204" pitchFamily="34" charset="0"/>
              </a:rPr>
              <a:t>PROJEKT VRATNÝCH SKLENENÝCH FLIAŠ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3"/>
          <p:cNvSpPr/>
          <p:nvPr/>
        </p:nvSpPr>
        <p:spPr>
          <a:xfrm>
            <a:off x="713433" y="1500728"/>
            <a:ext cx="10042759" cy="466665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63"/>
          <p:cNvSpPr/>
          <p:nvPr/>
        </p:nvSpPr>
        <p:spPr>
          <a:xfrm>
            <a:off x="713432" y="6165699"/>
            <a:ext cx="10042759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3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7" name="Google Shape;67;p63"/>
          <p:cNvSpPr txBox="1"/>
          <p:nvPr/>
        </p:nvSpPr>
        <p:spPr>
          <a:xfrm>
            <a:off x="713432" y="6246280"/>
            <a:ext cx="78366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TV Markíza – Teleráno 28.6.2022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191" y="1515617"/>
            <a:ext cx="2796951" cy="1440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6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4"/>
          <a:stretch/>
        </p:blipFill>
        <p:spPr>
          <a:xfrm>
            <a:off x="3900282" y="1504373"/>
            <a:ext cx="2796950" cy="141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60145" y="1541210"/>
            <a:ext cx="2611021" cy="138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8206" y="2999056"/>
            <a:ext cx="2789936" cy="150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04009" y="2999056"/>
            <a:ext cx="2755455" cy="152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6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1191" y="4563232"/>
            <a:ext cx="2729389" cy="149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6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71744" y="3011276"/>
            <a:ext cx="2611020" cy="1490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6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86548" y="4557020"/>
            <a:ext cx="2729389" cy="151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871744" y="4557020"/>
            <a:ext cx="2812892" cy="152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4"/>
          <p:cNvSpPr/>
          <p:nvPr/>
        </p:nvSpPr>
        <p:spPr>
          <a:xfrm>
            <a:off x="713433" y="1500728"/>
            <a:ext cx="10042759" cy="466665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64"/>
          <p:cNvSpPr/>
          <p:nvPr/>
        </p:nvSpPr>
        <p:spPr>
          <a:xfrm>
            <a:off x="713432" y="6165699"/>
            <a:ext cx="10042759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64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85" name="Google Shape;85;p64"/>
          <p:cNvSpPr txBox="1"/>
          <p:nvPr/>
        </p:nvSpPr>
        <p:spPr>
          <a:xfrm>
            <a:off x="713432" y="6246280"/>
            <a:ext cx="78366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Nový čas 28.6.2022</a:t>
            </a:r>
            <a:endParaRPr/>
          </a:p>
        </p:txBody>
      </p:sp>
      <p:pic>
        <p:nvPicPr>
          <p:cNvPr id="86" name="Google Shape;86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140" y="3245240"/>
            <a:ext cx="9927032" cy="263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477" y="1594752"/>
            <a:ext cx="1088735" cy="136526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64"/>
          <p:cNvSpPr/>
          <p:nvPr/>
        </p:nvSpPr>
        <p:spPr>
          <a:xfrm>
            <a:off x="1140643" y="2667786"/>
            <a:ext cx="831569" cy="37112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5"/>
          <p:cNvSpPr/>
          <p:nvPr/>
        </p:nvSpPr>
        <p:spPr>
          <a:xfrm>
            <a:off x="713433" y="1500728"/>
            <a:ext cx="10042759" cy="466665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65"/>
          <p:cNvSpPr/>
          <p:nvPr/>
        </p:nvSpPr>
        <p:spPr>
          <a:xfrm>
            <a:off x="713432" y="6165699"/>
            <a:ext cx="10042759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65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7" name="Google Shape;97;p65"/>
          <p:cNvSpPr txBox="1"/>
          <p:nvPr/>
        </p:nvSpPr>
        <p:spPr>
          <a:xfrm>
            <a:off x="713432" y="6246280"/>
            <a:ext cx="78366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https://www.cas.sk/clanok/2693277/zname-dievcatko-z-vianocnej-reklamy-je-spat-sandra-po-20-tich-rokoch-opat-zahviezdi-na-nasich-obrazovkach/</a:t>
            </a:r>
            <a:r>
              <a:rPr lang="cs-CZ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98" name="Google Shape;98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335" y="2010234"/>
            <a:ext cx="3148680" cy="351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6995" y="3504796"/>
            <a:ext cx="2176717" cy="91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7700" y="1543933"/>
            <a:ext cx="395926" cy="423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6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90530" y="4364718"/>
            <a:ext cx="2410939" cy="79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06995" y="1926595"/>
            <a:ext cx="2263545" cy="1652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6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24693" y="2015823"/>
            <a:ext cx="1837992" cy="3263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6"/>
          <p:cNvSpPr/>
          <p:nvPr/>
        </p:nvSpPr>
        <p:spPr>
          <a:xfrm>
            <a:off x="713433" y="1500728"/>
            <a:ext cx="10042759" cy="466665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66"/>
          <p:cNvSpPr/>
          <p:nvPr/>
        </p:nvSpPr>
        <p:spPr>
          <a:xfrm>
            <a:off x="713432" y="6165699"/>
            <a:ext cx="10042759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66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12" name="Google Shape;112;p66"/>
          <p:cNvSpPr txBox="1"/>
          <p:nvPr/>
        </p:nvSpPr>
        <p:spPr>
          <a:xfrm>
            <a:off x="713432" y="6246280"/>
            <a:ext cx="78366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https://femm.interez.sk/pamatate-si-na-dievcatko-z-kultovej-reklamy-na-kofolu-coskoro-sa-opat-vrati-na-televizne-obrazovky/</a:t>
            </a:r>
            <a:r>
              <a:rPr lang="cs-CZ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13" name="Google Shape;113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2424" y="1611984"/>
            <a:ext cx="763572" cy="33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55830" y="1636171"/>
            <a:ext cx="2745615" cy="27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14007" y="1912620"/>
            <a:ext cx="2453640" cy="303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2424" y="2147596"/>
            <a:ext cx="2892929" cy="76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2424" y="2910946"/>
            <a:ext cx="2892928" cy="223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89500" y="2070358"/>
            <a:ext cx="2614976" cy="3435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6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89"/>
          <a:stretch/>
        </p:blipFill>
        <p:spPr>
          <a:xfrm>
            <a:off x="7662193" y="5169499"/>
            <a:ext cx="2484468" cy="825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7"/>
          <p:cNvSpPr/>
          <p:nvPr/>
        </p:nvSpPr>
        <p:spPr>
          <a:xfrm>
            <a:off x="713433" y="1500728"/>
            <a:ext cx="10042759" cy="466665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7"/>
          <p:cNvSpPr/>
          <p:nvPr/>
        </p:nvSpPr>
        <p:spPr>
          <a:xfrm>
            <a:off x="713432" y="6165699"/>
            <a:ext cx="10042759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7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28" name="Google Shape;128;p67"/>
          <p:cNvSpPr txBox="1"/>
          <p:nvPr/>
        </p:nvSpPr>
        <p:spPr>
          <a:xfrm>
            <a:off x="713432" y="6246280"/>
            <a:ext cx="78366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https://www.dobrenoviny.sk/c/206073/foto-legendarne-dievcatko-opat-na-placi-po-dvadsiatich-rokoch-sa-do-reklamy-vracia-staronova-tvar</a:t>
            </a:r>
            <a:r>
              <a:rPr lang="cs-CZ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29" name="Google Shape;129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130" y="1621410"/>
            <a:ext cx="1181356" cy="29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5017" y="2083568"/>
            <a:ext cx="2947348" cy="358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59108" y="1684712"/>
            <a:ext cx="2761445" cy="385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24310" y="5553358"/>
            <a:ext cx="2666686" cy="29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39435" y="1684712"/>
            <a:ext cx="2221351" cy="322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18893" y="4908565"/>
            <a:ext cx="2914686" cy="108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8"/>
          <p:cNvSpPr/>
          <p:nvPr/>
        </p:nvSpPr>
        <p:spPr>
          <a:xfrm>
            <a:off x="713433" y="1500728"/>
            <a:ext cx="10042759" cy="466665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8"/>
          <p:cNvSpPr/>
          <p:nvPr/>
        </p:nvSpPr>
        <p:spPr>
          <a:xfrm>
            <a:off x="713432" y="6165699"/>
            <a:ext cx="10042759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8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3" name="Google Shape;143;p68"/>
          <p:cNvSpPr txBox="1"/>
          <p:nvPr/>
        </p:nvSpPr>
        <p:spPr>
          <a:xfrm>
            <a:off x="713432" y="6246280"/>
            <a:ext cx="78366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https://www.topky.sk/cl/10/2340167/Nie--nie--ja-nemusim--ja-uz-ho-vidim----Pamatate-si-dievcatko-z-vianocnej-reklamy--Legenda-sa-vracia-</a:t>
            </a:r>
            <a:r>
              <a:rPr lang="cs-CZ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44" name="Google Shape;144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132" y="1583703"/>
            <a:ext cx="791852" cy="27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5113" y="2145503"/>
            <a:ext cx="2825545" cy="271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02429" y="2109852"/>
            <a:ext cx="2390896" cy="36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85096" y="2071409"/>
            <a:ext cx="1933041" cy="254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85097" y="4613065"/>
            <a:ext cx="1933040" cy="140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50111" y="2109852"/>
            <a:ext cx="1944862" cy="1783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9"/>
          <p:cNvSpPr/>
          <p:nvPr/>
        </p:nvSpPr>
        <p:spPr>
          <a:xfrm>
            <a:off x="713433" y="1500728"/>
            <a:ext cx="10042759" cy="466665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9"/>
          <p:cNvSpPr/>
          <p:nvPr/>
        </p:nvSpPr>
        <p:spPr>
          <a:xfrm>
            <a:off x="713432" y="6165699"/>
            <a:ext cx="10042759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9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8" name="Google Shape;158;p69"/>
          <p:cNvSpPr txBox="1"/>
          <p:nvPr/>
        </p:nvSpPr>
        <p:spPr>
          <a:xfrm>
            <a:off x="713432" y="6246280"/>
            <a:ext cx="78366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https://strategie.hnonline.sk/news/marketing/96028079-dievcatko-z-vianocnej-reklamy-na-kofolu-je-spaet-nova-reklama-sa-hra-aj-s-claimom-ked-ju-milujes-cirkulkujes</a:t>
            </a:r>
            <a:r>
              <a:rPr lang="cs-CZ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59" name="Google Shape;159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9558" y="1622234"/>
            <a:ext cx="980388" cy="69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7579" y="1970613"/>
            <a:ext cx="2804192" cy="399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9404" y="2016297"/>
            <a:ext cx="2677969" cy="375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13638" y="2016297"/>
            <a:ext cx="2465653" cy="1515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0"/>
          <p:cNvSpPr/>
          <p:nvPr/>
        </p:nvSpPr>
        <p:spPr>
          <a:xfrm>
            <a:off x="713433" y="1500728"/>
            <a:ext cx="10042759" cy="466665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0"/>
          <p:cNvSpPr/>
          <p:nvPr/>
        </p:nvSpPr>
        <p:spPr>
          <a:xfrm>
            <a:off x="713432" y="6165699"/>
            <a:ext cx="10042759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70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71" name="Google Shape;171;p70"/>
          <p:cNvSpPr txBox="1"/>
          <p:nvPr/>
        </p:nvSpPr>
        <p:spPr>
          <a:xfrm>
            <a:off x="713432" y="6246280"/>
            <a:ext cx="78366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https://casprezeny.pluska.sk/celebrity/dievcinu-reklamy-miluje-cele-slovensko-dnes-ved-ona-ma-neskutocne-vlasy-budete-zasnut</a:t>
            </a:r>
            <a:r>
              <a:rPr lang="cs-CZ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72" name="Google Shape;172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9007" y="1574017"/>
            <a:ext cx="526801" cy="42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882" y="1589219"/>
            <a:ext cx="3235115" cy="249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5884" y="4178189"/>
            <a:ext cx="2673110" cy="143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87030" y="5613618"/>
            <a:ext cx="2825741" cy="2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05633" y="1779432"/>
            <a:ext cx="1417368" cy="162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59997" y="3478691"/>
            <a:ext cx="2470362" cy="13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59997" y="4836593"/>
            <a:ext cx="2508413" cy="13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27032" y="1859839"/>
            <a:ext cx="1417368" cy="153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415637" y="3465742"/>
            <a:ext cx="2499218" cy="12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415637" y="4848863"/>
            <a:ext cx="2499218" cy="1285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1"/>
          <p:cNvSpPr/>
          <p:nvPr/>
        </p:nvSpPr>
        <p:spPr>
          <a:xfrm>
            <a:off x="713433" y="1500728"/>
            <a:ext cx="10042759" cy="466665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71"/>
          <p:cNvSpPr/>
          <p:nvPr/>
        </p:nvSpPr>
        <p:spPr>
          <a:xfrm>
            <a:off x="713432" y="6165699"/>
            <a:ext cx="10042759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71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90" name="Google Shape;190;p71"/>
          <p:cNvSpPr txBox="1"/>
          <p:nvPr/>
        </p:nvSpPr>
        <p:spPr>
          <a:xfrm>
            <a:off x="713432" y="6246280"/>
            <a:ext cx="78366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https://www1.pluska.sk/regiony/najznamejsie-dievcatko-reklamy-najprv-videlo-dlhe-zahnute-zuby-teraz-ved-pozrite</a:t>
            </a:r>
            <a:r>
              <a:rPr lang="cs-CZ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91" name="Google Shape;191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221" y="1522125"/>
            <a:ext cx="585182" cy="55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999" y="2094103"/>
            <a:ext cx="2912838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40170" y="2073684"/>
            <a:ext cx="2980867" cy="369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69099" y="2045295"/>
            <a:ext cx="1992097" cy="111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30651" y="1696749"/>
            <a:ext cx="2980867" cy="24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7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69098" y="3234304"/>
            <a:ext cx="2648169" cy="153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69098" y="4848857"/>
            <a:ext cx="3329433" cy="30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7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69098" y="5068770"/>
            <a:ext cx="2104058" cy="958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2"/>
          <p:cNvSpPr/>
          <p:nvPr/>
        </p:nvSpPr>
        <p:spPr>
          <a:xfrm>
            <a:off x="713433" y="1500728"/>
            <a:ext cx="10042759" cy="466665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72"/>
          <p:cNvSpPr/>
          <p:nvPr/>
        </p:nvSpPr>
        <p:spPr>
          <a:xfrm>
            <a:off x="713432" y="6165699"/>
            <a:ext cx="10042759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72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07" name="Google Shape;207;p72"/>
          <p:cNvSpPr txBox="1"/>
          <p:nvPr/>
        </p:nvSpPr>
        <p:spPr>
          <a:xfrm>
            <a:off x="713432" y="6246280"/>
            <a:ext cx="78366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Plus 1 deň 4.7.2022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2395" y="1532035"/>
            <a:ext cx="3148687" cy="452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9133" y="1593131"/>
            <a:ext cx="3575696" cy="806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8221" y="1522125"/>
            <a:ext cx="585182" cy="553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délník 40">
            <a:extLst>
              <a:ext uri="{FF2B5EF4-FFF2-40B4-BE49-F238E27FC236}">
                <a16:creationId xmlns:a16="http://schemas.microsoft.com/office/drawing/2014/main" id="{34001F96-12D2-426D-A5D4-C51ED87E7BDA}"/>
              </a:ext>
            </a:extLst>
          </p:cNvPr>
          <p:cNvSpPr/>
          <p:nvPr/>
        </p:nvSpPr>
        <p:spPr>
          <a:xfrm>
            <a:off x="713433" y="1494502"/>
            <a:ext cx="3349447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2D2AB99F-5765-4965-AD7C-D366EF5A11D4}"/>
              </a:ext>
            </a:extLst>
          </p:cNvPr>
          <p:cNvSpPr/>
          <p:nvPr/>
        </p:nvSpPr>
        <p:spPr>
          <a:xfrm>
            <a:off x="4062879" y="1492498"/>
            <a:ext cx="3525299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A947245-CAED-4D02-9D8E-39F74AD4D976}"/>
              </a:ext>
            </a:extLst>
          </p:cNvPr>
          <p:cNvSpPr/>
          <p:nvPr/>
        </p:nvSpPr>
        <p:spPr>
          <a:xfrm>
            <a:off x="713433" y="6157153"/>
            <a:ext cx="3349447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7B38AD0-69FC-43E8-8D45-112DE35DE86D}"/>
              </a:ext>
            </a:extLst>
          </p:cNvPr>
          <p:cNvSpPr/>
          <p:nvPr/>
        </p:nvSpPr>
        <p:spPr>
          <a:xfrm>
            <a:off x="4062880" y="6157153"/>
            <a:ext cx="3525299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14" name="Obdélník 42">
            <a:extLst>
              <a:ext uri="{FF2B5EF4-FFF2-40B4-BE49-F238E27FC236}">
                <a16:creationId xmlns:a16="http://schemas.microsoft.com/office/drawing/2014/main" id="{118693B7-C27F-427B-8EEC-34BCD7616C48}"/>
              </a:ext>
            </a:extLst>
          </p:cNvPr>
          <p:cNvSpPr/>
          <p:nvPr/>
        </p:nvSpPr>
        <p:spPr>
          <a:xfrm>
            <a:off x="7588178" y="1492498"/>
            <a:ext cx="3525299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15" name="Obdélník 45">
            <a:extLst>
              <a:ext uri="{FF2B5EF4-FFF2-40B4-BE49-F238E27FC236}">
                <a16:creationId xmlns:a16="http://schemas.microsoft.com/office/drawing/2014/main" id="{10B7506F-1E41-44F7-9D0A-D45B5F4E0730}"/>
              </a:ext>
            </a:extLst>
          </p:cNvPr>
          <p:cNvSpPr/>
          <p:nvPr/>
        </p:nvSpPr>
        <p:spPr>
          <a:xfrm>
            <a:off x="7588177" y="6167188"/>
            <a:ext cx="3525299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8783221-FA13-47FD-96FC-133DBF760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3260" y="1560161"/>
            <a:ext cx="2664535" cy="441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lokTextu 18">
            <a:extLst>
              <a:ext uri="{FF2B5EF4-FFF2-40B4-BE49-F238E27FC236}">
                <a16:creationId xmlns:a16="http://schemas.microsoft.com/office/drawing/2014/main" id="{A5AD3887-2B12-4415-B360-E5D904293420}"/>
              </a:ext>
            </a:extLst>
          </p:cNvPr>
          <p:cNvSpPr txBox="1"/>
          <p:nvPr/>
        </p:nvSpPr>
        <p:spPr>
          <a:xfrm>
            <a:off x="4208157" y="6181216"/>
            <a:ext cx="3204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4"/>
              </a:rPr>
              <a:t>https://strategie.hnonline.sk/marketing/7760047-kofola-ponukne-alternativu-k-pet-flasiam-a-plechovkam</a:t>
            </a:r>
            <a:r>
              <a:rPr lang="sk-SK" sz="800" dirty="0"/>
              <a:t>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DC521DA-30F4-439A-8721-B42BC6842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831161" y="1560161"/>
            <a:ext cx="3001543" cy="45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BlokTextu 21">
            <a:extLst>
              <a:ext uri="{FF2B5EF4-FFF2-40B4-BE49-F238E27FC236}">
                <a16:creationId xmlns:a16="http://schemas.microsoft.com/office/drawing/2014/main" id="{4FDF2D00-2BE6-4B49-B095-EBF9C631EDD4}"/>
              </a:ext>
            </a:extLst>
          </p:cNvPr>
          <p:cNvSpPr txBox="1"/>
          <p:nvPr/>
        </p:nvSpPr>
        <p:spPr>
          <a:xfrm>
            <a:off x="713433" y="6194849"/>
            <a:ext cx="33494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6"/>
              </a:rPr>
              <a:t>https://www.forbes.sk/kofola-o-krok-ekologickejsia-do-obchodov-mieri-s-projektom-vratneho-skla/</a:t>
            </a:r>
            <a:r>
              <a:rPr lang="sk-SK" sz="800" dirty="0"/>
              <a:t>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154E0DA-59E6-4032-91F7-E52A17B21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8018557" y="1560161"/>
            <a:ext cx="2509861" cy="45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BlokTextu 24">
            <a:extLst>
              <a:ext uri="{FF2B5EF4-FFF2-40B4-BE49-F238E27FC236}">
                <a16:creationId xmlns:a16="http://schemas.microsoft.com/office/drawing/2014/main" id="{629A3DDD-4569-4B00-8247-85E391CA0A89}"/>
              </a:ext>
            </a:extLst>
          </p:cNvPr>
          <p:cNvSpPr txBox="1"/>
          <p:nvPr/>
        </p:nvSpPr>
        <p:spPr>
          <a:xfrm>
            <a:off x="7588010" y="6181216"/>
            <a:ext cx="32837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8"/>
              </a:rPr>
              <a:t>https://www.omediach.com/obchod/21384-kofola-rajec-vinea-sa-vracaju-k-vratnym-sklenenym-flasiam-spustaju-projekt-cirkulka-foto</a:t>
            </a:r>
            <a:r>
              <a:rPr lang="sk-SK" sz="800" dirty="0"/>
              <a:t> </a:t>
            </a:r>
          </a:p>
        </p:txBody>
      </p:sp>
      <p:sp>
        <p:nvSpPr>
          <p:cNvPr id="4" name="Google Shape;54;p62">
            <a:extLst>
              <a:ext uri="{FF2B5EF4-FFF2-40B4-BE49-F238E27FC236}">
                <a16:creationId xmlns:a16="http://schemas.microsoft.com/office/drawing/2014/main" id="{6FB99631-31BE-22F7-B865-D96178E74E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2021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" name="Google Shape;56;p62">
            <a:extLst>
              <a:ext uri="{FF2B5EF4-FFF2-40B4-BE49-F238E27FC236}">
                <a16:creationId xmlns:a16="http://schemas.microsoft.com/office/drawing/2014/main" id="{01AA1F8D-7B5B-6601-EE59-0F25EBD918E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93047" y="275338"/>
            <a:ext cx="820429" cy="872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8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3"/>
          <p:cNvSpPr/>
          <p:nvPr/>
        </p:nvSpPr>
        <p:spPr>
          <a:xfrm>
            <a:off x="713432" y="1507526"/>
            <a:ext cx="5169730" cy="466665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73"/>
          <p:cNvSpPr/>
          <p:nvPr/>
        </p:nvSpPr>
        <p:spPr>
          <a:xfrm>
            <a:off x="713430" y="6172497"/>
            <a:ext cx="5169730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73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219" name="Google Shape;219;p73"/>
          <p:cNvSpPr/>
          <p:nvPr/>
        </p:nvSpPr>
        <p:spPr>
          <a:xfrm>
            <a:off x="5883160" y="6172497"/>
            <a:ext cx="5095022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73"/>
          <p:cNvSpPr/>
          <p:nvPr/>
        </p:nvSpPr>
        <p:spPr>
          <a:xfrm>
            <a:off x="5883161" y="1507526"/>
            <a:ext cx="5095021" cy="466666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3"/>
          <p:cNvSpPr txBox="1"/>
          <p:nvPr/>
        </p:nvSpPr>
        <p:spPr>
          <a:xfrm>
            <a:off x="713432" y="6246280"/>
            <a:ext cx="78366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https://www1.pluska.sk/video/najznamejsie-dievcatko-reklamy-opat-pred-kamerou</a:t>
            </a:r>
            <a:r>
              <a:rPr lang="cs-CZ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video z natáčania </a:t>
            </a:r>
            <a:endParaRPr/>
          </a:p>
        </p:txBody>
      </p:sp>
      <p:pic>
        <p:nvPicPr>
          <p:cNvPr id="222" name="Google Shape;222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221" y="1522125"/>
            <a:ext cx="585182" cy="55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742" y="2324277"/>
            <a:ext cx="4100660" cy="335350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73"/>
          <p:cNvSpPr txBox="1"/>
          <p:nvPr/>
        </p:nvSpPr>
        <p:spPr>
          <a:xfrm>
            <a:off x="5907742" y="6182346"/>
            <a:ext cx="44994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https://sarm.pluska.sk/pribehy/nie-nemusim-ja-ho-vidim-male-dievcatko-ikonickej-reklamy-je-velka-slecna-tymto-zivi</a:t>
            </a:r>
            <a:r>
              <a:rPr lang="cs-CZ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25" name="Google Shape;225;p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951" y="1616219"/>
            <a:ext cx="444581" cy="208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2894" y="1933495"/>
            <a:ext cx="2601799" cy="384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15922" y="2324277"/>
            <a:ext cx="2121031" cy="202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7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0e1fd17215_0_0"/>
          <p:cNvSpPr/>
          <p:nvPr/>
        </p:nvSpPr>
        <p:spPr>
          <a:xfrm>
            <a:off x="713432" y="1507526"/>
            <a:ext cx="5169600" cy="46668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20e1fd17215_0_0"/>
          <p:cNvSpPr/>
          <p:nvPr/>
        </p:nvSpPr>
        <p:spPr>
          <a:xfrm>
            <a:off x="713430" y="6172497"/>
            <a:ext cx="5169600" cy="400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20e1fd17215_0_0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236" name="Google Shape;236;g20e1fd17215_0_0"/>
          <p:cNvSpPr/>
          <p:nvPr/>
        </p:nvSpPr>
        <p:spPr>
          <a:xfrm>
            <a:off x="5883160" y="6172497"/>
            <a:ext cx="5094900" cy="400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20e1fd17215_0_0"/>
          <p:cNvSpPr/>
          <p:nvPr/>
        </p:nvSpPr>
        <p:spPr>
          <a:xfrm>
            <a:off x="5883161" y="1507526"/>
            <a:ext cx="5094900" cy="46668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20e1fd17215_0_0"/>
          <p:cNvSpPr txBox="1"/>
          <p:nvPr/>
        </p:nvSpPr>
        <p:spPr>
          <a:xfrm>
            <a:off x="713428" y="6093875"/>
            <a:ext cx="50319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200" b="1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3"/>
              </a:rPr>
              <a:t>https://plus7dni.pluska.sk/ludia/ako-vyzera-dievcatko-reklamy-kofolu-teraz-velky-navrat-obrazovky-20-rokoch</a:t>
            </a:r>
            <a:r>
              <a:rPr lang="cs-CZ" sz="1200" b="1">
                <a:solidFill>
                  <a:srgbClr val="80808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sp>
        <p:nvSpPr>
          <p:cNvPr id="239" name="Google Shape;239;g20e1fd17215_0_0"/>
          <p:cNvSpPr txBox="1"/>
          <p:nvPr/>
        </p:nvSpPr>
        <p:spPr>
          <a:xfrm>
            <a:off x="5907751" y="6182349"/>
            <a:ext cx="52320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200" b="1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4"/>
              </a:rPr>
              <a:t>https://najmama.aktuality.sk/clanok/rqOp6Zv/nie-nie-ja-nemusim-ja-uz-ho-vidim-legendarne-dievcatko-je-po-20-tich-rokoch-spat-spoznali-ste-ho-uz-ako-toto-dospele-dievca/</a:t>
            </a:r>
            <a:r>
              <a:rPr lang="cs-CZ" sz="1200" b="1">
                <a:solidFill>
                  <a:srgbClr val="80808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pic>
        <p:nvPicPr>
          <p:cNvPr id="240" name="Google Shape;240;g20e1fd17215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20e1fd17215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8800" y="1992325"/>
            <a:ext cx="3042150" cy="37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20e1fd17215_0_0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399" y="1713875"/>
            <a:ext cx="776851" cy="3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20e1fd17215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01425" y="1688200"/>
            <a:ext cx="3353319" cy="4253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0e1fd17215_0_22"/>
          <p:cNvSpPr/>
          <p:nvPr/>
        </p:nvSpPr>
        <p:spPr>
          <a:xfrm>
            <a:off x="713432" y="1507526"/>
            <a:ext cx="5169600" cy="46668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20e1fd17215_0_22"/>
          <p:cNvSpPr/>
          <p:nvPr/>
        </p:nvSpPr>
        <p:spPr>
          <a:xfrm>
            <a:off x="713430" y="6172497"/>
            <a:ext cx="5169600" cy="400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20e1fd17215_0_22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251" name="Google Shape;251;g20e1fd17215_0_22"/>
          <p:cNvSpPr/>
          <p:nvPr/>
        </p:nvSpPr>
        <p:spPr>
          <a:xfrm>
            <a:off x="5883160" y="6172497"/>
            <a:ext cx="5094900" cy="400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20e1fd17215_0_22"/>
          <p:cNvSpPr/>
          <p:nvPr/>
        </p:nvSpPr>
        <p:spPr>
          <a:xfrm>
            <a:off x="5883161" y="1507526"/>
            <a:ext cx="5094900" cy="46668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20e1fd17215_0_22"/>
          <p:cNvSpPr txBox="1"/>
          <p:nvPr/>
        </p:nvSpPr>
        <p:spPr>
          <a:xfrm>
            <a:off x="713428" y="6093875"/>
            <a:ext cx="50319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200" b="1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3"/>
              </a:rPr>
              <a:t>https://emma.pluska.sk/svetova/ako-vyzera-dievcatko-reklamy-kofolu-teraz-neuverite-vlastnym-ociam</a:t>
            </a:r>
            <a:r>
              <a:rPr lang="cs-CZ" sz="1200" b="1">
                <a:solidFill>
                  <a:srgbClr val="80808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sp>
        <p:nvSpPr>
          <p:cNvPr id="254" name="Google Shape;254;g20e1fd17215_0_22"/>
          <p:cNvSpPr txBox="1"/>
          <p:nvPr/>
        </p:nvSpPr>
        <p:spPr>
          <a:xfrm>
            <a:off x="5907751" y="6106149"/>
            <a:ext cx="5232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200" b="1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4"/>
              </a:rPr>
              <a:t>https://ahojmama.pravda.sk/clanky/ako-po-20-rokoch-vyzera-dievcatko-z-legendarnej/16508-clanok.html</a:t>
            </a:r>
            <a:r>
              <a:rPr lang="cs-CZ" sz="1200" b="1">
                <a:solidFill>
                  <a:srgbClr val="80808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pic>
        <p:nvPicPr>
          <p:cNvPr id="255" name="Google Shape;255;g20e1fd17215_0_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0e1fd17215_0_2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750" y="1628775"/>
            <a:ext cx="3315108" cy="8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0e1fd17215_0_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8713" y="1628775"/>
            <a:ext cx="4683775" cy="7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0e1fd17215_0_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1075" y="2450475"/>
            <a:ext cx="3713225" cy="87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20e1fd17215_0_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64325" y="3267725"/>
            <a:ext cx="3021025" cy="28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6;g20e1fd17215_0_22">
            <a:extLst>
              <a:ext uri="{FF2B5EF4-FFF2-40B4-BE49-F238E27FC236}">
                <a16:creationId xmlns:a16="http://schemas.microsoft.com/office/drawing/2014/main" id="{9BC70545-1239-D839-FE15-1C830ACDB2B2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750" y="2435090"/>
            <a:ext cx="3120967" cy="3482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0e1fd17215_0_44"/>
          <p:cNvSpPr/>
          <p:nvPr/>
        </p:nvSpPr>
        <p:spPr>
          <a:xfrm>
            <a:off x="713432" y="1507526"/>
            <a:ext cx="5169600" cy="46668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0e1fd17215_0_44"/>
          <p:cNvSpPr/>
          <p:nvPr/>
        </p:nvSpPr>
        <p:spPr>
          <a:xfrm>
            <a:off x="713430" y="6172497"/>
            <a:ext cx="5169600" cy="400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0e1fd17215_0_44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267" name="Google Shape;267;g20e1fd17215_0_44"/>
          <p:cNvSpPr/>
          <p:nvPr/>
        </p:nvSpPr>
        <p:spPr>
          <a:xfrm>
            <a:off x="5883160" y="6172497"/>
            <a:ext cx="5094900" cy="400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20e1fd17215_0_44"/>
          <p:cNvSpPr/>
          <p:nvPr/>
        </p:nvSpPr>
        <p:spPr>
          <a:xfrm>
            <a:off x="5883161" y="1507526"/>
            <a:ext cx="5094900" cy="46668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20e1fd17215_0_44"/>
          <p:cNvSpPr txBox="1"/>
          <p:nvPr/>
        </p:nvSpPr>
        <p:spPr>
          <a:xfrm>
            <a:off x="713428" y="6093875"/>
            <a:ext cx="50319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200" b="1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3"/>
              </a:rPr>
              <a:t>https://www.slovakwoman.sk/dievcatko-z-kofoly-v-dalsej-reklame-pani-to-je-kocka/</a:t>
            </a:r>
            <a:r>
              <a:rPr lang="cs-CZ" sz="1200" b="1">
                <a:solidFill>
                  <a:srgbClr val="80808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sp>
        <p:nvSpPr>
          <p:cNvPr id="270" name="Google Shape;270;g20e1fd17215_0_44"/>
          <p:cNvSpPr txBox="1"/>
          <p:nvPr/>
        </p:nvSpPr>
        <p:spPr>
          <a:xfrm>
            <a:off x="5907751" y="6106149"/>
            <a:ext cx="5232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200" b="1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4"/>
              </a:rPr>
              <a:t>https://www1.pluska.sk/soubiznis/domaci-soubiznis/dievcatko-najznamejsej-reklamy-je-spat-je-tym-syn-znameho-politika</a:t>
            </a:r>
            <a:r>
              <a:rPr lang="cs-CZ" sz="1200" b="1">
                <a:solidFill>
                  <a:srgbClr val="80808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pic>
        <p:nvPicPr>
          <p:cNvPr id="271" name="Google Shape;271;g20e1fd17215_0_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0e1fd17215_0_44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425" y="2555088"/>
            <a:ext cx="4227900" cy="25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0e1fd17215_0_44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425" y="2187475"/>
            <a:ext cx="4448098" cy="3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0e1fd17215_0_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8300" y="1755400"/>
            <a:ext cx="4448101" cy="3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0e1fd17215_0_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21225" y="2187475"/>
            <a:ext cx="3832500" cy="3840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0e1fd17215_0_59"/>
          <p:cNvSpPr/>
          <p:nvPr/>
        </p:nvSpPr>
        <p:spPr>
          <a:xfrm>
            <a:off x="713432" y="1507526"/>
            <a:ext cx="5169600" cy="46668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20e1fd17215_0_59"/>
          <p:cNvSpPr/>
          <p:nvPr/>
        </p:nvSpPr>
        <p:spPr>
          <a:xfrm>
            <a:off x="713430" y="6172497"/>
            <a:ext cx="5169600" cy="400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20e1fd17215_0_59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283" name="Google Shape;283;g20e1fd17215_0_59"/>
          <p:cNvSpPr/>
          <p:nvPr/>
        </p:nvSpPr>
        <p:spPr>
          <a:xfrm>
            <a:off x="5883160" y="6172497"/>
            <a:ext cx="5094900" cy="400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20e1fd17215_0_59"/>
          <p:cNvSpPr/>
          <p:nvPr/>
        </p:nvSpPr>
        <p:spPr>
          <a:xfrm>
            <a:off x="5883161" y="1507526"/>
            <a:ext cx="5094900" cy="46668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20e1fd17215_0_59"/>
          <p:cNvSpPr txBox="1"/>
          <p:nvPr/>
        </p:nvSpPr>
        <p:spPr>
          <a:xfrm>
            <a:off x="713428" y="6093875"/>
            <a:ext cx="50319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200" b="1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3"/>
              </a:rPr>
              <a:t>https://hitky.sk/dievcatko-z-kofoly-poriadne-vyrastlo-dnes-ma-23-rokov-a-pracuje-ako/</a:t>
            </a:r>
            <a:r>
              <a:rPr lang="cs-CZ" sz="1200" b="1">
                <a:solidFill>
                  <a:srgbClr val="80808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sp>
        <p:nvSpPr>
          <p:cNvPr id="286" name="Google Shape;286;g20e1fd17215_0_59"/>
          <p:cNvSpPr txBox="1"/>
          <p:nvPr/>
        </p:nvSpPr>
        <p:spPr>
          <a:xfrm>
            <a:off x="5907751" y="6106149"/>
            <a:ext cx="52320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200" b="1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4"/>
              </a:rPr>
              <a:t>https://refresher.sk/126654-Dievcatko-z-vianocnej-reklamy-na-Kofolu-ma-uz-23-rokov-Dodnes-ma-ludia-spoznavaju-v-ambulancii-kde-pracujem-Rozhovor</a:t>
            </a:r>
            <a:r>
              <a:rPr lang="cs-CZ" sz="1200" b="1">
                <a:solidFill>
                  <a:srgbClr val="80808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200" b="1">
              <a:solidFill>
                <a:srgbClr val="80808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200" b="1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20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87" name="Google Shape;287;g20e1fd17215_0_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0e1fd17215_0_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6000" y="1698700"/>
            <a:ext cx="2948509" cy="4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20e1fd17215_0_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6000" y="2448375"/>
            <a:ext cx="4520599" cy="32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20e1fd17215_0_59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248" y="1634186"/>
            <a:ext cx="4954601" cy="24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20e1fd17215_0_59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900" y="4066450"/>
            <a:ext cx="1415025" cy="20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0e1fd17215_0_78"/>
          <p:cNvSpPr/>
          <p:nvPr/>
        </p:nvSpPr>
        <p:spPr>
          <a:xfrm>
            <a:off x="713432" y="1507526"/>
            <a:ext cx="5169600" cy="46668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0e1fd17215_0_78"/>
          <p:cNvSpPr/>
          <p:nvPr/>
        </p:nvSpPr>
        <p:spPr>
          <a:xfrm>
            <a:off x="713430" y="6172497"/>
            <a:ext cx="5169600" cy="400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20e1fd17215_0_78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299" name="Google Shape;299;g20e1fd17215_0_78"/>
          <p:cNvSpPr txBox="1"/>
          <p:nvPr/>
        </p:nvSpPr>
        <p:spPr>
          <a:xfrm>
            <a:off x="713428" y="6093875"/>
            <a:ext cx="50319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200" b="1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3"/>
              </a:rPr>
              <a:t>https://zivot.pluska.sk/zaujimavosti/pamatate-dievcatko-legendarnej-vianocnej-reklamy-dnes-ste-ju-nespoznali-foto</a:t>
            </a:r>
            <a:r>
              <a:rPr lang="cs-CZ" sz="1200" b="1">
                <a:solidFill>
                  <a:srgbClr val="80808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pic>
        <p:nvPicPr>
          <p:cNvPr id="300" name="Google Shape;300;g20e1fd17215_0_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0e1fd17215_0_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8750" y="1783250"/>
            <a:ext cx="3950152" cy="22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20e1fd17215_0_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3497" y="2209800"/>
            <a:ext cx="2445300" cy="347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9"/>
          <p:cNvSpPr txBox="1">
            <a:spLocks noGrp="1"/>
          </p:cNvSpPr>
          <p:nvPr>
            <p:ph type="title"/>
          </p:nvPr>
        </p:nvSpPr>
        <p:spPr>
          <a:xfrm>
            <a:off x="569126" y="558778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2021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34001F96-12D2-426D-A5D4-C51ED87E7BDA}"/>
              </a:ext>
            </a:extLst>
          </p:cNvPr>
          <p:cNvSpPr/>
          <p:nvPr/>
        </p:nvSpPr>
        <p:spPr>
          <a:xfrm>
            <a:off x="713433" y="1494502"/>
            <a:ext cx="3349447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2D2AB99F-5765-4965-AD7C-D366EF5A11D4}"/>
              </a:ext>
            </a:extLst>
          </p:cNvPr>
          <p:cNvSpPr/>
          <p:nvPr/>
        </p:nvSpPr>
        <p:spPr>
          <a:xfrm>
            <a:off x="4062879" y="1492498"/>
            <a:ext cx="3525299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A947245-CAED-4D02-9D8E-39F74AD4D976}"/>
              </a:ext>
            </a:extLst>
          </p:cNvPr>
          <p:cNvSpPr/>
          <p:nvPr/>
        </p:nvSpPr>
        <p:spPr>
          <a:xfrm>
            <a:off x="713433" y="6157153"/>
            <a:ext cx="3349447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7B38AD0-69FC-43E8-8D45-112DE35DE86D}"/>
              </a:ext>
            </a:extLst>
          </p:cNvPr>
          <p:cNvSpPr/>
          <p:nvPr/>
        </p:nvSpPr>
        <p:spPr>
          <a:xfrm>
            <a:off x="4062880" y="6157153"/>
            <a:ext cx="3525299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14" name="Obdélník 42">
            <a:extLst>
              <a:ext uri="{FF2B5EF4-FFF2-40B4-BE49-F238E27FC236}">
                <a16:creationId xmlns:a16="http://schemas.microsoft.com/office/drawing/2014/main" id="{118693B7-C27F-427B-8EEC-34BCD7616C48}"/>
              </a:ext>
            </a:extLst>
          </p:cNvPr>
          <p:cNvSpPr/>
          <p:nvPr/>
        </p:nvSpPr>
        <p:spPr>
          <a:xfrm>
            <a:off x="7588178" y="1492498"/>
            <a:ext cx="3525299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15" name="Obdélník 45">
            <a:extLst>
              <a:ext uri="{FF2B5EF4-FFF2-40B4-BE49-F238E27FC236}">
                <a16:creationId xmlns:a16="http://schemas.microsoft.com/office/drawing/2014/main" id="{10B7506F-1E41-44F7-9D0A-D45B5F4E0730}"/>
              </a:ext>
            </a:extLst>
          </p:cNvPr>
          <p:cNvSpPr/>
          <p:nvPr/>
        </p:nvSpPr>
        <p:spPr>
          <a:xfrm>
            <a:off x="7588177" y="6167188"/>
            <a:ext cx="3525299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537911D-FD1D-446B-9CD6-F79197B84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556" y="1547005"/>
            <a:ext cx="3178693" cy="3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7B162E8-847C-4734-BD43-FB0935A8D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4430" y="1971035"/>
            <a:ext cx="1891599" cy="398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74588592-9F3F-447F-AC55-30C8EDB05A1C}"/>
              </a:ext>
            </a:extLst>
          </p:cNvPr>
          <p:cNvSpPr txBox="1"/>
          <p:nvPr/>
        </p:nvSpPr>
        <p:spPr>
          <a:xfrm>
            <a:off x="832615" y="6205074"/>
            <a:ext cx="3178693" cy="341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5"/>
              </a:rPr>
              <a:t>https://www.retailmagazin.sk/aktualne-vpravo/5708-kofola-prichadza-s-novym-projektom-vratneho-skla-do-obchodov</a:t>
            </a:r>
            <a:r>
              <a:rPr lang="sk-SK" sz="800" dirty="0"/>
              <a:t>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39E4400-B3B1-4431-9371-568F23C34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7630" y="1547005"/>
            <a:ext cx="3415795" cy="86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880F5385-7A68-49B6-B4C2-7092C7B31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7629" y="2409915"/>
            <a:ext cx="2206258" cy="37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6AA8B9CE-1B8C-4A47-95C1-D56B716EB11B}"/>
              </a:ext>
            </a:extLst>
          </p:cNvPr>
          <p:cNvSpPr txBox="1"/>
          <p:nvPr/>
        </p:nvSpPr>
        <p:spPr>
          <a:xfrm>
            <a:off x="4012732" y="6223315"/>
            <a:ext cx="36870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8"/>
              </a:rPr>
              <a:t>https://retazce.sk/2021/08/26/kofola-prichadza-s-novym-projektom-vratneho-skla-do-obchodov-ponukne-tak-alternativu-k-pet-flasiam-a-plechovkam/</a:t>
            </a:r>
            <a:r>
              <a:rPr lang="sk-SK" sz="800" dirty="0"/>
              <a:t> 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55776764-1CE1-452B-AF1C-35E0BB547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4176" y="3017519"/>
            <a:ext cx="2610815" cy="300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F699FEC-58C8-44F4-972E-AE2F460AC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5812" y="1547005"/>
            <a:ext cx="2884854" cy="15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BlokTextu 21">
            <a:extLst>
              <a:ext uri="{FF2B5EF4-FFF2-40B4-BE49-F238E27FC236}">
                <a16:creationId xmlns:a16="http://schemas.microsoft.com/office/drawing/2014/main" id="{CA0ED063-66C9-4A83-8A29-1D2B2DFF2BDE}"/>
              </a:ext>
            </a:extLst>
          </p:cNvPr>
          <p:cNvSpPr txBox="1"/>
          <p:nvPr/>
        </p:nvSpPr>
        <p:spPr>
          <a:xfrm>
            <a:off x="7591026" y="6215284"/>
            <a:ext cx="3522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11"/>
              </a:rPr>
              <a:t>https://touchit.sk/kofola-prichadza-s-novym-projektom-vratneho-skla-do-obchodov-ponukne-tak-alternativu-k-pet-flasiam-a-plechovkam/363052</a:t>
            </a:r>
            <a:r>
              <a:rPr lang="sk-SK" sz="800" dirty="0"/>
              <a:t> </a:t>
            </a:r>
          </a:p>
        </p:txBody>
      </p:sp>
      <p:pic>
        <p:nvPicPr>
          <p:cNvPr id="2" name="Google Shape;56;p62">
            <a:extLst>
              <a:ext uri="{FF2B5EF4-FFF2-40B4-BE49-F238E27FC236}">
                <a16:creationId xmlns:a16="http://schemas.microsoft.com/office/drawing/2014/main" id="{C229FECC-E4A5-BBBF-C3E2-68F72459EC4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93047" y="360525"/>
            <a:ext cx="820429" cy="872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9"/>
          <p:cNvSpPr txBox="1">
            <a:spLocks noGrp="1"/>
          </p:cNvSpPr>
          <p:nvPr>
            <p:ph type="title"/>
          </p:nvPr>
        </p:nvSpPr>
        <p:spPr>
          <a:xfrm>
            <a:off x="569126" y="558778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2021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34001F96-12D2-426D-A5D4-C51ED87E7BDA}"/>
              </a:ext>
            </a:extLst>
          </p:cNvPr>
          <p:cNvSpPr/>
          <p:nvPr/>
        </p:nvSpPr>
        <p:spPr>
          <a:xfrm>
            <a:off x="713433" y="1494502"/>
            <a:ext cx="3349447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2D2AB99F-5765-4965-AD7C-D366EF5A11D4}"/>
              </a:ext>
            </a:extLst>
          </p:cNvPr>
          <p:cNvSpPr/>
          <p:nvPr/>
        </p:nvSpPr>
        <p:spPr>
          <a:xfrm>
            <a:off x="4062879" y="1492498"/>
            <a:ext cx="3525299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A947245-CAED-4D02-9D8E-39F74AD4D976}"/>
              </a:ext>
            </a:extLst>
          </p:cNvPr>
          <p:cNvSpPr/>
          <p:nvPr/>
        </p:nvSpPr>
        <p:spPr>
          <a:xfrm>
            <a:off x="713433" y="6157153"/>
            <a:ext cx="3349447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7B38AD0-69FC-43E8-8D45-112DE35DE86D}"/>
              </a:ext>
            </a:extLst>
          </p:cNvPr>
          <p:cNvSpPr/>
          <p:nvPr/>
        </p:nvSpPr>
        <p:spPr>
          <a:xfrm>
            <a:off x="4062880" y="6157153"/>
            <a:ext cx="3525299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14" name="Obdélník 42">
            <a:extLst>
              <a:ext uri="{FF2B5EF4-FFF2-40B4-BE49-F238E27FC236}">
                <a16:creationId xmlns:a16="http://schemas.microsoft.com/office/drawing/2014/main" id="{118693B7-C27F-427B-8EEC-34BCD7616C48}"/>
              </a:ext>
            </a:extLst>
          </p:cNvPr>
          <p:cNvSpPr/>
          <p:nvPr/>
        </p:nvSpPr>
        <p:spPr>
          <a:xfrm>
            <a:off x="7588178" y="1492498"/>
            <a:ext cx="3525299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15" name="Obdélník 45">
            <a:extLst>
              <a:ext uri="{FF2B5EF4-FFF2-40B4-BE49-F238E27FC236}">
                <a16:creationId xmlns:a16="http://schemas.microsoft.com/office/drawing/2014/main" id="{10B7506F-1E41-44F7-9D0A-D45B5F4E0730}"/>
              </a:ext>
            </a:extLst>
          </p:cNvPr>
          <p:cNvSpPr/>
          <p:nvPr/>
        </p:nvSpPr>
        <p:spPr>
          <a:xfrm>
            <a:off x="7588177" y="6167188"/>
            <a:ext cx="3525299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725B594-3F83-4BBA-94F1-9035D3BD3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388" y="1526682"/>
            <a:ext cx="2927535" cy="45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D60BB81B-9650-4790-86EE-19D3A54C6983}"/>
              </a:ext>
            </a:extLst>
          </p:cNvPr>
          <p:cNvSpPr txBox="1"/>
          <p:nvPr/>
        </p:nvSpPr>
        <p:spPr>
          <a:xfrm>
            <a:off x="801359" y="6220644"/>
            <a:ext cx="334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4"/>
              </a:rPr>
              <a:t>https://www.interez.sk/kofola-robi-velky-krok-vpred-napoje-zacne-od-buduceho-roka-predavat-aj-vo-vratnych-sklenenych-flasiach/</a:t>
            </a:r>
            <a:r>
              <a:rPr lang="sk-SK" sz="800" dirty="0"/>
              <a:t>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5960FB10-E29B-4788-99CB-79A68A3DA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6535" y="1669426"/>
            <a:ext cx="2575507" cy="435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6465FC5-3AE8-49D3-958E-D957DAE15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7267" y="1562316"/>
            <a:ext cx="2575507" cy="13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1A864DF8-7222-44F0-B5C0-575C3D87DE33}"/>
              </a:ext>
            </a:extLst>
          </p:cNvPr>
          <p:cNvSpPr txBox="1"/>
          <p:nvPr/>
        </p:nvSpPr>
        <p:spPr>
          <a:xfrm>
            <a:off x="4062878" y="6210609"/>
            <a:ext cx="3437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7"/>
              </a:rPr>
              <a:t>https://refresher.sk/102511-Kofola-Vinea-ci-Rajec-vo-vratnych-flasiach-Od-buduceho-roka-si-mozes-uzivat-limonady-v-udrzatelnom-obale</a:t>
            </a:r>
            <a:r>
              <a:rPr lang="sk-SK" sz="800" dirty="0"/>
              <a:t>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7A74366-F3C7-4048-9041-B0AB6230B1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8910" y="1526683"/>
            <a:ext cx="2897024" cy="190231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1DCB09E-5ACC-4B35-89CF-1B1BAE90E5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4199" y="3428999"/>
            <a:ext cx="2608582" cy="2595727"/>
          </a:xfrm>
          <a:prstGeom prst="rect">
            <a:avLst/>
          </a:prstGeom>
        </p:spPr>
      </p:pic>
      <p:sp>
        <p:nvSpPr>
          <p:cNvPr id="22" name="BlokTextu 21">
            <a:extLst>
              <a:ext uri="{FF2B5EF4-FFF2-40B4-BE49-F238E27FC236}">
                <a16:creationId xmlns:a16="http://schemas.microsoft.com/office/drawing/2014/main" id="{BFA66B97-62FA-49E9-BEF1-3CE90276B6F3}"/>
              </a:ext>
            </a:extLst>
          </p:cNvPr>
          <p:cNvSpPr txBox="1"/>
          <p:nvPr/>
        </p:nvSpPr>
        <p:spPr>
          <a:xfrm>
            <a:off x="7588177" y="6210609"/>
            <a:ext cx="35252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10"/>
              </a:rPr>
              <a:t>https://www.startitup.sk/kofola-potesi-vsetkych-fanusikov-ekologie-po-novom-si-jej-napoje-mozes-kupit-aj-vo-vratnych-flasiach-zo-skla/</a:t>
            </a:r>
            <a:r>
              <a:rPr lang="sk-SK" sz="800" dirty="0"/>
              <a:t> </a:t>
            </a:r>
          </a:p>
        </p:txBody>
      </p:sp>
      <p:pic>
        <p:nvPicPr>
          <p:cNvPr id="2" name="Google Shape;56;p62">
            <a:extLst>
              <a:ext uri="{FF2B5EF4-FFF2-40B4-BE49-F238E27FC236}">
                <a16:creationId xmlns:a16="http://schemas.microsoft.com/office/drawing/2014/main" id="{150CF43A-AD4B-4B69-8EDD-9601A65C567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293047" y="275338"/>
            <a:ext cx="820429" cy="872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5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9"/>
          <p:cNvSpPr txBox="1">
            <a:spLocks noGrp="1"/>
          </p:cNvSpPr>
          <p:nvPr>
            <p:ph type="title"/>
          </p:nvPr>
        </p:nvSpPr>
        <p:spPr>
          <a:xfrm>
            <a:off x="569126" y="558778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2021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34001F96-12D2-426D-A5D4-C51ED87E7BDA}"/>
              </a:ext>
            </a:extLst>
          </p:cNvPr>
          <p:cNvSpPr/>
          <p:nvPr/>
        </p:nvSpPr>
        <p:spPr>
          <a:xfrm>
            <a:off x="713433" y="1494502"/>
            <a:ext cx="3349447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2D2AB99F-5765-4965-AD7C-D366EF5A11D4}"/>
              </a:ext>
            </a:extLst>
          </p:cNvPr>
          <p:cNvSpPr/>
          <p:nvPr/>
        </p:nvSpPr>
        <p:spPr>
          <a:xfrm>
            <a:off x="4062879" y="1492498"/>
            <a:ext cx="3525299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A947245-CAED-4D02-9D8E-39F74AD4D976}"/>
              </a:ext>
            </a:extLst>
          </p:cNvPr>
          <p:cNvSpPr/>
          <p:nvPr/>
        </p:nvSpPr>
        <p:spPr>
          <a:xfrm>
            <a:off x="713433" y="6157153"/>
            <a:ext cx="3349447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7B38AD0-69FC-43E8-8D45-112DE35DE86D}"/>
              </a:ext>
            </a:extLst>
          </p:cNvPr>
          <p:cNvSpPr/>
          <p:nvPr/>
        </p:nvSpPr>
        <p:spPr>
          <a:xfrm>
            <a:off x="4062880" y="6157153"/>
            <a:ext cx="3525299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B9499A-7BC0-4032-9432-B194B9BA2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6555" y="1616058"/>
            <a:ext cx="3147437" cy="158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68E2EA9D-A2A9-4CF0-9051-576008578CE0}"/>
              </a:ext>
            </a:extLst>
          </p:cNvPr>
          <p:cNvSpPr txBox="1"/>
          <p:nvPr/>
        </p:nvSpPr>
        <p:spPr>
          <a:xfrm>
            <a:off x="4051113" y="6195826"/>
            <a:ext cx="32393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4"/>
              </a:rPr>
              <a:t>https://sk.energyhub.eu/cs/articles/544621/navrat-vratnych-lahvi-mattoni-i-kofola-se-vraceji-k-zalohovane-klasice</a:t>
            </a:r>
            <a:r>
              <a:rPr lang="sk-SK" sz="800" dirty="0"/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881E128-6ECC-421A-99C1-658347415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6162" y="1589516"/>
            <a:ext cx="3211588" cy="44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691BB4F8-17BE-4A69-B526-2A84C5B16101}"/>
              </a:ext>
            </a:extLst>
          </p:cNvPr>
          <p:cNvSpPr txBox="1"/>
          <p:nvPr/>
        </p:nvSpPr>
        <p:spPr>
          <a:xfrm>
            <a:off x="762109" y="6191337"/>
            <a:ext cx="32890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6"/>
              </a:rPr>
              <a:t>https://www.kaminvestovat.sk/spravy-z-financnych-trhov/120559-kofola-prichazi-s-novym-projektem-vratneho-skla.html</a:t>
            </a:r>
            <a:r>
              <a:rPr lang="sk-SK" sz="800" dirty="0"/>
              <a:t> </a:t>
            </a:r>
          </a:p>
        </p:txBody>
      </p:sp>
      <p:pic>
        <p:nvPicPr>
          <p:cNvPr id="2" name="Google Shape;56;p62">
            <a:extLst>
              <a:ext uri="{FF2B5EF4-FFF2-40B4-BE49-F238E27FC236}">
                <a16:creationId xmlns:a16="http://schemas.microsoft.com/office/drawing/2014/main" id="{0701B470-33DF-E5FC-2F58-719D790D4BB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93047" y="275338"/>
            <a:ext cx="820429" cy="8724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43">
            <a:extLst>
              <a:ext uri="{FF2B5EF4-FFF2-40B4-BE49-F238E27FC236}">
                <a16:creationId xmlns:a16="http://schemas.microsoft.com/office/drawing/2014/main" id="{5EDBD967-02A5-D272-F855-1073AFA22633}"/>
              </a:ext>
            </a:extLst>
          </p:cNvPr>
          <p:cNvSpPr/>
          <p:nvPr/>
        </p:nvSpPr>
        <p:spPr>
          <a:xfrm>
            <a:off x="7587179" y="6157153"/>
            <a:ext cx="3349447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60CC6A8C-92CA-AD16-DA94-1C52816C0CC1}"/>
              </a:ext>
            </a:extLst>
          </p:cNvPr>
          <p:cNvSpPr txBox="1"/>
          <p:nvPr/>
        </p:nvSpPr>
        <p:spPr>
          <a:xfrm>
            <a:off x="7716871" y="6205074"/>
            <a:ext cx="3178693" cy="341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8"/>
              </a:rPr>
              <a:t>https://www.aktuality.sk/clanok/1erjeeh/kofola-sa-odklana-od-klasickych-plastovych-flias-chce-aj-viac-sklenenych-obalov/</a:t>
            </a:r>
            <a:r>
              <a:rPr lang="sk-SK" sz="800" dirty="0"/>
              <a:t> </a:t>
            </a:r>
          </a:p>
        </p:txBody>
      </p:sp>
      <p:sp>
        <p:nvSpPr>
          <p:cNvPr id="5" name="Obdélník 40">
            <a:extLst>
              <a:ext uri="{FF2B5EF4-FFF2-40B4-BE49-F238E27FC236}">
                <a16:creationId xmlns:a16="http://schemas.microsoft.com/office/drawing/2014/main" id="{317BC640-E2AD-DC3C-F068-C24EF73E35D7}"/>
              </a:ext>
            </a:extLst>
          </p:cNvPr>
          <p:cNvSpPr/>
          <p:nvPr/>
        </p:nvSpPr>
        <p:spPr>
          <a:xfrm>
            <a:off x="7586709" y="1490494"/>
            <a:ext cx="3349447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1659C0-348A-6560-AA8A-142E541AE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6871" y="1834625"/>
            <a:ext cx="313116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01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délník 40">
            <a:extLst>
              <a:ext uri="{FF2B5EF4-FFF2-40B4-BE49-F238E27FC236}">
                <a16:creationId xmlns:a16="http://schemas.microsoft.com/office/drawing/2014/main" id="{34001F96-12D2-426D-A5D4-C51ED87E7BDA}"/>
              </a:ext>
            </a:extLst>
          </p:cNvPr>
          <p:cNvSpPr/>
          <p:nvPr/>
        </p:nvSpPr>
        <p:spPr>
          <a:xfrm>
            <a:off x="713433" y="1490896"/>
            <a:ext cx="3349447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2D2AB99F-5765-4965-AD7C-D366EF5A11D4}"/>
              </a:ext>
            </a:extLst>
          </p:cNvPr>
          <p:cNvSpPr/>
          <p:nvPr/>
        </p:nvSpPr>
        <p:spPr>
          <a:xfrm>
            <a:off x="4062879" y="1490895"/>
            <a:ext cx="3525299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A947245-CAED-4D02-9D8E-39F74AD4D976}"/>
              </a:ext>
            </a:extLst>
          </p:cNvPr>
          <p:cNvSpPr/>
          <p:nvPr/>
        </p:nvSpPr>
        <p:spPr>
          <a:xfrm>
            <a:off x="713433" y="6157153"/>
            <a:ext cx="3349447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7B38AD0-69FC-43E8-8D45-112DE35DE86D}"/>
              </a:ext>
            </a:extLst>
          </p:cNvPr>
          <p:cNvSpPr/>
          <p:nvPr/>
        </p:nvSpPr>
        <p:spPr>
          <a:xfrm>
            <a:off x="4062879" y="6157153"/>
            <a:ext cx="3525299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7AB98469-449E-4EF9-838F-D3FF8737EB85}"/>
              </a:ext>
            </a:extLst>
          </p:cNvPr>
          <p:cNvSpPr txBox="1"/>
          <p:nvPr/>
        </p:nvSpPr>
        <p:spPr>
          <a:xfrm>
            <a:off x="4057299" y="6219111"/>
            <a:ext cx="33494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 </a:t>
            </a:r>
            <a:endParaRPr lang="sk-SK" sz="800" dirty="0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F4C58A00-0842-40AC-BBAF-5896B2BCB8C3}"/>
              </a:ext>
            </a:extLst>
          </p:cNvPr>
          <p:cNvSpPr txBox="1"/>
          <p:nvPr/>
        </p:nvSpPr>
        <p:spPr>
          <a:xfrm>
            <a:off x="4055073" y="6177314"/>
            <a:ext cx="3589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https://disrupter.refresher.sk/113358-Kofola-ma-za-sebou-historicky-najuspesnejsi-rok-Chce-viac-investovat-do-startupovych-projektov</a:t>
            </a:r>
            <a:r>
              <a:rPr lang="cs-CZ" sz="800" dirty="0"/>
              <a:t> </a:t>
            </a:r>
            <a:endParaRPr lang="sk-SK" sz="800" dirty="0"/>
          </a:p>
        </p:txBody>
      </p:sp>
      <p:sp>
        <p:nvSpPr>
          <p:cNvPr id="14" name="Obdélník 42">
            <a:extLst>
              <a:ext uri="{FF2B5EF4-FFF2-40B4-BE49-F238E27FC236}">
                <a16:creationId xmlns:a16="http://schemas.microsoft.com/office/drawing/2014/main" id="{B84C62FA-C903-46B2-BAF8-EB1B35EEECDB}"/>
              </a:ext>
            </a:extLst>
          </p:cNvPr>
          <p:cNvSpPr/>
          <p:nvPr/>
        </p:nvSpPr>
        <p:spPr>
          <a:xfrm>
            <a:off x="7588178" y="1490493"/>
            <a:ext cx="3525299" cy="4663461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15" name="Obdélník 45">
            <a:extLst>
              <a:ext uri="{FF2B5EF4-FFF2-40B4-BE49-F238E27FC236}">
                <a16:creationId xmlns:a16="http://schemas.microsoft.com/office/drawing/2014/main" id="{D6BB78F6-5A22-410D-B128-932FBA4A6888}"/>
              </a:ext>
            </a:extLst>
          </p:cNvPr>
          <p:cNvSpPr/>
          <p:nvPr/>
        </p:nvSpPr>
        <p:spPr>
          <a:xfrm>
            <a:off x="7590404" y="6157152"/>
            <a:ext cx="3523072" cy="468873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7E26806-BC55-4F51-AFDF-74370F525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720" y="434932"/>
            <a:ext cx="820429" cy="872421"/>
          </a:xfrm>
          <a:prstGeom prst="rect">
            <a:avLst/>
          </a:prstGeom>
        </p:spPr>
      </p:pic>
      <p:sp>
        <p:nvSpPr>
          <p:cNvPr id="37" name="Google Shape;312;p19">
            <a:extLst>
              <a:ext uri="{FF2B5EF4-FFF2-40B4-BE49-F238E27FC236}">
                <a16:creationId xmlns:a16="http://schemas.microsoft.com/office/drawing/2014/main" id="{F0A44EF3-4BF9-4D94-B62C-7656C3FCC4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6507" y="504566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5CCE7343-32D6-4ED9-858D-124126C79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4061" y="1836260"/>
            <a:ext cx="2029412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BlokTextu 24">
            <a:extLst>
              <a:ext uri="{FF2B5EF4-FFF2-40B4-BE49-F238E27FC236}">
                <a16:creationId xmlns:a16="http://schemas.microsoft.com/office/drawing/2014/main" id="{E4B28877-DA56-4893-A488-7A20F79E084E}"/>
              </a:ext>
            </a:extLst>
          </p:cNvPr>
          <p:cNvSpPr txBox="1"/>
          <p:nvPr/>
        </p:nvSpPr>
        <p:spPr>
          <a:xfrm>
            <a:off x="7644640" y="6184157"/>
            <a:ext cx="33721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>
                <a:hlinkClick r:id="rId6"/>
              </a:rPr>
              <a:t>https://www.omediach.com/obchod/22711-kofola-prichadza-na-trh-s-cirkulkou-foto</a:t>
            </a:r>
            <a:r>
              <a:rPr lang="sk-SK" sz="800"/>
              <a:t> </a:t>
            </a:r>
            <a:endParaRPr lang="sk-SK" sz="800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DB35AD7-0003-4C25-9E5C-023D65B50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5134" y="1571625"/>
            <a:ext cx="914400" cy="31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F4F6B0A5-EA6E-4E79-9D4F-4D44365CE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4006" y="1903584"/>
            <a:ext cx="2771775" cy="39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D1EAB927-DDE3-4759-AA55-FE75DCF81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7108" y="1971454"/>
            <a:ext cx="3157754" cy="46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04890CB7-5765-4E44-A70D-3A5288D3C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7570" y="1662845"/>
            <a:ext cx="725956" cy="20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C0485B95-00E2-4159-AD78-F37237E2B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7325" y="2499015"/>
            <a:ext cx="2574525" cy="36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BlokTextu 29">
            <a:extLst>
              <a:ext uri="{FF2B5EF4-FFF2-40B4-BE49-F238E27FC236}">
                <a16:creationId xmlns:a16="http://schemas.microsoft.com/office/drawing/2014/main" id="{E376EE50-1A57-45DC-AA9C-1FC550AEF2BB}"/>
              </a:ext>
            </a:extLst>
          </p:cNvPr>
          <p:cNvSpPr txBox="1"/>
          <p:nvPr/>
        </p:nvSpPr>
        <p:spPr>
          <a:xfrm>
            <a:off x="719013" y="6148468"/>
            <a:ext cx="3259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12"/>
              </a:rPr>
              <a:t>https://retazce.sk/2022/04/12/kofola-v-rajeckej-lesnej-spustila-cirkulku-vyrobu-nealko-napojov-vo-vratnom-skle-aj-pre-maloobchod/</a:t>
            </a:r>
            <a:r>
              <a:rPr lang="sk-SK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101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délník 40">
            <a:extLst>
              <a:ext uri="{FF2B5EF4-FFF2-40B4-BE49-F238E27FC236}">
                <a16:creationId xmlns:a16="http://schemas.microsoft.com/office/drawing/2014/main" id="{34001F96-12D2-426D-A5D4-C51ED87E7BDA}"/>
              </a:ext>
            </a:extLst>
          </p:cNvPr>
          <p:cNvSpPr/>
          <p:nvPr/>
        </p:nvSpPr>
        <p:spPr>
          <a:xfrm>
            <a:off x="713433" y="1490896"/>
            <a:ext cx="3349447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2D2AB99F-5765-4965-AD7C-D366EF5A11D4}"/>
              </a:ext>
            </a:extLst>
          </p:cNvPr>
          <p:cNvSpPr/>
          <p:nvPr/>
        </p:nvSpPr>
        <p:spPr>
          <a:xfrm>
            <a:off x="4062879" y="1490895"/>
            <a:ext cx="3525299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A947245-CAED-4D02-9D8E-39F74AD4D976}"/>
              </a:ext>
            </a:extLst>
          </p:cNvPr>
          <p:cNvSpPr/>
          <p:nvPr/>
        </p:nvSpPr>
        <p:spPr>
          <a:xfrm>
            <a:off x="713433" y="6157153"/>
            <a:ext cx="3349447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7B38AD0-69FC-43E8-8D45-112DE35DE86D}"/>
              </a:ext>
            </a:extLst>
          </p:cNvPr>
          <p:cNvSpPr/>
          <p:nvPr/>
        </p:nvSpPr>
        <p:spPr>
          <a:xfrm>
            <a:off x="4062879" y="6157153"/>
            <a:ext cx="3525299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7AB98469-449E-4EF9-838F-D3FF8737EB85}"/>
              </a:ext>
            </a:extLst>
          </p:cNvPr>
          <p:cNvSpPr txBox="1"/>
          <p:nvPr/>
        </p:nvSpPr>
        <p:spPr>
          <a:xfrm>
            <a:off x="4057299" y="6219111"/>
            <a:ext cx="33494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 </a:t>
            </a:r>
            <a:endParaRPr lang="sk-SK" sz="800" dirty="0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F4C58A00-0842-40AC-BBAF-5896B2BCB8C3}"/>
              </a:ext>
            </a:extLst>
          </p:cNvPr>
          <p:cNvSpPr txBox="1"/>
          <p:nvPr/>
        </p:nvSpPr>
        <p:spPr>
          <a:xfrm>
            <a:off x="4045967" y="6167600"/>
            <a:ext cx="337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https://www.retailmagazin.sk/aktualne-vpravo/6202-kofola-v-rajeckej-lesnej-spustila-vyrobu-nealko-napojov-vo-vratnom-skle-aj-pre-maloobchod</a:t>
            </a:r>
            <a:r>
              <a:rPr lang="cs-CZ" sz="800" dirty="0"/>
              <a:t> </a:t>
            </a:r>
            <a:endParaRPr lang="sk-SK" sz="800" dirty="0"/>
          </a:p>
        </p:txBody>
      </p:sp>
      <p:sp>
        <p:nvSpPr>
          <p:cNvPr id="14" name="Obdélník 42">
            <a:extLst>
              <a:ext uri="{FF2B5EF4-FFF2-40B4-BE49-F238E27FC236}">
                <a16:creationId xmlns:a16="http://schemas.microsoft.com/office/drawing/2014/main" id="{B84C62FA-C903-46B2-BAF8-EB1B35EEECDB}"/>
              </a:ext>
            </a:extLst>
          </p:cNvPr>
          <p:cNvSpPr/>
          <p:nvPr/>
        </p:nvSpPr>
        <p:spPr>
          <a:xfrm>
            <a:off x="7588178" y="1490493"/>
            <a:ext cx="3525299" cy="4663461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15" name="Obdélník 45">
            <a:extLst>
              <a:ext uri="{FF2B5EF4-FFF2-40B4-BE49-F238E27FC236}">
                <a16:creationId xmlns:a16="http://schemas.microsoft.com/office/drawing/2014/main" id="{D6BB78F6-5A22-410D-B128-932FBA4A6888}"/>
              </a:ext>
            </a:extLst>
          </p:cNvPr>
          <p:cNvSpPr/>
          <p:nvPr/>
        </p:nvSpPr>
        <p:spPr>
          <a:xfrm>
            <a:off x="7590404" y="6157152"/>
            <a:ext cx="3523072" cy="468873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7E26806-BC55-4F51-AFDF-74370F525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720" y="434932"/>
            <a:ext cx="820429" cy="872421"/>
          </a:xfrm>
          <a:prstGeom prst="rect">
            <a:avLst/>
          </a:prstGeom>
        </p:spPr>
      </p:pic>
      <p:sp>
        <p:nvSpPr>
          <p:cNvPr id="24" name="BlokTextu 23">
            <a:extLst>
              <a:ext uri="{FF2B5EF4-FFF2-40B4-BE49-F238E27FC236}">
                <a16:creationId xmlns:a16="http://schemas.microsoft.com/office/drawing/2014/main" id="{50B06536-7890-4472-A3FE-EC400A0A8919}"/>
              </a:ext>
            </a:extLst>
          </p:cNvPr>
          <p:cNvSpPr txBox="1"/>
          <p:nvPr/>
        </p:nvSpPr>
        <p:spPr>
          <a:xfrm>
            <a:off x="7662456" y="6170322"/>
            <a:ext cx="3523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>
                <a:hlinkClick r:id="rId5"/>
              </a:rPr>
              <a:t>https://www.tovarapredaj.sk/2022/04/22/kofola-v-rajeckej-lesnej-spustila-vyrobu-nealko-napojov-vo-vratnom-skle-aj-pre-maloobchod/</a:t>
            </a:r>
            <a:r>
              <a:rPr lang="sk-SK" sz="800" dirty="0"/>
              <a:t> </a:t>
            </a:r>
          </a:p>
        </p:txBody>
      </p:sp>
      <p:sp>
        <p:nvSpPr>
          <p:cNvPr id="37" name="Google Shape;312;p19">
            <a:extLst>
              <a:ext uri="{FF2B5EF4-FFF2-40B4-BE49-F238E27FC236}">
                <a16:creationId xmlns:a16="http://schemas.microsoft.com/office/drawing/2014/main" id="{F0A44EF3-4BF9-4D94-B62C-7656C3FCC4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6507" y="504566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FEA208C2-B367-4DE7-871B-6FD750EA2F07}"/>
              </a:ext>
            </a:extLst>
          </p:cNvPr>
          <p:cNvSpPr txBox="1"/>
          <p:nvPr/>
        </p:nvSpPr>
        <p:spPr>
          <a:xfrm>
            <a:off x="711207" y="6179255"/>
            <a:ext cx="33721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hlinkClick r:id="rId6"/>
              </a:rPr>
              <a:t>https://e.dennikn.sk/minuta/2815763</a:t>
            </a:r>
            <a:r>
              <a:rPr lang="sk-SK" sz="800" dirty="0"/>
              <a:t> 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83690EDB-4CB2-41E6-AB03-336726CD3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986" y="1611984"/>
            <a:ext cx="725864" cy="18637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A2C6D91A-79C6-489E-A034-97C385B104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610" y="1995634"/>
            <a:ext cx="2739240" cy="396423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72BA992-5ECD-4C50-B94A-DA748D4BFC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434" y="1544913"/>
            <a:ext cx="609810" cy="26468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F03ADD5E-C051-4BD2-8B86-8A422AE2EE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4604" y="2082344"/>
            <a:ext cx="2864947" cy="3313497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48670130-0F09-4B00-AC14-D8504E7777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2456" y="1528907"/>
            <a:ext cx="613214" cy="339365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A3A1CFD1-D959-4FBD-AD6A-75D581BBD1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805" y="1995634"/>
            <a:ext cx="2910388" cy="390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délník 40">
            <a:extLst>
              <a:ext uri="{FF2B5EF4-FFF2-40B4-BE49-F238E27FC236}">
                <a16:creationId xmlns:a16="http://schemas.microsoft.com/office/drawing/2014/main" id="{34001F96-12D2-426D-A5D4-C51ED87E7BDA}"/>
              </a:ext>
            </a:extLst>
          </p:cNvPr>
          <p:cNvSpPr/>
          <p:nvPr/>
        </p:nvSpPr>
        <p:spPr>
          <a:xfrm>
            <a:off x="713433" y="1490896"/>
            <a:ext cx="3349447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2D2AB99F-5765-4965-AD7C-D366EF5A11D4}"/>
              </a:ext>
            </a:extLst>
          </p:cNvPr>
          <p:cNvSpPr/>
          <p:nvPr/>
        </p:nvSpPr>
        <p:spPr>
          <a:xfrm>
            <a:off x="4062879" y="1490895"/>
            <a:ext cx="3525299" cy="4666659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A947245-CAED-4D02-9D8E-39F74AD4D976}"/>
              </a:ext>
            </a:extLst>
          </p:cNvPr>
          <p:cNvSpPr/>
          <p:nvPr/>
        </p:nvSpPr>
        <p:spPr>
          <a:xfrm>
            <a:off x="713433" y="6157153"/>
            <a:ext cx="3349447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7B38AD0-69FC-43E8-8D45-112DE35DE86D}"/>
              </a:ext>
            </a:extLst>
          </p:cNvPr>
          <p:cNvSpPr/>
          <p:nvPr/>
        </p:nvSpPr>
        <p:spPr>
          <a:xfrm>
            <a:off x="4062879" y="6157153"/>
            <a:ext cx="3525299" cy="465674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7AB98469-449E-4EF9-838F-D3FF8737EB85}"/>
              </a:ext>
            </a:extLst>
          </p:cNvPr>
          <p:cNvSpPr txBox="1"/>
          <p:nvPr/>
        </p:nvSpPr>
        <p:spPr>
          <a:xfrm>
            <a:off x="4057299" y="6219111"/>
            <a:ext cx="33494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 </a:t>
            </a:r>
            <a:endParaRPr lang="sk-SK" sz="800" dirty="0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F4C58A00-0842-40AC-BBAF-5896B2BCB8C3}"/>
              </a:ext>
            </a:extLst>
          </p:cNvPr>
          <p:cNvSpPr txBox="1"/>
          <p:nvPr/>
        </p:nvSpPr>
        <p:spPr>
          <a:xfrm>
            <a:off x="767365" y="6206343"/>
            <a:ext cx="33721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/>
              <a:t>Roľnícke noviny 4.5.2022</a:t>
            </a:r>
            <a:endParaRPr lang="cs-CZ" sz="800" dirty="0"/>
          </a:p>
        </p:txBody>
      </p:sp>
      <p:sp>
        <p:nvSpPr>
          <p:cNvPr id="14" name="Obdélník 42">
            <a:extLst>
              <a:ext uri="{FF2B5EF4-FFF2-40B4-BE49-F238E27FC236}">
                <a16:creationId xmlns:a16="http://schemas.microsoft.com/office/drawing/2014/main" id="{B84C62FA-C903-46B2-BAF8-EB1B35EEECDB}"/>
              </a:ext>
            </a:extLst>
          </p:cNvPr>
          <p:cNvSpPr/>
          <p:nvPr/>
        </p:nvSpPr>
        <p:spPr>
          <a:xfrm>
            <a:off x="7588178" y="1490493"/>
            <a:ext cx="3525299" cy="4663461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sp>
        <p:nvSpPr>
          <p:cNvPr id="15" name="Obdélník 45">
            <a:extLst>
              <a:ext uri="{FF2B5EF4-FFF2-40B4-BE49-F238E27FC236}">
                <a16:creationId xmlns:a16="http://schemas.microsoft.com/office/drawing/2014/main" id="{D6BB78F6-5A22-410D-B128-932FBA4A6888}"/>
              </a:ext>
            </a:extLst>
          </p:cNvPr>
          <p:cNvSpPr/>
          <p:nvPr/>
        </p:nvSpPr>
        <p:spPr>
          <a:xfrm>
            <a:off x="7590404" y="6157152"/>
            <a:ext cx="3523072" cy="468873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7E26806-BC55-4F51-AFDF-74370F525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720" y="434932"/>
            <a:ext cx="820429" cy="872421"/>
          </a:xfrm>
          <a:prstGeom prst="rect">
            <a:avLst/>
          </a:prstGeom>
        </p:spPr>
      </p:pic>
      <p:sp>
        <p:nvSpPr>
          <p:cNvPr id="24" name="BlokTextu 23">
            <a:extLst>
              <a:ext uri="{FF2B5EF4-FFF2-40B4-BE49-F238E27FC236}">
                <a16:creationId xmlns:a16="http://schemas.microsoft.com/office/drawing/2014/main" id="{50B06536-7890-4472-A3FE-EC400A0A8919}"/>
              </a:ext>
            </a:extLst>
          </p:cNvPr>
          <p:cNvSpPr txBox="1"/>
          <p:nvPr/>
        </p:nvSpPr>
        <p:spPr>
          <a:xfrm>
            <a:off x="4139474" y="6231879"/>
            <a:ext cx="3523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 err="1"/>
              <a:t>Instore</a:t>
            </a:r>
            <a:r>
              <a:rPr lang="sk-SK" sz="800" dirty="0"/>
              <a:t> 3/2022</a:t>
            </a:r>
          </a:p>
        </p:txBody>
      </p:sp>
      <p:sp>
        <p:nvSpPr>
          <p:cNvPr id="37" name="Google Shape;312;p19">
            <a:extLst>
              <a:ext uri="{FF2B5EF4-FFF2-40B4-BE49-F238E27FC236}">
                <a16:creationId xmlns:a16="http://schemas.microsoft.com/office/drawing/2014/main" id="{F0A44EF3-4BF9-4D94-B62C-7656C3FCC4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6507" y="47611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7" name="Obdélník 42">
            <a:extLst>
              <a:ext uri="{FF2B5EF4-FFF2-40B4-BE49-F238E27FC236}">
                <a16:creationId xmlns:a16="http://schemas.microsoft.com/office/drawing/2014/main" id="{DCF30C95-0EF0-4504-B4AC-44D4CF2F218A}"/>
              </a:ext>
            </a:extLst>
          </p:cNvPr>
          <p:cNvSpPr/>
          <p:nvPr/>
        </p:nvSpPr>
        <p:spPr>
          <a:xfrm>
            <a:off x="7588178" y="1490895"/>
            <a:ext cx="3525299" cy="4663461"/>
          </a:xfrm>
          <a:prstGeom prst="rect">
            <a:avLst/>
          </a:prstGeom>
          <a:ln w="9525">
            <a:solidFill>
              <a:schemeClr val="accent4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cs-CZ" dirty="0">
              <a:latin typeface="Hyundai Sans Head"/>
              <a:cs typeface="Hyundai Sans Head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1AF43CF4-0DE1-ABB5-0AEB-533A68E09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256" y="2210144"/>
            <a:ext cx="3233822" cy="211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7F69884A-36EC-E96C-955F-84DBE62F3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699" y="1601343"/>
            <a:ext cx="1666746" cy="2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A6DCCC47-814F-B167-255F-7177205B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678" y="2317335"/>
            <a:ext cx="3362794" cy="150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A0446F7C-CA9D-5FF4-D237-94F68B2F1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6094" y="1593354"/>
            <a:ext cx="1000777" cy="25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6041266-DC49-51A8-BF5A-7E21E2E83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5963" y="1601343"/>
            <a:ext cx="3089728" cy="44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13EF256D-B5AB-4495-AC21-71F0A964AD2D}"/>
              </a:ext>
            </a:extLst>
          </p:cNvPr>
          <p:cNvSpPr txBox="1"/>
          <p:nvPr/>
        </p:nvSpPr>
        <p:spPr>
          <a:xfrm>
            <a:off x="7615934" y="6238037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>
                <a:latin typeface="+mj-lt"/>
                <a:hlinkClick r:id="rId9"/>
              </a:rPr>
              <a:t>https://disrupter.refresher.sk</a:t>
            </a:r>
            <a:endParaRPr lang="sk-SK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634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2"/>
          <p:cNvSpPr/>
          <p:nvPr/>
        </p:nvSpPr>
        <p:spPr>
          <a:xfrm>
            <a:off x="713433" y="1500728"/>
            <a:ext cx="10042759" cy="466665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2"/>
          <p:cNvSpPr/>
          <p:nvPr/>
        </p:nvSpPr>
        <p:spPr>
          <a:xfrm>
            <a:off x="713432" y="6165699"/>
            <a:ext cx="10042759" cy="40011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2"/>
          <p:cNvSpPr txBox="1">
            <a:spLocks noGrp="1"/>
          </p:cNvSpPr>
          <p:nvPr>
            <p:ph type="title"/>
          </p:nvPr>
        </p:nvSpPr>
        <p:spPr>
          <a:xfrm>
            <a:off x="596507" y="526792"/>
            <a:ext cx="10998986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Font typeface="Abel"/>
              <a:buNone/>
            </a:pPr>
            <a:r>
              <a:rPr lang="cs-CZ" dirty="0"/>
              <a:t>Kofola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chemeClr val="lt2"/>
                </a:solidFill>
              </a:rPr>
              <a:t>Cirkulka</a:t>
            </a:r>
            <a:r>
              <a:rPr lang="cs-CZ" dirty="0">
                <a:solidFill>
                  <a:schemeClr val="lt2"/>
                </a:solidFill>
              </a:rPr>
              <a:t> 2022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5" name="Google Shape;55;p62"/>
          <p:cNvSpPr txBox="1"/>
          <p:nvPr/>
        </p:nvSpPr>
        <p:spPr>
          <a:xfrm>
            <a:off x="713432" y="6246280"/>
            <a:ext cx="78366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FB Teleráno – súťaž 27.6.2022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3720" y="434932"/>
            <a:ext cx="820429" cy="8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9947" y="1904215"/>
            <a:ext cx="3333946" cy="333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72761" y="1660734"/>
            <a:ext cx="1699786" cy="442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72547" y="1675428"/>
            <a:ext cx="1555423" cy="4225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ofola / šablona prezentace">
  <a:themeElements>
    <a:clrScheme name="KOFO2020">
      <a:dk1>
        <a:srgbClr val="000000"/>
      </a:dk1>
      <a:lt1>
        <a:srgbClr val="FFFFFF"/>
      </a:lt1>
      <a:dk2>
        <a:srgbClr val="572C23"/>
      </a:dk2>
      <a:lt2>
        <a:srgbClr val="F08100"/>
      </a:lt2>
      <a:accent1>
        <a:srgbClr val="844E3E"/>
      </a:accent1>
      <a:accent2>
        <a:srgbClr val="A37565"/>
      </a:accent2>
      <a:accent3>
        <a:srgbClr val="F7AA4E"/>
      </a:accent3>
      <a:accent4>
        <a:srgbClr val="FFD618"/>
      </a:accent4>
      <a:accent5>
        <a:srgbClr val="4BB166"/>
      </a:accent5>
      <a:accent6>
        <a:srgbClr val="D1356F"/>
      </a:accent6>
      <a:hlink>
        <a:srgbClr val="31BAEC"/>
      </a:hlink>
      <a:folHlink>
        <a:srgbClr val="6C47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OFO2020">
      <a:dk1>
        <a:srgbClr val="000000"/>
      </a:dk1>
      <a:lt1>
        <a:srgbClr val="FFFFFF"/>
      </a:lt1>
      <a:dk2>
        <a:srgbClr val="572C23"/>
      </a:dk2>
      <a:lt2>
        <a:srgbClr val="F08100"/>
      </a:lt2>
      <a:accent1>
        <a:srgbClr val="844E3E"/>
      </a:accent1>
      <a:accent2>
        <a:srgbClr val="A37565"/>
      </a:accent2>
      <a:accent3>
        <a:srgbClr val="F7AA4E"/>
      </a:accent3>
      <a:accent4>
        <a:srgbClr val="FFD618"/>
      </a:accent4>
      <a:accent5>
        <a:srgbClr val="4BB166"/>
      </a:accent5>
      <a:accent6>
        <a:srgbClr val="D1356F"/>
      </a:accent6>
      <a:hlink>
        <a:srgbClr val="31BAEC"/>
      </a:hlink>
      <a:folHlink>
        <a:srgbClr val="6C47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526</Words>
  <Application>Microsoft Office PowerPoint</Application>
  <PresentationFormat>Širokouhlá</PresentationFormat>
  <Paragraphs>73</Paragraphs>
  <Slides>25</Slides>
  <Notes>25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1" baseType="lpstr">
      <vt:lpstr>Calibri</vt:lpstr>
      <vt:lpstr>Abel</vt:lpstr>
      <vt:lpstr>Arial Narrow</vt:lpstr>
      <vt:lpstr>Arial</vt:lpstr>
      <vt:lpstr>Hyundai Sans Head</vt:lpstr>
      <vt:lpstr>Kofola / šablona prezentace</vt:lpstr>
      <vt:lpstr>CIRKULKA</vt:lpstr>
      <vt:lpstr>Kofola Cirkulka 2021</vt:lpstr>
      <vt:lpstr>Kofola Cirkulka 2021</vt:lpstr>
      <vt:lpstr>Kofola Cirkulka 2021</vt:lpstr>
      <vt:lpstr>Kofola Cirkulka 2021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  <vt:lpstr>Kofola Cirkulka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CIRKULKA</dc:title>
  <dc:creator>odprezentuj.cz</dc:creator>
  <cp:lastModifiedBy>Lucia Kotyian</cp:lastModifiedBy>
  <cp:revision>6</cp:revision>
  <dcterms:created xsi:type="dcterms:W3CDTF">2015-09-30T12:19:36Z</dcterms:created>
  <dcterms:modified xsi:type="dcterms:W3CDTF">2023-02-23T11:31:49Z</dcterms:modified>
</cp:coreProperties>
</file>