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Montserrat" pitchFamily="2" charset="0"/>
      <p:regular r:id="rId21"/>
      <p:bold r:id="rId22"/>
      <p:italic r:id="rId23"/>
      <p:boldItalic r:id="rId24"/>
    </p:embeddedFont>
    <p:embeddedFont>
      <p:font typeface="Montserrat Black" pitchFamily="2" charset="0"/>
      <p:bold r:id="rId25"/>
      <p:italic r:id="rId26"/>
      <p:boldItalic r:id="rId27"/>
    </p:embeddedFont>
    <p:embeddedFont>
      <p:font typeface="Montserrat ExtraLight" pitchFamily="2" charset="0"/>
      <p:regular r:id="rId28"/>
      <p:bold r:id="rId29"/>
      <p:italic r:id="rId30"/>
      <p:boldItalic r:id="rId31"/>
    </p:embeddedFont>
    <p:embeddedFont>
      <p:font typeface="Montserrat Light" pitchFamily="2" charset="0"/>
      <p:regular r:id="rId32"/>
      <p:bold r:id="rId33"/>
      <p:italic r:id="rId34"/>
      <p:boldItalic r:id="rId35"/>
    </p:embeddedFont>
    <p:embeddedFont>
      <p:font typeface="Poppins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60">
          <p15:clr>
            <a:srgbClr val="9AA0A6"/>
          </p15:clr>
        </p15:guide>
        <p15:guide id="2" orient="horz" pos="3240">
          <p15:clr>
            <a:srgbClr val="9AA0A6"/>
          </p15:clr>
        </p15:guide>
        <p15:guide id="3" orient="horz" pos="2608">
          <p15:clr>
            <a:srgbClr val="9AA0A6"/>
          </p15:clr>
        </p15:guide>
        <p15:guide id="4" pos="2904">
          <p15:clr>
            <a:srgbClr val="9AA0A6"/>
          </p15:clr>
        </p15:guide>
        <p15:guide id="5" pos="5760">
          <p15:clr>
            <a:srgbClr val="9AA0A6"/>
          </p15:clr>
        </p15:guide>
        <p15:guide id="6" orient="horz" pos="289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3"/>
  </p:normalViewPr>
  <p:slideViewPr>
    <p:cSldViewPr snapToGrid="0">
      <p:cViewPr varScale="1">
        <p:scale>
          <a:sx n="137" d="100"/>
          <a:sy n="137" d="100"/>
        </p:scale>
        <p:origin x="920" y="184"/>
      </p:cViewPr>
      <p:guideLst>
        <p:guide orient="horz" pos="1560"/>
        <p:guide orient="horz" pos="3240"/>
        <p:guide orient="horz" pos="2608"/>
        <p:guide pos="2904"/>
        <p:guide pos="5760"/>
        <p:guide orient="horz" pos="2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632fdd751_2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20632fdd751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dd9e6891e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dd9e6891e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06639034c3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06639034c3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dd9e6891e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dd9e6891e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dd9e6891e6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dd9e6891e6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0fb639eae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0fb639eae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0fb639eae8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0fb639eae8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0fb639ea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0fb639ea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dd9e6891e6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dd9e6891e6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0fb639eae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0fb639eae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1175dd70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1175dd70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175dd70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175dd70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0fb639eae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0fb639eae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126690990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126690990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0fb639eae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0fb639eae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0fb639eae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0fb639eae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6639034c3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06639034c3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0fb639eae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0fb639eae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SPONZORING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1 2">
  <p:cSld name="thank you_1_2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29381" y="4752948"/>
            <a:ext cx="440700" cy="23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buSzPts val="688"/>
              <a:buNone/>
              <a:defRPr sz="537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80000"/>
              </a:lnSpc>
              <a:buSzPts val="688"/>
              <a:buNone/>
              <a:defRPr sz="537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80000"/>
              </a:lnSpc>
              <a:buSzPts val="688"/>
              <a:buNone/>
              <a:defRPr sz="537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80000"/>
              </a:lnSpc>
              <a:buSzPts val="688"/>
              <a:buNone/>
              <a:defRPr sz="537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80000"/>
              </a:lnSpc>
              <a:buSzPts val="688"/>
              <a:buNone/>
              <a:defRPr sz="537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80000"/>
              </a:lnSpc>
              <a:buSzPts val="688"/>
              <a:buNone/>
              <a:defRPr sz="537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80000"/>
              </a:lnSpc>
              <a:buSzPts val="688"/>
              <a:buNone/>
              <a:defRPr sz="537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80000"/>
              </a:lnSpc>
              <a:buSzPts val="688"/>
              <a:buNone/>
              <a:defRPr sz="537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80000"/>
              </a:lnSpc>
              <a:buSzPts val="688"/>
              <a:buNone/>
              <a:defRPr sz="537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8772186" y="4877963"/>
            <a:ext cx="404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-25472" y="260775"/>
            <a:ext cx="404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/>
          <p:nvPr/>
        </p:nvSpPr>
        <p:spPr>
          <a:xfrm>
            <a:off x="0" y="5113204"/>
            <a:ext cx="9144000" cy="3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-8850" y="-26411"/>
            <a:ext cx="9161700" cy="5184900"/>
          </a:xfrm>
          <a:prstGeom prst="rect">
            <a:avLst/>
          </a:prstGeom>
          <a:solidFill>
            <a:srgbClr val="111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Black"/>
              <a:buNone/>
              <a:defRPr sz="3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e 1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2" name="Google Shape;52;p12"/>
          <p:cNvSpPr/>
          <p:nvPr/>
        </p:nvSpPr>
        <p:spPr>
          <a:xfrm>
            <a:off x="0" y="-9525"/>
            <a:ext cx="9144000" cy="5153100"/>
          </a:xfrm>
          <a:prstGeom prst="rect">
            <a:avLst/>
          </a:prstGeom>
          <a:solidFill>
            <a:srgbClr val="DFF2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265500" y="180975"/>
            <a:ext cx="5973300" cy="47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78B4"/>
              </a:buClr>
              <a:buSzPts val="2000"/>
              <a:buFont typeface="Montserrat Black"/>
              <a:buNone/>
              <a:defRPr sz="2000">
                <a:solidFill>
                  <a:srgbClr val="0078B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78B4"/>
              </a:buClr>
              <a:buSzPts val="2000"/>
              <a:buFont typeface="Montserrat Black"/>
              <a:buNone/>
              <a:defRPr sz="2000">
                <a:solidFill>
                  <a:srgbClr val="0078B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78B4"/>
              </a:buClr>
              <a:buSzPts val="2000"/>
              <a:buFont typeface="Montserrat Black"/>
              <a:buNone/>
              <a:defRPr sz="2000">
                <a:solidFill>
                  <a:srgbClr val="0078B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78B4"/>
              </a:buClr>
              <a:buSzPts val="2000"/>
              <a:buFont typeface="Montserrat Black"/>
              <a:buNone/>
              <a:defRPr sz="2000">
                <a:solidFill>
                  <a:srgbClr val="0078B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78B4"/>
              </a:buClr>
              <a:buSzPts val="2000"/>
              <a:buFont typeface="Montserrat Black"/>
              <a:buNone/>
              <a:defRPr sz="2000">
                <a:solidFill>
                  <a:srgbClr val="0078B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78B4"/>
              </a:buClr>
              <a:buSzPts val="2000"/>
              <a:buFont typeface="Montserrat Black"/>
              <a:buNone/>
              <a:defRPr sz="2000">
                <a:solidFill>
                  <a:srgbClr val="0078B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78B4"/>
              </a:buClr>
              <a:buSzPts val="2000"/>
              <a:buFont typeface="Montserrat Black"/>
              <a:buNone/>
              <a:defRPr sz="2000">
                <a:solidFill>
                  <a:srgbClr val="0078B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78B4"/>
              </a:buClr>
              <a:buSzPts val="2000"/>
              <a:buFont typeface="Montserrat Black"/>
              <a:buNone/>
              <a:defRPr sz="2000">
                <a:solidFill>
                  <a:srgbClr val="0078B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78B4"/>
              </a:buClr>
              <a:buSzPts val="2000"/>
              <a:buFont typeface="Montserrat Black"/>
              <a:buNone/>
              <a:defRPr sz="2000">
                <a:solidFill>
                  <a:srgbClr val="0078B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pic>
        <p:nvPicPr>
          <p:cNvPr id="54" name="Google Shape;54;p12"/>
          <p:cNvPicPr preferRelativeResize="0"/>
          <p:nvPr/>
        </p:nvPicPr>
        <p:blipFill rotWithShape="1">
          <a:blip r:embed="rId2">
            <a:alphaModFix/>
          </a:blip>
          <a:srcRect t="28863" b="28863"/>
          <a:stretch/>
        </p:blipFill>
        <p:spPr>
          <a:xfrm>
            <a:off x="7510463" y="4671525"/>
            <a:ext cx="876300" cy="4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2025" y="4756650"/>
            <a:ext cx="342901" cy="29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8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 telo snímky 1">
  <p:cSld name="TITLE_AND_BODY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ny_slide">
  <p:cSld name="TITLE_AND_BODY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-9525" y="-9525"/>
            <a:ext cx="9210600" cy="5200800"/>
          </a:xfrm>
          <a:prstGeom prst="rect">
            <a:avLst/>
          </a:prstGeom>
          <a:solidFill>
            <a:srgbClr val="111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cxnSp>
        <p:nvCxnSpPr>
          <p:cNvPr id="24" name="Google Shape;24;p5"/>
          <p:cNvCxnSpPr/>
          <p:nvPr/>
        </p:nvCxnSpPr>
        <p:spPr>
          <a:xfrm>
            <a:off x="390525" y="400050"/>
            <a:ext cx="80394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Google Shape;2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659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ELY_SLIDE">
  <p:cSld name="TITLE_AND_BODY_1_1_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cxnSp>
        <p:nvCxnSpPr>
          <p:cNvPr id="29" name="Google Shape;29;p6"/>
          <p:cNvCxnSpPr/>
          <p:nvPr/>
        </p:nvCxnSpPr>
        <p:spPr>
          <a:xfrm>
            <a:off x="390525" y="400050"/>
            <a:ext cx="80394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Google Shape;3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659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None/>
              <a:defRPr sz="1800">
                <a:solidFill>
                  <a:srgbClr val="000000"/>
                </a:solidFill>
                <a:highlight>
                  <a:schemeClr val="lt1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None/>
              <a:defRPr sz="1800">
                <a:solidFill>
                  <a:srgbClr val="000000"/>
                </a:solidFill>
                <a:highlight>
                  <a:schemeClr val="lt1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None/>
              <a:defRPr sz="1800">
                <a:solidFill>
                  <a:srgbClr val="000000"/>
                </a:solidFill>
                <a:highlight>
                  <a:schemeClr val="lt1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None/>
              <a:defRPr sz="1800">
                <a:solidFill>
                  <a:srgbClr val="000000"/>
                </a:solidFill>
                <a:highlight>
                  <a:schemeClr val="lt1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None/>
              <a:defRPr sz="1800">
                <a:solidFill>
                  <a:srgbClr val="000000"/>
                </a:solidFill>
                <a:highlight>
                  <a:schemeClr val="lt1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None/>
              <a:defRPr sz="1800">
                <a:solidFill>
                  <a:srgbClr val="000000"/>
                </a:solidFill>
                <a:highlight>
                  <a:schemeClr val="lt1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None/>
              <a:defRPr sz="1800">
                <a:solidFill>
                  <a:srgbClr val="000000"/>
                </a:solidFill>
                <a:highlight>
                  <a:schemeClr val="lt1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None/>
              <a:defRPr sz="1800">
                <a:solidFill>
                  <a:srgbClr val="000000"/>
                </a:solidFill>
                <a:highlight>
                  <a:schemeClr val="lt1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None/>
              <a:defRPr sz="1800">
                <a:solidFill>
                  <a:srgbClr val="000000"/>
                </a:solidFill>
                <a:highlight>
                  <a:schemeClr val="lt1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rny_slide2">
  <p:cSld name="TITLE_AND_BODY_1_1_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-9525" y="-9525"/>
            <a:ext cx="9210600" cy="5200800"/>
          </a:xfrm>
          <a:prstGeom prst="rect">
            <a:avLst/>
          </a:prstGeom>
          <a:solidFill>
            <a:srgbClr val="111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772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None/>
              <a:defRPr sz="1800">
                <a:solidFill>
                  <a:schemeClr val="lt1"/>
                </a:solidFill>
                <a:highlight>
                  <a:srgbClr val="111010"/>
                </a:highlight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etly_slide">
  <p:cSld name="TITLE_AND_BODY_1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-9525" y="-9525"/>
            <a:ext cx="9210600" cy="52008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9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dpredelovy_cervena">
  <p:cSld name="SECTION_HEADER_1_2_1_1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362025" y="20746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3200"/>
              <a:buFont typeface="Poppins"/>
              <a:buNone/>
              <a:defRPr sz="3200" b="1">
                <a:solidFill>
                  <a:srgbClr val="78BE2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3200"/>
              <a:buFont typeface="Poppins"/>
              <a:buNone/>
              <a:defRPr sz="3200" b="1">
                <a:solidFill>
                  <a:srgbClr val="78BE2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3200"/>
              <a:buFont typeface="Poppins"/>
              <a:buNone/>
              <a:defRPr sz="3200" b="1">
                <a:solidFill>
                  <a:srgbClr val="78BE2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3200"/>
              <a:buFont typeface="Poppins"/>
              <a:buNone/>
              <a:defRPr sz="3200" b="1">
                <a:solidFill>
                  <a:srgbClr val="78BE2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3200"/>
              <a:buFont typeface="Poppins"/>
              <a:buNone/>
              <a:defRPr sz="3200" b="1">
                <a:solidFill>
                  <a:srgbClr val="78BE2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3200"/>
              <a:buFont typeface="Poppins"/>
              <a:buNone/>
              <a:defRPr sz="3200" b="1">
                <a:solidFill>
                  <a:srgbClr val="78BE2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3200"/>
              <a:buFont typeface="Poppins"/>
              <a:buNone/>
              <a:defRPr sz="3200" b="1">
                <a:solidFill>
                  <a:srgbClr val="78BE2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3200"/>
              <a:buFont typeface="Poppins"/>
              <a:buNone/>
              <a:defRPr sz="3200" b="1">
                <a:solidFill>
                  <a:srgbClr val="78BE2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78BE20"/>
              </a:buClr>
              <a:buSzPts val="3200"/>
              <a:buFont typeface="Poppins"/>
              <a:buNone/>
              <a:defRPr sz="3200" b="1">
                <a:solidFill>
                  <a:srgbClr val="78BE2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1.pn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jpg"/><Relationship Id="rId7" Type="http://schemas.openxmlformats.org/officeDocument/2006/relationships/hyperlink" Target="https://www.hokejovysvet.sk/video/5001/video-2000-ludi-sa-zomklo-v-amaterskej-sutazi-atmosfera-aku-mozu-zavidiet-aj-v-extralig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portovymagazin.sk/velka-rarita-na-zapasy-amaterov-chodia-na-slovensku-tisice-ludi/" TargetMode="External"/><Relationship Id="rId5" Type="http://schemas.openxmlformats.org/officeDocument/2006/relationships/hyperlink" Target="https://www.hokejovysvet.sk/clanok/60952/atraktivne-hokejove-derby-je-spat-posledne-sa-uskutocnilo-v-auguste-2015" TargetMode="External"/><Relationship Id="rId4" Type="http://schemas.openxmlformats.org/officeDocument/2006/relationships/hyperlink" Target="https://sport.aktuality.sk/c/yFMkFAe/medialny-strateg-sa-neboji-mat-so-senicou-az-extraligove-ambicie/" TargetMode="External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://www.linkedin.com/company/hc-dukla-senica/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hyperlink" Target="http://www.instagram.com/hcduklasenica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://www.tiktok.com/hcduklasenic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hyperlink" Target="http://www.facebook.com/hcduklasenica" TargetMode="External"/><Relationship Id="rId5" Type="http://schemas.openxmlformats.org/officeDocument/2006/relationships/image" Target="../media/image1.png"/><Relationship Id="rId15" Type="http://schemas.openxmlformats.org/officeDocument/2006/relationships/hyperlink" Target="http://www.twitter.com/duklasenica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hyperlink" Target="http://www.youtube.com/@DuklaSeni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18" Type="http://schemas.openxmlformats.org/officeDocument/2006/relationships/image" Target="../media/image28.jpg"/><Relationship Id="rId3" Type="http://schemas.openxmlformats.org/officeDocument/2006/relationships/image" Target="../media/image7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17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19" Type="http://schemas.openxmlformats.org/officeDocument/2006/relationships/image" Target="../media/image29.jpg"/><Relationship Id="rId4" Type="http://schemas.openxmlformats.org/officeDocument/2006/relationships/image" Target="../media/image1.pn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horizm.com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/>
        </p:nvSpPr>
        <p:spPr>
          <a:xfrm>
            <a:off x="1275750" y="1555800"/>
            <a:ext cx="71967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5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ZARAGUZA &amp;</a:t>
            </a:r>
            <a:endParaRPr sz="5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5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HC DUKLA SENICA</a:t>
            </a:r>
            <a:endParaRPr sz="100"/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l="51507" t="-2976" r="36086" b="42473"/>
          <a:stretch/>
        </p:blipFill>
        <p:spPr>
          <a:xfrm>
            <a:off x="-24675" y="-108137"/>
            <a:ext cx="1953802" cy="535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3"/>
          <p:cNvCxnSpPr>
            <a:endCxn id="63" idx="1"/>
          </p:cNvCxnSpPr>
          <p:nvPr/>
        </p:nvCxnSpPr>
        <p:spPr>
          <a:xfrm rot="10800000" flipH="1">
            <a:off x="395400" y="392850"/>
            <a:ext cx="3228000" cy="720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13"/>
          <p:cNvSpPr txBox="1"/>
          <p:nvPr/>
        </p:nvSpPr>
        <p:spPr>
          <a:xfrm>
            <a:off x="3623400" y="192750"/>
            <a:ext cx="140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E4002B"/>
                </a:solidFill>
                <a:highlight>
                  <a:srgbClr val="111010"/>
                </a:highlight>
                <a:latin typeface="Montserrat"/>
                <a:ea typeface="Montserrat"/>
                <a:cs typeface="Montserrat"/>
                <a:sym typeface="Montserrat"/>
              </a:rPr>
              <a:t>PROKOP</a:t>
            </a:r>
            <a:endParaRPr>
              <a:solidFill>
                <a:srgbClr val="E4002B"/>
              </a:solidFill>
              <a:highlight>
                <a:srgbClr val="11101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4" name="Google Shape;64;p13"/>
          <p:cNvCxnSpPr/>
          <p:nvPr/>
        </p:nvCxnSpPr>
        <p:spPr>
          <a:xfrm>
            <a:off x="5044413" y="400050"/>
            <a:ext cx="28518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21947" y="248803"/>
            <a:ext cx="699177" cy="30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9825" y="3941350"/>
            <a:ext cx="1202125" cy="120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5750" y="4174275"/>
            <a:ext cx="775376" cy="70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2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644775" y="1165925"/>
            <a:ext cx="7930800" cy="3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sk" sz="3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Vyššia návštevnosť </a:t>
            </a:r>
            <a:b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ako prvoligové a viaceré extraligové kluby</a:t>
            </a:r>
            <a:endParaRPr sz="3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sk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7.  najvyššia návštevnosť na Slovensku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sk"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Priemerná návštevnosť cez </a:t>
            </a:r>
            <a:r>
              <a:rPr lang="sk"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2 000</a:t>
            </a:r>
            <a:r>
              <a:rPr lang="sk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divákov </a:t>
            </a:r>
            <a:endParaRPr sz="1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HC 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VÝSLEDKY - LIVE 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22"/>
          <p:cNvCxnSpPr/>
          <p:nvPr/>
        </p:nvCxnSpPr>
        <p:spPr>
          <a:xfrm>
            <a:off x="2642900" y="396425"/>
            <a:ext cx="5787000" cy="360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3"/>
          <p:cNvSpPr txBox="1"/>
          <p:nvPr/>
        </p:nvSpPr>
        <p:spPr>
          <a:xfrm>
            <a:off x="-3536475" y="-12734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Live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6966850" y="1638400"/>
            <a:ext cx="2177100" cy="3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FF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NAŽIVO</a:t>
            </a:r>
            <a:endParaRPr sz="1300">
              <a:solidFill>
                <a:srgbClr val="FF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Desiatky nových detí v prípravke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7. pozícia v návštevnosti na celom Slovensku.</a:t>
            </a: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Pred nami sú len extraligové kluby ako Slovan, Michalovce, Spišská Nová Ves, Košice, Nové Zámky, Nitra.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9" name="Google Shape;2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4625" y="1266825"/>
            <a:ext cx="3391101" cy="33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3"/>
          <p:cNvSpPr txBox="1"/>
          <p:nvPr/>
        </p:nvSpPr>
        <p:spPr>
          <a:xfrm>
            <a:off x="225975" y="1638400"/>
            <a:ext cx="21771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FF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NAŽIVO</a:t>
            </a:r>
            <a:endParaRPr sz="13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Priemerná návštevnosť je úžasných </a:t>
            </a:r>
            <a:r>
              <a:rPr lang="sk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2 000+ fanúšikov</a:t>
            </a:r>
            <a:b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 Priemerne predáme </a:t>
            </a:r>
            <a:r>
              <a:rPr lang="sk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800 pív</a:t>
            </a: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za zápas</a:t>
            </a:r>
            <a:b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 A v priemere si pochutnáte až na </a:t>
            </a:r>
            <a:r>
              <a:rPr lang="sk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300 cigánskych pečienkach</a:t>
            </a: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za zápas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VÝSLEDKY -</a:t>
            </a:r>
            <a: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LIVE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23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4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240" name="Google Shape;240;p24"/>
          <p:cNvSpPr txBox="1"/>
          <p:nvPr/>
        </p:nvSpPr>
        <p:spPr>
          <a:xfrm>
            <a:off x="644775" y="991425"/>
            <a:ext cx="7930800" cy="3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sk" sz="3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milióny zobrazení</a:t>
            </a:r>
            <a:endParaRPr sz="3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sk" sz="3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130 000 reakcií </a:t>
            </a:r>
            <a:endParaRPr sz="3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sk" sz="3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3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Mediálna hodnota 15 tisíc €</a:t>
            </a:r>
            <a:endParaRPr sz="3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24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HC 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VÝSLEDKY 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2" name="Google Shape;2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24"/>
          <p:cNvCxnSpPr/>
          <p:nvPr/>
        </p:nvCxnSpPr>
        <p:spPr>
          <a:xfrm>
            <a:off x="2642900" y="396425"/>
            <a:ext cx="5787000" cy="360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5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644775" y="991425"/>
            <a:ext cx="7930800" cy="3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Návrat HC Dukla Senica spomínali celoslovenské médiá, športovci a odborná verejnosť.</a:t>
            </a:r>
            <a:endParaRPr sz="3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25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HC 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VÝSLEDKY 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2" name="Google Shape;2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25"/>
          <p:cNvCxnSpPr/>
          <p:nvPr/>
        </p:nvCxnSpPr>
        <p:spPr>
          <a:xfrm>
            <a:off x="2642900" y="396425"/>
            <a:ext cx="5787000" cy="360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6"/>
          <p:cNvSpPr txBox="1"/>
          <p:nvPr/>
        </p:nvSpPr>
        <p:spPr>
          <a:xfrm>
            <a:off x="-3536475" y="-12734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Live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5869675" y="1025100"/>
            <a:ext cx="3274200" cy="3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Rozhovor s Tomášom Prokopom z Denníka Šport odštartoval mediálny záujem o Duklu</a:t>
            </a: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sk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Klub získal veľkú pozornosť regionálnych aj celoslovenských médií.</a:t>
            </a:r>
            <a:endParaRPr sz="11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Koncept sme úspešne odprezentovali aj na </a:t>
            </a:r>
            <a:r>
              <a:rPr lang="sk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športovo-biznisovej konferencii Sport Alive</a:t>
            </a: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v Prahe medzi spíkrami z troch krajín.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Ďalšie PR momenty - Denník Šport, My Záhorie (SME), Týždenník Záhorák.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26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OFFLINE MEDIA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26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4" name="Google Shape;26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7050" y="1025488"/>
            <a:ext cx="1879123" cy="250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975" y="1025100"/>
            <a:ext cx="1751075" cy="233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7050" y="3531001"/>
            <a:ext cx="1913774" cy="143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5975" y="3359865"/>
            <a:ext cx="1751074" cy="160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90825" y="3647067"/>
            <a:ext cx="989426" cy="131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80250" y="3647092"/>
            <a:ext cx="989426" cy="131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56175" y="1025500"/>
            <a:ext cx="2013501" cy="2776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7"/>
          <p:cNvSpPr txBox="1"/>
          <p:nvPr/>
        </p:nvSpPr>
        <p:spPr>
          <a:xfrm>
            <a:off x="-3536475" y="-12734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Live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277" name="Google Shape;277;p27"/>
          <p:cNvSpPr txBox="1"/>
          <p:nvPr/>
        </p:nvSpPr>
        <p:spPr>
          <a:xfrm>
            <a:off x="4220575" y="1025100"/>
            <a:ext cx="4923300" cy="4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FF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ONLINE</a:t>
            </a:r>
            <a:endParaRPr sz="1300">
              <a:solidFill>
                <a:srgbClr val="FF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👇 </a:t>
            </a:r>
            <a:r>
              <a:rPr lang="sk" sz="1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https://sport.aktuality.sk/c/yFMkFAe/medialny-strateg-sa-neboji-mat-so-senicou-az-extraligove-ambicie/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👇 </a:t>
            </a:r>
            <a:r>
              <a:rPr lang="sk" sz="1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https://www.hokejovysvet.sk/clanok/60952/atraktivne-hokejove-derby-je-spat-posledne-sa-uskutocnilo-v-auguste-2015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👇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https://www.sportovymagazin.sk/velka-rarita-na-zapasy-amaterov-chodia-na-slovensku-tisice-ludi/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👇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https://www.hokejovysvet.sk/video/5001/video-2000-ludi-sa-zomklo-v-amaterskej-sutazi-atmosfera-aku-mozu-zavidiet-aj-v-extralige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27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ONLINE MEDIA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9" name="Google Shape;27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27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1" name="Google Shape;28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5975" y="1124900"/>
            <a:ext cx="3855650" cy="346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8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ODBORNÁ VEREJNOSŤ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" name="Google Shape;2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28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1" name="Google Shape;2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050" y="941475"/>
            <a:ext cx="3014924" cy="235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9975" y="941474"/>
            <a:ext cx="2846562" cy="10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19975" y="1959625"/>
            <a:ext cx="2846550" cy="89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050" y="3295800"/>
            <a:ext cx="3014926" cy="93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19975" y="2858824"/>
            <a:ext cx="2846551" cy="91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19975" y="3770374"/>
            <a:ext cx="2846549" cy="80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5050" y="4227877"/>
            <a:ext cx="3014925" cy="83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66525" y="941475"/>
            <a:ext cx="2846551" cy="93443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8"/>
          <p:cNvSpPr txBox="1"/>
          <p:nvPr/>
        </p:nvSpPr>
        <p:spPr>
          <a:xfrm>
            <a:off x="6325675" y="2032500"/>
            <a:ext cx="2499300" cy="2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E4002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ODBORNÁ VEREJNOSŤ</a:t>
            </a: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E4002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 LINKEDINE</a:t>
            </a: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Martin Kohút 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je bývalý prezident SZĽH, ktorý angažoval Miroslava Šatana a Craiga Ramseyho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Michal Krček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je Business Development Manager futbalovej Sparty Praha, čo je najväčší športový klub v ČR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Rastislav Kiavčin </a:t>
            </a: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je jeden z najväčších marketingových influencerov zo Slovenska na Instagrame.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28"/>
          <p:cNvSpPr/>
          <p:nvPr/>
        </p:nvSpPr>
        <p:spPr>
          <a:xfrm>
            <a:off x="305050" y="3295800"/>
            <a:ext cx="3015000" cy="934500"/>
          </a:xfrm>
          <a:prstGeom prst="rect">
            <a:avLst/>
          </a:prstGeom>
          <a:noFill/>
          <a:ln w="19050" cap="flat" cmpd="sng">
            <a:solidFill>
              <a:srgbClr val="F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9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307" name="Google Shape;307;p29"/>
          <p:cNvSpPr txBox="1"/>
          <p:nvPr/>
        </p:nvSpPr>
        <p:spPr>
          <a:xfrm>
            <a:off x="644775" y="991425"/>
            <a:ext cx="7930800" cy="3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Spokojní partneri podpísali zmluvy a pokryli rozpočet </a:t>
            </a:r>
            <a:b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 ďalšiu hokejovú sezónu.</a:t>
            </a:r>
            <a:endParaRPr sz="3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29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HC 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VÝSLEDKY 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9" name="Google Shape;30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29"/>
          <p:cNvCxnSpPr/>
          <p:nvPr/>
        </p:nvCxnSpPr>
        <p:spPr>
          <a:xfrm>
            <a:off x="2642900" y="396425"/>
            <a:ext cx="5787000" cy="360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0"/>
          <p:cNvSpPr txBox="1"/>
          <p:nvPr/>
        </p:nvSpPr>
        <p:spPr>
          <a:xfrm>
            <a:off x="-3536475" y="-12734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Live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317" name="Google Shape;317;p30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LIVE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8" name="Google Shape;3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30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0" name="Google Shape;32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300" y="-23800"/>
            <a:ext cx="9212700" cy="52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3825" y="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3344175" y="1076425"/>
            <a:ext cx="5541000" cy="39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400" b="1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NÁVRAT SKRACHOVANÉHO KLUBU HC DUKLA SENICA </a:t>
            </a:r>
            <a:br>
              <a:rPr lang="sk" sz="2400" b="1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400" b="1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NA HOKEJOVÚ MAPU</a:t>
            </a:r>
            <a:endParaRPr sz="2400" b="1">
              <a:solidFill>
                <a:srgbClr val="E4002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HC 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VÝCHODISKOVÁ SITUÁCIA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4"/>
          <p:cNvCxnSpPr/>
          <p:nvPr/>
        </p:nvCxnSpPr>
        <p:spPr>
          <a:xfrm>
            <a:off x="2642900" y="396425"/>
            <a:ext cx="5787000" cy="360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8" name="Google Shape;78;p14"/>
          <p:cNvPicPr preferRelativeResize="0"/>
          <p:nvPr/>
        </p:nvPicPr>
        <p:blipFill rotWithShape="1">
          <a:blip r:embed="rId5">
            <a:alphaModFix/>
          </a:blip>
          <a:srcRect b="-2859"/>
          <a:stretch/>
        </p:blipFill>
        <p:spPr>
          <a:xfrm>
            <a:off x="290300" y="1963025"/>
            <a:ext cx="2974119" cy="30589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3473400" y="2502800"/>
            <a:ext cx="5541000" cy="17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Posledných 6 rokov chodilo na hokej v Senici priemerne do 150 fanúšikov.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 2022 obnovila klub partia Seničanov, ktorí zverili športový marketing digitálnej agentúre.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Výzvou bolo vrátiť hokejového fanúšika na tribúny a urobiť z hokeja spoločenskú udalosť. </a:t>
            </a:r>
            <a:endParaRPr sz="1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2974250" y="1165925"/>
            <a:ext cx="5601300" cy="3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sk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Cieľ bol 1 000 - 1 500 fanúšikov na zápas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Cieľom bolo </a:t>
            </a:r>
            <a:r>
              <a:rPr lang="sk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vytvoriť komunikáciu, ktorá bude zaujímavá </a:t>
            </a:r>
            <a:br>
              <a:rPr lang="sk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 hokejového fanúšika a zároveň pre partnerov.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Bez partnerov totiž klub nemá dostatok prostriedkov na kvalitné hokejové mužstvo s výsledkami, ktoré by lákali fanúšikov. 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HC 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CIEĽ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5"/>
          <p:cNvCxnSpPr/>
          <p:nvPr/>
        </p:nvCxnSpPr>
        <p:spPr>
          <a:xfrm>
            <a:off x="2642900" y="396425"/>
            <a:ext cx="5787000" cy="360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5"/>
          <p:cNvSpPr/>
          <p:nvPr/>
        </p:nvSpPr>
        <p:spPr>
          <a:xfrm>
            <a:off x="332300" y="1993325"/>
            <a:ext cx="2310600" cy="19254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F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 txBox="1"/>
          <p:nvPr/>
        </p:nvSpPr>
        <p:spPr>
          <a:xfrm>
            <a:off x="733850" y="1616575"/>
            <a:ext cx="150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FANÚŠIKOVIA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-11300" y="3971475"/>
            <a:ext cx="150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PARTNERI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1337375" y="3971475"/>
            <a:ext cx="150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VÝSLEDKY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684700" y="3169350"/>
            <a:ext cx="150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Montserrat"/>
                <a:ea typeface="Montserrat"/>
                <a:cs typeface="Montserrat"/>
                <a:sym typeface="Montserrat"/>
              </a:rPr>
              <a:t>HOKEJOVÝ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>
                <a:latin typeface="Montserrat"/>
                <a:ea typeface="Montserrat"/>
                <a:cs typeface="Montserrat"/>
                <a:sym typeface="Montserrat"/>
              </a:rPr>
              <a:t>TROJUHOLNÍK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0" name="Google Shape;100;p16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5904" y="1097021"/>
            <a:ext cx="1076697" cy="2330952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DIGITAL - STREAM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6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6"/>
          <p:cNvSpPr txBox="1"/>
          <p:nvPr/>
        </p:nvSpPr>
        <p:spPr>
          <a:xfrm>
            <a:off x="494925" y="3469450"/>
            <a:ext cx="10767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Facebook 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0409" y="1097035"/>
            <a:ext cx="1076697" cy="2330921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2391" y="1097050"/>
            <a:ext cx="1076697" cy="2330926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913" y="1097021"/>
            <a:ext cx="1076697" cy="2330936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6895" y="1097021"/>
            <a:ext cx="1076697" cy="2330947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41398" y="1097030"/>
            <a:ext cx="1076697" cy="2330936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1" name="Google Shape;111;p16"/>
          <p:cNvSpPr txBox="1"/>
          <p:nvPr/>
        </p:nvSpPr>
        <p:spPr>
          <a:xfrm>
            <a:off x="1910400" y="3469450"/>
            <a:ext cx="10767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Instagram 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3325875" y="3469450"/>
            <a:ext cx="10767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Linkedin 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4741350" y="3469450"/>
            <a:ext cx="10767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Youtube 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6156875" y="3469450"/>
            <a:ext cx="10767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Twitter 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7572400" y="3469450"/>
            <a:ext cx="10767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TikTok 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494925" y="3961450"/>
            <a:ext cx="81543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1"/>
              </a:rPr>
              <a:t>www.facebook.com/hcduklasenica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2"/>
              </a:rPr>
              <a:t>www.instagram.com/hcduklasenica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3"/>
              </a:rPr>
              <a:t>www.linkedin.com/company/hc-dukla-senica/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4"/>
              </a:rPr>
              <a:t>www.youtube.com/@DuklaSenica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5"/>
              </a:rPr>
              <a:t>www.twitter.com/duklasenica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6"/>
              </a:rPr>
              <a:t>www.tiktok.com/hcduklasenica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/>
          <p:nvPr/>
        </p:nvSpPr>
        <p:spPr>
          <a:xfrm>
            <a:off x="-3435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4210275" y="861125"/>
            <a:ext cx="49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Štatistiky o súperovi, predzápasové rituály, “senický drevák”... 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HC 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133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OBSAHOVÁ PYRAMÍDA</a:t>
            </a:r>
            <a:endParaRPr sz="2133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17"/>
          <p:cNvCxnSpPr/>
          <p:nvPr/>
        </p:nvCxnSpPr>
        <p:spPr>
          <a:xfrm>
            <a:off x="2642900" y="396425"/>
            <a:ext cx="5787000" cy="360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17"/>
          <p:cNvSpPr txBox="1"/>
          <p:nvPr/>
        </p:nvSpPr>
        <p:spPr>
          <a:xfrm>
            <a:off x="225975" y="2651825"/>
            <a:ext cx="1507500" cy="369300"/>
          </a:xfrm>
          <a:prstGeom prst="rect">
            <a:avLst/>
          </a:prstGeom>
          <a:noFill/>
          <a:ln w="19050" cap="flat" cmpd="sng">
            <a:solidFill>
              <a:srgbClr val="F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OBSAH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1885875" y="861125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PRED ZÁPASOVÝ OBSAH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1885875" y="1274887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ZÁPASOVÝ OBSAH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1885875" y="1688674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PO ZÁPASOVÝ OBSAH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1885875" y="2102436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Z HISTÓRIE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1885875" y="2516199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NARODENINY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1885875" y="2929961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PODPIS HRÁČA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1885875" y="3343724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latin typeface="Montserrat"/>
                <a:ea typeface="Montserrat"/>
                <a:cs typeface="Montserrat"/>
                <a:sym typeface="Montserrat"/>
              </a:rPr>
              <a:t>OTÁZKY &amp; ODPOVEDE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1885875" y="3757486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PODPIS PARTNERA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1885875" y="4171249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HRÁČ MESIACA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1885875" y="4585025"/>
            <a:ext cx="23244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INÉ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4210275" y="1274875"/>
            <a:ext cx="49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Zostava, rozcvička, priebežné výsledky…  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4210275" y="1688625"/>
            <a:ext cx="49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Výsledok, “senický gumák”, highlighty, štatistiky, tabuľky…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4210275" y="2102375"/>
            <a:ext cx="49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Zápisky od lokálneho historika pána Pavla Macka.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4210275" y="2516125"/>
            <a:ext cx="52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Gratulácie, súčasným, ale aj bývalým hráčom, či osobnostiam.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4210275" y="2929875"/>
            <a:ext cx="49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Podpisy s hráčmi, prípadne poďakovanie hráčovi.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4210275" y="3343625"/>
            <a:ext cx="49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Rôzne vtipné otázky na hráčov.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4210275" y="3757375"/>
            <a:ext cx="49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Podpisy dohôd s partnermi.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4210275" y="4171125"/>
            <a:ext cx="49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Hlasovanie o hráča mesiaca.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4210275" y="4584875"/>
            <a:ext cx="49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Súťaže, adhoc zaujímavosti, B2B data… </a:t>
            </a:r>
            <a:endParaRPr sz="1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8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DIGITAL - CONTENT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18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18"/>
          <p:cNvSpPr txBox="1"/>
          <p:nvPr/>
        </p:nvSpPr>
        <p:spPr>
          <a:xfrm>
            <a:off x="6923150" y="943700"/>
            <a:ext cx="1902000" cy="4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E4002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OBSAHOVÁ PYRAMÍDA</a:t>
            </a: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2 865 311</a:t>
            </a: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organických zobrazení obsahu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130 529</a:t>
            </a: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lajkov </a:t>
            </a:r>
            <a:b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 reakcií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8 327</a:t>
            </a: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komentárov </a:t>
            </a:r>
            <a:b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 zdieľaní 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626 263</a:t>
            </a: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videní videí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5,8 %</a:t>
            </a: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engagement rate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15 463 €</a:t>
            </a: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mediálna hodnota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975" y="943700"/>
            <a:ext cx="1333626" cy="134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9600" y="943700"/>
            <a:ext cx="1333626" cy="134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5975" y="2291833"/>
            <a:ext cx="1333626" cy="134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5975" y="3639967"/>
            <a:ext cx="1333626" cy="134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59600" y="2291825"/>
            <a:ext cx="1333626" cy="13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59600" y="3639975"/>
            <a:ext cx="1348149" cy="134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93225" y="943700"/>
            <a:ext cx="1348149" cy="134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93225" y="2291850"/>
            <a:ext cx="1348149" cy="134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93225" y="3639963"/>
            <a:ext cx="1348149" cy="134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241375" y="943700"/>
            <a:ext cx="1348149" cy="134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241375" y="2291825"/>
            <a:ext cx="1348149" cy="134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241375" y="3639975"/>
            <a:ext cx="1333626" cy="13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575000" y="943700"/>
            <a:ext cx="1348150" cy="13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575000" y="2291850"/>
            <a:ext cx="1333626" cy="13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574998" y="3625450"/>
            <a:ext cx="1333625" cy="133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9"/>
          <p:cNvSpPr txBox="1"/>
          <p:nvPr/>
        </p:nvSpPr>
        <p:spPr>
          <a:xfrm>
            <a:off x="-3536475" y="-12734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Live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6822900" y="1076525"/>
            <a:ext cx="2321100" cy="3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FF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Z DUKLY VYTVÁRAME SKUTOČNÉHO INFLUENCERA</a:t>
            </a:r>
            <a:endParaRPr sz="1300">
              <a:solidFill>
                <a:srgbClr val="FF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FF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Dukla v pozícií influencera nielen, že zabáva svojich fanúšikov, ale hlavne 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motivuje </a:t>
            </a: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inšpiruje</a:t>
            </a: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1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Dôkazom jej vplyvu sú desiatky nových detí, ktoré sa začali zaujímať o hokej a prihlásili sa do prípravky.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INFLUENCER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19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2" name="Google Shape;18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4575" y="1076525"/>
            <a:ext cx="1744101" cy="174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825" y="2917125"/>
            <a:ext cx="3726850" cy="209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825" y="1076525"/>
            <a:ext cx="1744101" cy="174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8700" y="1076525"/>
            <a:ext cx="2199441" cy="393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0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192" name="Google Shape;192;p20"/>
          <p:cNvSpPr txBox="1"/>
          <p:nvPr/>
        </p:nvSpPr>
        <p:spPr>
          <a:xfrm>
            <a:off x="6966850" y="885925"/>
            <a:ext cx="1990500" cy="3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E4002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HOCKEY</a:t>
            </a: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E4002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PERFORMANCE</a:t>
            </a: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300">
                <a:solidFill>
                  <a:srgbClr val="E4002B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ONLINE</a:t>
            </a: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b="1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2 865 311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organických zobrazení obsahu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130 529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lajkov </a:t>
            </a:r>
            <a:b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 reakcií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8 327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komentárov </a:t>
            </a:r>
            <a:b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 zdieľaní 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626 263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videní videí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5,8 %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engagement rate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15 463 €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mediálna hodnota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3" name="Google Shape;19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670" y="1238350"/>
            <a:ext cx="6645832" cy="1168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325" y="2406553"/>
            <a:ext cx="6652524" cy="187427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0"/>
          <p:cNvSpPr txBox="1"/>
          <p:nvPr/>
        </p:nvSpPr>
        <p:spPr>
          <a:xfrm>
            <a:off x="317675" y="46118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Powered by </a:t>
            </a:r>
            <a:r>
              <a:rPr lang="sk" sz="9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www.horizm.com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0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DIGITAL - EVALUATION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20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9" name="Google Shape;199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325" y="4280825"/>
            <a:ext cx="6645827" cy="33098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/>
          <p:nvPr/>
        </p:nvSpPr>
        <p:spPr>
          <a:xfrm>
            <a:off x="5011725" y="4291225"/>
            <a:ext cx="476700" cy="298800"/>
          </a:xfrm>
          <a:prstGeom prst="rect">
            <a:avLst/>
          </a:prstGeom>
          <a:noFill/>
          <a:ln w="19050" cap="flat" cmpd="sng">
            <a:solidFill>
              <a:srgbClr val="F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0"/>
          <p:cNvSpPr/>
          <p:nvPr/>
        </p:nvSpPr>
        <p:spPr>
          <a:xfrm>
            <a:off x="1709950" y="1317925"/>
            <a:ext cx="4700400" cy="981300"/>
          </a:xfrm>
          <a:prstGeom prst="rect">
            <a:avLst/>
          </a:prstGeom>
          <a:noFill/>
          <a:ln w="19050" cap="flat" cmpd="sng">
            <a:solidFill>
              <a:srgbClr val="F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/>
          <p:nvPr/>
        </p:nvSpPr>
        <p:spPr>
          <a:xfrm>
            <a:off x="-11300" y="-23800"/>
            <a:ext cx="9212700" cy="52149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1"/>
          <p:cNvSpPr txBox="1"/>
          <p:nvPr/>
        </p:nvSpPr>
        <p:spPr>
          <a:xfrm>
            <a:off x="-364650" y="-1425800"/>
            <a:ext cx="63003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sk" sz="3000" b="1">
                <a:solidFill>
                  <a:srgbClr val="F00000"/>
                </a:solidFill>
              </a:rPr>
              <a:t>DUKLA </a:t>
            </a:r>
            <a:r>
              <a:rPr lang="sk" sz="3000" b="1">
                <a:solidFill>
                  <a:schemeClr val="dk1"/>
                </a:solidFill>
              </a:rPr>
              <a:t>SENICA - Digital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644775" y="1165925"/>
            <a:ext cx="7930800" cy="3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sk" sz="1700" b="1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ČO JE TO HORIZM?</a:t>
            </a:r>
            <a:endParaRPr sz="1700" b="1">
              <a:solidFill>
                <a:srgbClr val="E4002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>
              <a:solidFill>
                <a:srgbClr val="E4002B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👉 Komunikáciu na 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Facebooku, Instagrame, LinkedIne, Twitteri, YouTube či TikToku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vyhodnocujeme pomocou nástroja 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Horizm 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na evauláciu hodnoty mediálneho priestoru. Tento švajčiarsky software ponúka hlbší ponor do toho, koľko generuje každá sociálna sieť, rôzne druhy postov, rôzne seriály a 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koľko generujeme pre každého partnera.</a:t>
            </a:r>
            <a:endParaRPr sz="10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Každý kus obsahu má priradený 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partner box kvôli vizibilite partnera.</a:t>
            </a:r>
            <a:endParaRPr sz="1000"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Partneri tak neostali len na dresoch a brandingoch na štadióne. </a:t>
            </a:r>
            <a:r>
              <a:rPr lang="sk" sz="1000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Dostali sme ich aj na sociálne siete</a:t>
            </a:r>
            <a:r>
              <a:rPr lang="sk" sz="1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prepojením s copy a do našich contentových seriálov.</a:t>
            </a: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000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👉 </a:t>
            </a:r>
            <a:r>
              <a:rPr lang="sk" sz="1000" b="1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Horizm</a:t>
            </a:r>
            <a:r>
              <a:rPr lang="sk" sz="1000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 nám umožňuje </a:t>
            </a:r>
            <a:r>
              <a:rPr lang="sk" sz="1000" b="1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sofistikované reportovanie a servis, </a:t>
            </a:r>
            <a:r>
              <a:rPr lang="sk" sz="1000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ktorý firmy očaril a prekvapil, pretože práca s touto technológiou je na Slovensku unikátna. Takto sa nám darí budovať </a:t>
            </a:r>
            <a:r>
              <a:rPr lang="sk" sz="1000" b="1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silnú dôveru k značke</a:t>
            </a:r>
            <a:r>
              <a:rPr lang="sk" sz="1000">
                <a:solidFill>
                  <a:srgbClr val="E4002B"/>
                </a:solidFill>
                <a:latin typeface="Montserrat"/>
                <a:ea typeface="Montserrat"/>
                <a:cs typeface="Montserrat"/>
                <a:sym typeface="Montserrat"/>
              </a:rPr>
              <a:t> a nášmu profesionálnemu prístupu.</a:t>
            </a:r>
            <a:endParaRPr sz="1000">
              <a:solidFill>
                <a:srgbClr val="E4002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1"/>
          <p:cNvSpPr txBox="1">
            <a:spLocks noGrp="1"/>
          </p:cNvSpPr>
          <p:nvPr>
            <p:ph type="title"/>
          </p:nvPr>
        </p:nvSpPr>
        <p:spPr>
          <a:xfrm>
            <a:off x="225975" y="168800"/>
            <a:ext cx="510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22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DUKLA SENICA</a:t>
            </a:r>
            <a:br>
              <a:rPr lang="sk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sk" sz="2244" b="1">
                <a:solidFill>
                  <a:srgbClr val="E4002B"/>
                </a:solidFill>
                <a:highlight>
                  <a:srgbClr val="F9F7F7"/>
                </a:highlight>
                <a:latin typeface="Montserrat"/>
                <a:ea typeface="Montserrat"/>
                <a:cs typeface="Montserrat"/>
                <a:sym typeface="Montserrat"/>
              </a:rPr>
              <a:t>DIGITAL - TOOL</a:t>
            </a:r>
            <a:endParaRPr sz="2244" b="1">
              <a:solidFill>
                <a:srgbClr val="E4002B"/>
              </a:solidFill>
              <a:highlight>
                <a:srgbClr val="F9F7F7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0" name="Google Shape;2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3293" y="276151"/>
            <a:ext cx="292019" cy="247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1"/>
          <p:cNvCxnSpPr/>
          <p:nvPr/>
        </p:nvCxnSpPr>
        <p:spPr>
          <a:xfrm>
            <a:off x="2314575" y="400050"/>
            <a:ext cx="61152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1025</Words>
  <Application>Microsoft Macintosh PowerPoint</Application>
  <PresentationFormat>Předvádění na obrazovce (16:9)</PresentationFormat>
  <Paragraphs>200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Montserrat Black</vt:lpstr>
      <vt:lpstr>Montserrat ExtraLight</vt:lpstr>
      <vt:lpstr>Arial</vt:lpstr>
      <vt:lpstr>Montserrat</vt:lpstr>
      <vt:lpstr>Poppins</vt:lpstr>
      <vt:lpstr>Montserrat Light</vt:lpstr>
      <vt:lpstr>Simple Light</vt:lpstr>
      <vt:lpstr>Prezentace aplikace PowerPoint</vt:lpstr>
      <vt:lpstr>HC DUKLA SENICA VÝCHODISKOVÁ SITUÁCIA</vt:lpstr>
      <vt:lpstr>HC DUKLA SENICA CIEĽ</vt:lpstr>
      <vt:lpstr>DUKLA SENICA DIGITAL - STREAM</vt:lpstr>
      <vt:lpstr>HC DUKLA SENICA OBSAHOVÁ PYRAMÍDA</vt:lpstr>
      <vt:lpstr>DUKLA SENICA DIGITAL - CONTENT</vt:lpstr>
      <vt:lpstr>DUKLA SENICA INFLUENCER</vt:lpstr>
      <vt:lpstr>DUKLA SENICA DIGITAL - EVALUATION</vt:lpstr>
      <vt:lpstr>DUKLA SENICA DIGITAL - TOOL</vt:lpstr>
      <vt:lpstr>HC DUKLA SENICA VÝSLEDKY - LIVE </vt:lpstr>
      <vt:lpstr>DUKLA SENICA VÝSLEDKY - LIVE</vt:lpstr>
      <vt:lpstr>HC DUKLA SENICA VÝSLEDKY </vt:lpstr>
      <vt:lpstr>HC DUKLA SENICA VÝSLEDKY </vt:lpstr>
      <vt:lpstr>DUKLA SENICA OFFLINE MEDIA</vt:lpstr>
      <vt:lpstr>DUKLA SENICA ONLINE MEDIA</vt:lpstr>
      <vt:lpstr>DUKLA SENICA ODBORNÁ VEREJNOSŤ</vt:lpstr>
      <vt:lpstr>HC DUKLA SENICA VÝSLEDKY </vt:lpstr>
      <vt:lpstr>DUKLA SENICA LIVE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Vanda Molnárová</cp:lastModifiedBy>
  <cp:revision>1</cp:revision>
  <dcterms:modified xsi:type="dcterms:W3CDTF">2023-02-27T18:49:54Z</dcterms:modified>
</cp:coreProperties>
</file>